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b" ContentType="application/vnd.ms-excel.sheet.binary.macroEnabled.12"/>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1.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32"/>
  </p:notesMasterIdLst>
  <p:handoutMasterIdLst>
    <p:handoutMasterId r:id="rId33"/>
  </p:handoutMasterIdLst>
  <p:sldIdLst>
    <p:sldId id="337" r:id="rId2"/>
    <p:sldId id="467" r:id="rId3"/>
    <p:sldId id="479" r:id="rId4"/>
    <p:sldId id="468" r:id="rId5"/>
    <p:sldId id="582" r:id="rId6"/>
    <p:sldId id="526" r:id="rId7"/>
    <p:sldId id="314" r:id="rId8"/>
    <p:sldId id="313" r:id="rId9"/>
    <p:sldId id="310" r:id="rId10"/>
    <p:sldId id="311" r:id="rId11"/>
    <p:sldId id="604" r:id="rId12"/>
    <p:sldId id="266" r:id="rId13"/>
    <p:sldId id="283" r:id="rId14"/>
    <p:sldId id="305" r:id="rId15"/>
    <p:sldId id="605" r:id="rId16"/>
    <p:sldId id="260" r:id="rId17"/>
    <p:sldId id="261" r:id="rId18"/>
    <p:sldId id="295" r:id="rId19"/>
    <p:sldId id="470" r:id="rId20"/>
    <p:sldId id="568" r:id="rId21"/>
    <p:sldId id="480" r:id="rId22"/>
    <p:sldId id="517" r:id="rId23"/>
    <p:sldId id="602" r:id="rId24"/>
    <p:sldId id="472" r:id="rId25"/>
    <p:sldId id="523" r:id="rId26"/>
    <p:sldId id="591" r:id="rId27"/>
    <p:sldId id="594" r:id="rId28"/>
    <p:sldId id="473" r:id="rId29"/>
    <p:sldId id="593" r:id="rId30"/>
    <p:sldId id="466" r:id="rId31"/>
  </p:sldIdLst>
  <p:sldSz cx="9866313" cy="6858000"/>
  <p:notesSz cx="6797675" cy="9926638"/>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6" userDrawn="1">
          <p15:clr>
            <a:srgbClr val="A4A3A4"/>
          </p15:clr>
        </p15:guide>
        <p15:guide id="2" pos="1747" userDrawn="1">
          <p15:clr>
            <a:srgbClr val="A4A3A4"/>
          </p15:clr>
        </p15:guide>
        <p15:guide id="9" pos="276" userDrawn="1">
          <p15:clr>
            <a:srgbClr val="A4A3A4"/>
          </p15:clr>
        </p15:guide>
        <p15:guide id="10" orient="horz" pos="4032" userDrawn="1">
          <p15:clr>
            <a:srgbClr val="A4A3A4"/>
          </p15:clr>
        </p15:guide>
        <p15:guide id="11" orient="horz" pos="709" userDrawn="1">
          <p15:clr>
            <a:srgbClr val="A4A3A4"/>
          </p15:clr>
        </p15:guide>
        <p15:guide id="12" pos="5892" userDrawn="1">
          <p15:clr>
            <a:srgbClr val="A4A3A4"/>
          </p15:clr>
        </p15:guide>
        <p15:guide id="13" orient="horz" pos="1003" userDrawn="1">
          <p15:clr>
            <a:srgbClr val="A4A3A4"/>
          </p15:clr>
        </p15:guide>
        <p15:guide id="14" pos="44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pi Alessandro" initials="PA" lastIdx="1" clrIdx="0">
    <p:extLst>
      <p:ext uri="{19B8F6BF-5375-455C-9EA6-DF929625EA0E}">
        <p15:presenceInfo xmlns:p15="http://schemas.microsoft.com/office/powerpoint/2012/main" userId="S-1-5-21-928516597-687029470-2087665911-7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F7941D"/>
    <a:srgbClr val="7EAFD4"/>
    <a:srgbClr val="ABAEAF"/>
    <a:srgbClr val="F1F1F1"/>
    <a:srgbClr val="7D9BBF"/>
    <a:srgbClr val="3B6A98"/>
    <a:srgbClr val="F7F7F7"/>
    <a:srgbClr val="558ED5"/>
    <a:srgbClr val="B9CD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26" autoAdjust="0"/>
  </p:normalViewPr>
  <p:slideViewPr>
    <p:cSldViewPr snapToGrid="0">
      <p:cViewPr varScale="1">
        <p:scale>
          <a:sx n="83" d="100"/>
          <a:sy n="83" d="100"/>
        </p:scale>
        <p:origin x="1291" y="48"/>
      </p:cViewPr>
      <p:guideLst>
        <p:guide orient="horz" pos="4296"/>
        <p:guide pos="1747"/>
        <p:guide pos="276"/>
        <p:guide orient="horz" pos="4032"/>
        <p:guide orient="horz" pos="709"/>
        <p:guide pos="5892"/>
        <p:guide orient="horz" pos="1003"/>
        <p:guide pos="4468"/>
      </p:guideLst>
    </p:cSldViewPr>
  </p:slideViewPr>
  <p:outlineViewPr>
    <p:cViewPr>
      <p:scale>
        <a:sx n="33" d="100"/>
        <a:sy n="33" d="100"/>
      </p:scale>
      <p:origin x="0" y="-1974"/>
    </p:cViewPr>
  </p:outlineViewPr>
  <p:notesTextViewPr>
    <p:cViewPr>
      <p:scale>
        <a:sx n="3" d="2"/>
        <a:sy n="3" d="2"/>
      </p:scale>
      <p:origin x="0" y="0"/>
    </p:cViewPr>
  </p:notesTextViewPr>
  <p:notesViewPr>
    <p:cSldViewPr snapToGrid="0" snapToObjects="1">
      <p:cViewPr varScale="1">
        <p:scale>
          <a:sx n="66" d="100"/>
          <a:sy n="66" d="100"/>
        </p:scale>
        <p:origin x="277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Foglio_di_lavoro_di_Microsoft_Excel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Foglio_di_lavoro_binario_di_Microsoft_Excel.xlsb"/><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oglio_di_lavoro_di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oglio_di_lavoro_di_Microsoft_Excel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oglio_di_lavoro_di_Microsoft_Excel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oglio_di_lavoro_di_Microsoft_Excel7.xlsx"/></Relationships>
</file>

<file path=ppt/charts/_rels/chart9.xml.rels><?xml version="1.0" encoding="UTF-8" standalone="yes"?>
<Relationships xmlns="http://schemas.openxmlformats.org/package/2006/relationships"><Relationship Id="rId3" Type="http://schemas.openxmlformats.org/officeDocument/2006/relationships/package" Target="../embeddings/Foglio_di_lavoro_di_Microsoft_Excel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79041232057345"/>
          <c:y val="0.10817861381865267"/>
          <c:w val="0.59786654637008207"/>
          <c:h val="0.76891334459254224"/>
        </c:manualLayout>
      </c:layout>
      <c:doughnutChart>
        <c:varyColors val="1"/>
        <c:ser>
          <c:idx val="0"/>
          <c:order val="0"/>
          <c:tx>
            <c:strRef>
              <c:f>Foglio1!$B$1</c:f>
              <c:strCache>
                <c:ptCount val="1"/>
                <c:pt idx="0">
                  <c:v>Colonna1</c:v>
                </c:pt>
              </c:strCache>
            </c:strRef>
          </c:tx>
          <c:dPt>
            <c:idx val="0"/>
            <c:bubble3D val="0"/>
            <c:spPr>
              <a:solidFill>
                <a:srgbClr val="003D79"/>
              </a:solidFill>
              <a:ln w="19050">
                <a:noFill/>
              </a:ln>
              <a:effectLst/>
            </c:spPr>
            <c:extLst>
              <c:ext xmlns:c16="http://schemas.microsoft.com/office/drawing/2014/chart" uri="{C3380CC4-5D6E-409C-BE32-E72D297353CC}">
                <c16:uniqueId val="{00000001-00BE-4791-9D3A-434AE0C30CD7}"/>
              </c:ext>
            </c:extLst>
          </c:dPt>
          <c:dPt>
            <c:idx val="1"/>
            <c:bubble3D val="0"/>
            <c:spPr>
              <a:solidFill>
                <a:srgbClr val="F7941D"/>
              </a:solidFill>
              <a:ln w="19050">
                <a:solidFill>
                  <a:schemeClr val="lt1"/>
                </a:solidFill>
              </a:ln>
              <a:effectLst/>
            </c:spPr>
            <c:extLst>
              <c:ext xmlns:c16="http://schemas.microsoft.com/office/drawing/2014/chart" uri="{C3380CC4-5D6E-409C-BE32-E72D297353CC}">
                <c16:uniqueId val="{00000003-00BE-4791-9D3A-434AE0C30CD7}"/>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00BE-4791-9D3A-434AE0C30C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0BE-4791-9D3A-434AE0C30CD7}"/>
              </c:ext>
            </c:extLst>
          </c:dPt>
          <c:dLbls>
            <c:dLbl>
              <c:idx val="0"/>
              <c:layout>
                <c:manualLayout>
                  <c:x val="6.1270926385666342E-2"/>
                  <c:y val="-0.40200697766428084"/>
                </c:manualLayout>
              </c:layout>
              <c:tx>
                <c:rich>
                  <a:bodyPr/>
                  <a:lstStyle/>
                  <a:p>
                    <a:fld id="{3BC26FDD-EA77-4F00-8F12-539EAA89AE42}" type="VALUE">
                      <a:rPr lang="en-US" smtClean="0"/>
                      <a:pPr/>
                      <a:t>[VALORE]</a:t>
                    </a:fld>
                    <a:endParaRPr lang="it-IT"/>
                  </a:p>
                </c:rich>
              </c:tx>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00BE-4791-9D3A-434AE0C30CD7}"/>
                </c:ext>
              </c:extLst>
            </c:dLbl>
            <c:dLbl>
              <c:idx val="1"/>
              <c:layout>
                <c:manualLayout>
                  <c:x val="-9.8787719939827989E-2"/>
                  <c:y val="-0.27707778148547663"/>
                </c:manualLayout>
              </c:layout>
              <c:tx>
                <c:rich>
                  <a:bodyPr/>
                  <a:lstStyle/>
                  <a:p>
                    <a:fld id="{C4124F7E-2CA3-4FE1-8BD2-850E105AA53B}" type="VALUE">
                      <a:rPr lang="en-US" smtClean="0"/>
                      <a:pPr/>
                      <a:t>[VALORE]</a:t>
                    </a:fld>
                    <a:endParaRPr lang="it-IT"/>
                  </a:p>
                </c:rich>
              </c:tx>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00BE-4791-9D3A-434AE0C30CD7}"/>
                </c:ext>
              </c:extLst>
            </c:dLbl>
            <c:dLbl>
              <c:idx val="2"/>
              <c:layout>
                <c:manualLayout>
                  <c:x val="-5.226290645684295E-2"/>
                  <c:y val="-0.15184872136100422"/>
                </c:manualLayout>
              </c:layout>
              <c:tx>
                <c:rich>
                  <a:bodyPr/>
                  <a:lstStyle/>
                  <a:p>
                    <a:fld id="{E690D453-8B1E-4733-A7B2-8FCC1F471904}" type="VALUE">
                      <a:rPr lang="en-US" smtClean="0"/>
                      <a:pPr/>
                      <a:t>[VALORE]</a:t>
                    </a:fld>
                    <a:endParaRPr lang="it-IT"/>
                  </a:p>
                </c:rich>
              </c:tx>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00BE-4791-9D3A-434AE0C30CD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3D79"/>
                    </a:solidFill>
                    <a:latin typeface="+mn-lt"/>
                    <a:ea typeface="+mn-ea"/>
                    <a:cs typeface="+mn-cs"/>
                  </a:defRPr>
                </a:pPr>
                <a:endParaRPr lang="it-IT"/>
              </a:p>
            </c:txPr>
            <c:showLegendKey val="0"/>
            <c:showVal val="0"/>
            <c:showCatName val="0"/>
            <c:showSerName val="0"/>
            <c:showPercent val="1"/>
            <c:showBubbleSize val="0"/>
            <c:showLeaderLines val="0"/>
            <c:extLst>
              <c:ext xmlns:c15="http://schemas.microsoft.com/office/drawing/2012/chart" uri="{CE6537A1-D6FC-4f65-9D91-7224C49458BB}"/>
            </c:extLst>
          </c:dLbls>
          <c:cat>
            <c:strRef>
              <c:f>Foglio1!$A$2:$A$4</c:f>
              <c:strCache>
                <c:ptCount val="3"/>
                <c:pt idx="0">
                  <c:v>Elettronica S.p.A.</c:v>
                </c:pt>
                <c:pt idx="1">
                  <c:v>Free float</c:v>
                </c:pt>
                <c:pt idx="2">
                  <c:v>AXA Investments Manager S.A.</c:v>
                </c:pt>
              </c:strCache>
            </c:strRef>
          </c:cat>
          <c:val>
            <c:numRef>
              <c:f>Foglio1!$B$2:$B$4</c:f>
              <c:numCache>
                <c:formatCode>0.00%</c:formatCode>
                <c:ptCount val="3"/>
                <c:pt idx="0">
                  <c:v>0.54</c:v>
                </c:pt>
                <c:pt idx="1">
                  <c:v>0.40710000000000002</c:v>
                </c:pt>
                <c:pt idx="2">
                  <c:v>5.2900000000000003E-2</c:v>
                </c:pt>
              </c:numCache>
            </c:numRef>
          </c:val>
          <c:extLst>
            <c:ext xmlns:c16="http://schemas.microsoft.com/office/drawing/2014/chart" uri="{C3380CC4-5D6E-409C-BE32-E72D297353CC}">
              <c16:uniqueId val="{00000000-E205-4FE3-941E-A1EFF185572E}"/>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b"/>
      <c:layout>
        <c:manualLayout>
          <c:xMode val="edge"/>
          <c:yMode val="edge"/>
          <c:x val="0.70818015215159802"/>
          <c:y val="0.28098369560999842"/>
          <c:w val="0.28854682827651812"/>
          <c:h val="0.64858220212879469"/>
        </c:manualLayout>
      </c:layout>
      <c:overlay val="1"/>
      <c:spPr>
        <a:noFill/>
        <a:ln>
          <a:noFill/>
        </a:ln>
        <a:effectLst/>
      </c:spPr>
      <c:txPr>
        <a:bodyPr rot="0" spcFirstLastPara="1" vertOverflow="ellipsis" vert="horz" wrap="square" anchor="ctr" anchorCtr="1"/>
        <a:lstStyle/>
        <a:p>
          <a:pPr>
            <a:defRPr sz="1197" b="0" i="0" u="none" strike="noStrike" kern="1200" baseline="0">
              <a:solidFill>
                <a:srgbClr val="003D79"/>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98046196851551"/>
          <c:y val="6.8640523546204965E-2"/>
          <c:w val="0.83524365504067555"/>
          <c:h val="0.71666009242730289"/>
        </c:manualLayout>
      </c:layout>
      <c:barChart>
        <c:barDir val="col"/>
        <c:grouping val="clustered"/>
        <c:varyColors val="0"/>
        <c:ser>
          <c:idx val="0"/>
          <c:order val="0"/>
          <c:tx>
            <c:strRef>
              <c:f>Foglio1!$B$1</c:f>
              <c:strCache>
                <c:ptCount val="1"/>
                <c:pt idx="0">
                  <c:v>Revenues</c:v>
                </c:pt>
              </c:strCache>
            </c:strRef>
          </c:tx>
          <c:spPr>
            <a:solidFill>
              <a:schemeClr val="accent1"/>
            </a:solidFill>
            <a:ln>
              <a:noFill/>
            </a:ln>
            <a:effectLst/>
          </c:spPr>
          <c:invertIfNegative val="0"/>
          <c:dLbls>
            <c:dLbl>
              <c:idx val="2"/>
              <c:layout/>
              <c:tx>
                <c:rich>
                  <a:bodyPr/>
                  <a:lstStyle/>
                  <a:p>
                    <a:r>
                      <a:rPr lang="en-US" dirty="0"/>
                      <a:t>12.5</a:t>
                    </a:r>
                    <a:r>
                      <a:rPr lang="en-US" baseline="0" dirty="0"/>
                      <a:t> – 13.0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295-414F-A07D-82BA54D6098B}"/>
                </c:ext>
              </c:extLst>
            </c:dLbl>
            <c:dLbl>
              <c:idx val="5"/>
              <c:layout>
                <c:manualLayout>
                  <c:x val="-2.9895542150948948E-3"/>
                  <c:y val="0"/>
                </c:manualLayout>
              </c:layout>
              <c:tx>
                <c:rich>
                  <a:bodyPr/>
                  <a:lstStyle/>
                  <a:p>
                    <a:r>
                      <a:rPr lang="en-US" dirty="0"/>
                      <a:t>&gt;</a:t>
                    </a:r>
                    <a:r>
                      <a:rPr lang="en-US" baseline="0" dirty="0"/>
                      <a:t> 30.0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295-414F-A07D-82BA54D609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Foglio1!$A$2:$A$7</c:f>
              <c:strCache>
                <c:ptCount val="6"/>
                <c:pt idx="0">
                  <c:v>2018A</c:v>
                </c:pt>
                <c:pt idx="1">
                  <c:v>2019A</c:v>
                </c:pt>
                <c:pt idx="2">
                  <c:v>2020A</c:v>
                </c:pt>
                <c:pt idx="3">
                  <c:v>2021E</c:v>
                </c:pt>
                <c:pt idx="4">
                  <c:v>2022E</c:v>
                </c:pt>
                <c:pt idx="5">
                  <c:v>2023E</c:v>
                </c:pt>
              </c:strCache>
            </c:strRef>
          </c:cat>
          <c:val>
            <c:numRef>
              <c:f>Foglio1!$B$2:$B$7</c:f>
              <c:numCache>
                <c:formatCode>_-* #,##0.0_-;\-* #,##0.0_-;_-* "-"??_-;_-@_-</c:formatCode>
                <c:ptCount val="6"/>
                <c:pt idx="0">
                  <c:v>5.2</c:v>
                </c:pt>
                <c:pt idx="1">
                  <c:v>7.1</c:v>
                </c:pt>
                <c:pt idx="2">
                  <c:v>13</c:v>
                </c:pt>
                <c:pt idx="5">
                  <c:v>30</c:v>
                </c:pt>
              </c:numCache>
            </c:numRef>
          </c:val>
          <c:extLst>
            <c:ext xmlns:c16="http://schemas.microsoft.com/office/drawing/2014/chart" uri="{C3380CC4-5D6E-409C-BE32-E72D297353CC}">
              <c16:uniqueId val="{00000002-E295-414F-A07D-82BA54D6098B}"/>
            </c:ext>
          </c:extLst>
        </c:ser>
        <c:dLbls>
          <c:showLegendKey val="0"/>
          <c:showVal val="1"/>
          <c:showCatName val="0"/>
          <c:showSerName val="0"/>
          <c:showPercent val="0"/>
          <c:showBubbleSize val="0"/>
        </c:dLbls>
        <c:gapWidth val="219"/>
        <c:overlap val="-27"/>
        <c:axId val="1772811024"/>
        <c:axId val="1772810192"/>
      </c:barChart>
      <c:catAx>
        <c:axId val="177281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772810192"/>
        <c:crosses val="autoZero"/>
        <c:auto val="0"/>
        <c:lblAlgn val="ctr"/>
        <c:lblOffset val="100"/>
        <c:noMultiLvlLbl val="0"/>
      </c:catAx>
      <c:valAx>
        <c:axId val="1772810192"/>
        <c:scaling>
          <c:orientation val="minMax"/>
        </c:scaling>
        <c:delete val="0"/>
        <c:axPos val="l"/>
        <c:majorGridlines>
          <c:spPr>
            <a:ln w="9525" cap="flat" cmpd="sng" algn="ctr">
              <a:solidFill>
                <a:schemeClr val="tx1">
                  <a:lumMod val="15000"/>
                  <a:lumOff val="85000"/>
                </a:schemeClr>
              </a:solidFill>
              <a:round/>
            </a:ln>
            <a:effectLst/>
          </c:spPr>
        </c:majorGridlines>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772811024"/>
        <c:crosses val="autoZero"/>
        <c:crossBetween val="between"/>
      </c:valAx>
      <c:spPr>
        <a:noFill/>
        <a:ln>
          <a:noFill/>
        </a:ln>
        <a:effectLst/>
      </c:spPr>
    </c:plotArea>
    <c:legend>
      <c:legendPos val="b"/>
      <c:layout>
        <c:manualLayout>
          <c:xMode val="edge"/>
          <c:yMode val="edge"/>
          <c:x val="0.31523507429748421"/>
          <c:y val="0.89299223747807999"/>
          <c:w val="0.32468653817860821"/>
          <c:h val="0.107007762521919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8322440087145968E-2"/>
          <c:y val="2.8169014084507043E-2"/>
          <c:w val="0.94335511982570808"/>
          <c:h val="0.94366197183098588"/>
        </c:manualLayout>
      </c:layout>
      <c:barChart>
        <c:barDir val="col"/>
        <c:grouping val="stacked"/>
        <c:varyColors val="0"/>
        <c:dLbls>
          <c:showLegendKey val="0"/>
          <c:showVal val="0"/>
          <c:showCatName val="0"/>
          <c:showSerName val="0"/>
          <c:showPercent val="0"/>
          <c:showBubbleSize val="0"/>
        </c:dLbls>
        <c:gapWidth val="100"/>
        <c:overlap val="100"/>
        <c:axId val="1233873615"/>
        <c:axId val="1"/>
      </c:barChart>
      <c:catAx>
        <c:axId val="1233873615"/>
        <c:scaling>
          <c:orientation val="minMax"/>
        </c:scaling>
        <c:delete val="0"/>
        <c:axPos val="b"/>
        <c:majorGridlines>
          <c:spPr>
            <a:ln>
              <a:noFill/>
            </a:ln>
          </c:spPr>
        </c:majorGridlines>
        <c:majorTickMark val="none"/>
        <c:minorTickMark val="none"/>
        <c:tickLblPos val="none"/>
        <c:spPr>
          <a:ln w="9525" algn="ctr">
            <a:solidFill>
              <a:srgbClr val="7F7F7F"/>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233873615"/>
        <c:crosses val="min"/>
        <c:crossBetween val="between"/>
      </c:valAx>
    </c:plotArea>
    <c:plotVisOnly val="0"/>
    <c:dispBlanksAs val="gap"/>
    <c:showDLblsOverMax val="1"/>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Serie 1</c:v>
                </c:pt>
              </c:strCache>
            </c:strRef>
          </c:tx>
          <c:spPr>
            <a:solidFill>
              <a:srgbClr val="003D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Foglio1!$A$2:$A$3</c:f>
              <c:strCache>
                <c:ptCount val="2"/>
                <c:pt idx="0">
                  <c:v>1H 2020</c:v>
                </c:pt>
                <c:pt idx="1">
                  <c:v>1H 2021</c:v>
                </c:pt>
              </c:strCache>
            </c:strRef>
          </c:cat>
          <c:val>
            <c:numRef>
              <c:f>Foglio1!$B$2:$B$3</c:f>
              <c:numCache>
                <c:formatCode>_-* #,##0.0_-;\-* #,##0.0_-;_-* "-"??_-;_-@_-</c:formatCode>
                <c:ptCount val="2"/>
                <c:pt idx="0">
                  <c:v>1.4</c:v>
                </c:pt>
                <c:pt idx="1">
                  <c:v>0.3</c:v>
                </c:pt>
              </c:numCache>
            </c:numRef>
          </c:val>
          <c:extLst>
            <c:ext xmlns:c16="http://schemas.microsoft.com/office/drawing/2014/chart" uri="{C3380CC4-5D6E-409C-BE32-E72D297353CC}">
              <c16:uniqueId val="{00000000-A406-4150-BA7F-2892C13BEC32}"/>
            </c:ext>
          </c:extLst>
        </c:ser>
        <c:dLbls>
          <c:dLblPos val="outEnd"/>
          <c:showLegendKey val="0"/>
          <c:showVal val="1"/>
          <c:showCatName val="0"/>
          <c:showSerName val="0"/>
          <c:showPercent val="0"/>
          <c:showBubbleSize val="0"/>
        </c:dLbls>
        <c:gapWidth val="100"/>
        <c:overlap val="-24"/>
        <c:axId val="1760712799"/>
        <c:axId val="1760711135"/>
      </c:barChart>
      <c:catAx>
        <c:axId val="1760712799"/>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it-IT"/>
          </a:p>
        </c:txPr>
        <c:crossAx val="1760711135"/>
        <c:crosses val="autoZero"/>
        <c:auto val="1"/>
        <c:lblAlgn val="ctr"/>
        <c:lblOffset val="100"/>
        <c:noMultiLvlLbl val="0"/>
      </c:catAx>
      <c:valAx>
        <c:axId val="1760711135"/>
        <c:scaling>
          <c:orientation val="minMax"/>
          <c:max val="2"/>
        </c:scaling>
        <c:delete val="1"/>
        <c:axPos val="l"/>
        <c:numFmt formatCode="_-* #,##0.0_-;\-* #,##0.0_-;_-* &quot;-&quot;??_-;_-@_-" sourceLinked="1"/>
        <c:majorTickMark val="out"/>
        <c:minorTickMark val="none"/>
        <c:tickLblPos val="nextTo"/>
        <c:crossAx val="17607127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Serie 1</c:v>
                </c:pt>
              </c:strCache>
            </c:strRef>
          </c:tx>
          <c:spPr>
            <a:solidFill>
              <a:srgbClr val="003D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7615522276434342E-4"/>
                  <c:y val="8.0743152094497059E-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EF7-44C8-A700-A2FEA498ACB6}"/>
                </c:ext>
              </c:extLst>
            </c:dLbl>
            <c:dLbl>
              <c:idx val="1"/>
              <c:layout>
                <c:manualLayout>
                  <c:x val="-5.4019781660147022E-4"/>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EF7-44C8-A700-A2FEA498ACB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Foglio1!$A$2:$A$3</c:f>
              <c:strCache>
                <c:ptCount val="2"/>
                <c:pt idx="0">
                  <c:v>1H 2020</c:v>
                </c:pt>
                <c:pt idx="1">
                  <c:v>1H 2021</c:v>
                </c:pt>
              </c:strCache>
            </c:strRef>
          </c:cat>
          <c:val>
            <c:numRef>
              <c:f>Foglio1!$B$2:$B$3</c:f>
              <c:numCache>
                <c:formatCode>General</c:formatCode>
                <c:ptCount val="2"/>
                <c:pt idx="0">
                  <c:v>1.2</c:v>
                </c:pt>
                <c:pt idx="1">
                  <c:v>1.9</c:v>
                </c:pt>
              </c:numCache>
            </c:numRef>
          </c:val>
          <c:extLst>
            <c:ext xmlns:c16="http://schemas.microsoft.com/office/drawing/2014/chart" uri="{C3380CC4-5D6E-409C-BE32-E72D297353CC}">
              <c16:uniqueId val="{00000000-9C4A-4368-A61F-A047E74789D5}"/>
            </c:ext>
          </c:extLst>
        </c:ser>
        <c:dLbls>
          <c:showLegendKey val="0"/>
          <c:showVal val="0"/>
          <c:showCatName val="0"/>
          <c:showSerName val="0"/>
          <c:showPercent val="0"/>
          <c:showBubbleSize val="0"/>
        </c:dLbls>
        <c:gapWidth val="100"/>
        <c:overlap val="-24"/>
        <c:axId val="1726193023"/>
        <c:axId val="1726183871"/>
      </c:barChart>
      <c:catAx>
        <c:axId val="1726193023"/>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it-IT"/>
          </a:p>
        </c:txPr>
        <c:crossAx val="1726183871"/>
        <c:crosses val="autoZero"/>
        <c:auto val="1"/>
        <c:lblAlgn val="ctr"/>
        <c:lblOffset val="100"/>
        <c:noMultiLvlLbl val="0"/>
      </c:catAx>
      <c:valAx>
        <c:axId val="1726183871"/>
        <c:scaling>
          <c:orientation val="minMax"/>
        </c:scaling>
        <c:delete val="1"/>
        <c:axPos val="l"/>
        <c:numFmt formatCode="General" sourceLinked="1"/>
        <c:majorTickMark val="none"/>
        <c:minorTickMark val="none"/>
        <c:tickLblPos val="nextTo"/>
        <c:crossAx val="17261930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Colonna1</c:v>
                </c:pt>
              </c:strCache>
            </c:strRef>
          </c:tx>
          <c:spPr>
            <a:solidFill>
              <a:srgbClr val="003D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3D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CEA-4933-803E-54F02585B9BA}"/>
              </c:ext>
            </c:extLst>
          </c:dPt>
          <c:dPt>
            <c:idx val="1"/>
            <c:invertIfNegative val="0"/>
            <c:bubble3D val="0"/>
            <c:spPr>
              <a:solidFill>
                <a:srgbClr val="003D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1CEA-4933-803E-54F02585B9B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Foglio1!$A$2:$A$3</c:f>
              <c:strCache>
                <c:ptCount val="2"/>
                <c:pt idx="0">
                  <c:v>1H 2020</c:v>
                </c:pt>
                <c:pt idx="1">
                  <c:v>1H 2021</c:v>
                </c:pt>
              </c:strCache>
            </c:strRef>
          </c:cat>
          <c:val>
            <c:numRef>
              <c:f>Foglio1!$B$2:$B$3</c:f>
              <c:numCache>
                <c:formatCode>0.0</c:formatCode>
                <c:ptCount val="2"/>
                <c:pt idx="0">
                  <c:v>4</c:v>
                </c:pt>
                <c:pt idx="1">
                  <c:v>5</c:v>
                </c:pt>
              </c:numCache>
            </c:numRef>
          </c:val>
          <c:extLst>
            <c:ext xmlns:c16="http://schemas.microsoft.com/office/drawing/2014/chart" uri="{C3380CC4-5D6E-409C-BE32-E72D297353CC}">
              <c16:uniqueId val="{00000000-1CEA-4933-803E-54F02585B9BA}"/>
            </c:ext>
          </c:extLst>
        </c:ser>
        <c:dLbls>
          <c:showLegendKey val="0"/>
          <c:showVal val="0"/>
          <c:showCatName val="0"/>
          <c:showSerName val="0"/>
          <c:showPercent val="0"/>
          <c:showBubbleSize val="0"/>
        </c:dLbls>
        <c:gapWidth val="100"/>
        <c:overlap val="-24"/>
        <c:axId val="1726194271"/>
        <c:axId val="1726188863"/>
      </c:barChart>
      <c:catAx>
        <c:axId val="172619427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it-IT"/>
          </a:p>
        </c:txPr>
        <c:crossAx val="1726188863"/>
        <c:crosses val="autoZero"/>
        <c:auto val="1"/>
        <c:lblAlgn val="ctr"/>
        <c:lblOffset val="100"/>
        <c:noMultiLvlLbl val="0"/>
      </c:catAx>
      <c:valAx>
        <c:axId val="1726188863"/>
        <c:scaling>
          <c:orientation val="minMax"/>
        </c:scaling>
        <c:delete val="1"/>
        <c:axPos val="l"/>
        <c:numFmt formatCode="0.0" sourceLinked="1"/>
        <c:majorTickMark val="none"/>
        <c:minorTickMark val="none"/>
        <c:tickLblPos val="nextTo"/>
        <c:crossAx val="1726194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71697489790563E-3"/>
          <c:y val="9.6076104378744101E-2"/>
          <c:w val="0.92702226552246081"/>
          <c:h val="0.76157050387945102"/>
        </c:manualLayout>
      </c:layout>
      <c:barChart>
        <c:barDir val="col"/>
        <c:grouping val="clustered"/>
        <c:varyColors val="0"/>
        <c:ser>
          <c:idx val="0"/>
          <c:order val="0"/>
          <c:tx>
            <c:strRef>
              <c:f>Foglio1!$B$1</c:f>
              <c:strCache>
                <c:ptCount val="1"/>
                <c:pt idx="0">
                  <c:v>Serie 1</c:v>
                </c:pt>
              </c:strCache>
            </c:strRef>
          </c:tx>
          <c:spPr>
            <a:solidFill>
              <a:srgbClr val="003D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layout/>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E53-4C3D-9E82-30111C35FD7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Foglio1!$A$2:$A$3</c:f>
              <c:strCache>
                <c:ptCount val="2"/>
                <c:pt idx="0">
                  <c:v>1H 2020</c:v>
                </c:pt>
                <c:pt idx="1">
                  <c:v>1H 2021</c:v>
                </c:pt>
              </c:strCache>
            </c:strRef>
          </c:cat>
          <c:val>
            <c:numRef>
              <c:f>Foglio1!$B$2:$B$3</c:f>
              <c:numCache>
                <c:formatCode>0.0</c:formatCode>
                <c:ptCount val="2"/>
                <c:pt idx="0">
                  <c:v>1.89</c:v>
                </c:pt>
                <c:pt idx="1">
                  <c:v>1.736</c:v>
                </c:pt>
              </c:numCache>
            </c:numRef>
          </c:val>
          <c:extLst>
            <c:ext xmlns:c16="http://schemas.microsoft.com/office/drawing/2014/chart" uri="{C3380CC4-5D6E-409C-BE32-E72D297353CC}">
              <c16:uniqueId val="{00000000-831F-45AD-8ADA-D1E84242A663}"/>
            </c:ext>
          </c:extLst>
        </c:ser>
        <c:dLbls>
          <c:showLegendKey val="0"/>
          <c:showVal val="0"/>
          <c:showCatName val="0"/>
          <c:showSerName val="0"/>
          <c:showPercent val="0"/>
          <c:showBubbleSize val="0"/>
        </c:dLbls>
        <c:gapWidth val="100"/>
        <c:overlap val="-24"/>
        <c:axId val="1747014559"/>
        <c:axId val="1747020383"/>
      </c:barChart>
      <c:catAx>
        <c:axId val="1747014559"/>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it-IT"/>
          </a:p>
        </c:txPr>
        <c:crossAx val="1747020383"/>
        <c:crosses val="autoZero"/>
        <c:auto val="1"/>
        <c:lblAlgn val="ctr"/>
        <c:lblOffset val="100"/>
        <c:noMultiLvlLbl val="0"/>
      </c:catAx>
      <c:valAx>
        <c:axId val="1747020383"/>
        <c:scaling>
          <c:orientation val="minMax"/>
          <c:max val="2.5"/>
        </c:scaling>
        <c:delete val="1"/>
        <c:axPos val="l"/>
        <c:numFmt formatCode="0.0" sourceLinked="1"/>
        <c:majorTickMark val="out"/>
        <c:minorTickMark val="none"/>
        <c:tickLblPos val="nextTo"/>
        <c:crossAx val="1747014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002060"/>
                </a:solidFill>
                <a:latin typeface="Arial" panose="020B0604020202020204" pitchFamily="34" charset="0"/>
                <a:ea typeface="+mn-ea"/>
                <a:cs typeface="Arial" panose="020B0604020202020204" pitchFamily="34" charset="0"/>
              </a:defRPr>
            </a:pPr>
            <a:r>
              <a:rPr lang="it-IT" b="1">
                <a:solidFill>
                  <a:srgbClr val="002060"/>
                </a:solidFill>
                <a:latin typeface="Arial" panose="020B0604020202020204" pitchFamily="34" charset="0"/>
                <a:cs typeface="Arial" panose="020B0604020202020204" pitchFamily="34" charset="0"/>
              </a:rPr>
              <a:t>By Clients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rgbClr val="002060"/>
              </a:solidFill>
              <a:latin typeface="Arial" panose="020B0604020202020204" pitchFamily="34" charset="0"/>
              <a:ea typeface="+mn-ea"/>
              <a:cs typeface="Arial" panose="020B0604020202020204" pitchFamily="34" charset="0"/>
            </a:defRPr>
          </a:pPr>
          <a:endParaRPr lang="it-IT"/>
        </a:p>
      </c:txPr>
    </c:title>
    <c:autoTitleDeleted val="0"/>
    <c:plotArea>
      <c:layout/>
      <c:barChart>
        <c:barDir val="col"/>
        <c:grouping val="clustered"/>
        <c:varyColors val="0"/>
        <c:ser>
          <c:idx val="0"/>
          <c:order val="0"/>
          <c:tx>
            <c:strRef>
              <c:f>Revenues!$A$2</c:f>
              <c:strCache>
                <c:ptCount val="1"/>
                <c:pt idx="0">
                  <c:v>Corporate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Revenues!$B$1:$C$1</c:f>
              <c:strCache>
                <c:ptCount val="2"/>
                <c:pt idx="0">
                  <c:v>1H 2021</c:v>
                </c:pt>
                <c:pt idx="1">
                  <c:v>1H 2020</c:v>
                </c:pt>
              </c:strCache>
            </c:strRef>
          </c:cat>
          <c:val>
            <c:numRef>
              <c:f>Revenues!$B$2:$C$2</c:f>
              <c:numCache>
                <c:formatCode>0%</c:formatCode>
                <c:ptCount val="2"/>
                <c:pt idx="0">
                  <c:v>0.51</c:v>
                </c:pt>
                <c:pt idx="1">
                  <c:v>0.44</c:v>
                </c:pt>
              </c:numCache>
            </c:numRef>
          </c:val>
          <c:extLst>
            <c:ext xmlns:c16="http://schemas.microsoft.com/office/drawing/2014/chart" uri="{C3380CC4-5D6E-409C-BE32-E72D297353CC}">
              <c16:uniqueId val="{00000000-54B2-45E0-8552-26DB20947E28}"/>
            </c:ext>
          </c:extLst>
        </c:ser>
        <c:ser>
          <c:idx val="1"/>
          <c:order val="1"/>
          <c:tx>
            <c:strRef>
              <c:f>Revenues!$A$3</c:f>
              <c:strCache>
                <c:ptCount val="1"/>
                <c:pt idx="0">
                  <c:v>Pubblic Administration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Revenues!$B$1:$C$1</c:f>
              <c:strCache>
                <c:ptCount val="2"/>
                <c:pt idx="0">
                  <c:v>1H 2021</c:v>
                </c:pt>
                <c:pt idx="1">
                  <c:v>1H 2020</c:v>
                </c:pt>
              </c:strCache>
            </c:strRef>
          </c:cat>
          <c:val>
            <c:numRef>
              <c:f>Revenues!$B$3:$C$3</c:f>
              <c:numCache>
                <c:formatCode>0%</c:formatCode>
                <c:ptCount val="2"/>
                <c:pt idx="0">
                  <c:v>0.49</c:v>
                </c:pt>
                <c:pt idx="1">
                  <c:v>0.56000000000000005</c:v>
                </c:pt>
              </c:numCache>
            </c:numRef>
          </c:val>
          <c:extLst>
            <c:ext xmlns:c16="http://schemas.microsoft.com/office/drawing/2014/chart" uri="{C3380CC4-5D6E-409C-BE32-E72D297353CC}">
              <c16:uniqueId val="{00000001-54B2-45E0-8552-26DB20947E28}"/>
            </c:ext>
          </c:extLst>
        </c:ser>
        <c:dLbls>
          <c:dLblPos val="outEnd"/>
          <c:showLegendKey val="0"/>
          <c:showVal val="1"/>
          <c:showCatName val="0"/>
          <c:showSerName val="0"/>
          <c:showPercent val="0"/>
          <c:showBubbleSize val="0"/>
        </c:dLbls>
        <c:gapWidth val="219"/>
        <c:overlap val="-27"/>
        <c:axId val="29887456"/>
        <c:axId val="2100591408"/>
      </c:barChart>
      <c:catAx>
        <c:axId val="2988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crossAx val="2100591408"/>
        <c:crosses val="autoZero"/>
        <c:auto val="1"/>
        <c:lblAlgn val="ctr"/>
        <c:lblOffset val="100"/>
        <c:noMultiLvlLbl val="0"/>
      </c:catAx>
      <c:valAx>
        <c:axId val="2100591408"/>
        <c:scaling>
          <c:orientation val="minMax"/>
          <c:max val="1"/>
        </c:scaling>
        <c:delete val="1"/>
        <c:axPos val="l"/>
        <c:numFmt formatCode="0%" sourceLinked="1"/>
        <c:majorTickMark val="none"/>
        <c:minorTickMark val="none"/>
        <c:tickLblPos val="nextTo"/>
        <c:crossAx val="29887456"/>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legend>
    <c:plotVisOnly val="1"/>
    <c:dispBlanksAs val="gap"/>
    <c:showDLblsOverMax val="0"/>
  </c:chart>
  <c:spPr>
    <a:noFill/>
    <a:ln w="9525" cap="flat" cmpd="sng" algn="ctr">
      <a:noFill/>
      <a:round/>
    </a:ln>
    <a:effectLst/>
  </c:spPr>
  <c:txPr>
    <a:bodyPr/>
    <a:lstStyle/>
    <a:p>
      <a:pPr>
        <a:defRPr/>
      </a:pPr>
      <a:endParaRPr lang="it-IT"/>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2060"/>
                </a:solidFill>
                <a:latin typeface="Arial" panose="020B0604020202020204" pitchFamily="34" charset="0"/>
                <a:ea typeface="+mn-ea"/>
                <a:cs typeface="Arial" panose="020B0604020202020204" pitchFamily="34" charset="0"/>
              </a:defRPr>
            </a:pPr>
            <a:r>
              <a:rPr lang="en-US" sz="1400" b="1" i="0" baseline="0">
                <a:solidFill>
                  <a:srgbClr val="002060"/>
                </a:solidFill>
                <a:effectLst/>
                <a:latin typeface="Arial" panose="020B0604020202020204" pitchFamily="34" charset="0"/>
                <a:cs typeface="Arial" panose="020B0604020202020204" pitchFamily="34" charset="0"/>
              </a:rPr>
              <a:t>By Geographycal Area</a:t>
            </a:r>
            <a:endParaRPr lang="it-IT" sz="1400">
              <a:solidFill>
                <a:srgbClr val="002060"/>
              </a:solidFill>
              <a:effectLst/>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2060"/>
              </a:solidFill>
              <a:latin typeface="Arial" panose="020B0604020202020204" pitchFamily="34" charset="0"/>
              <a:ea typeface="+mn-ea"/>
              <a:cs typeface="Arial" panose="020B0604020202020204" pitchFamily="34" charset="0"/>
            </a:defRPr>
          </a:pPr>
          <a:endParaRPr lang="it-IT"/>
        </a:p>
      </c:txPr>
    </c:title>
    <c:autoTitleDeleted val="0"/>
    <c:plotArea>
      <c:layout/>
      <c:barChart>
        <c:barDir val="col"/>
        <c:grouping val="clustered"/>
        <c:varyColors val="0"/>
        <c:ser>
          <c:idx val="0"/>
          <c:order val="0"/>
          <c:tx>
            <c:strRef>
              <c:f>Revenues!$B$6</c:f>
              <c:strCache>
                <c:ptCount val="1"/>
                <c:pt idx="0">
                  <c:v>Italy</c:v>
                </c:pt>
              </c:strCache>
            </c:strRef>
          </c:tx>
          <c:spPr>
            <a:solidFill>
              <a:srgbClr val="F7941D"/>
            </a:solidFill>
            <a:ln>
              <a:noFill/>
            </a:ln>
            <a:effectLst/>
          </c:spPr>
          <c:invertIfNegative val="0"/>
          <c:dPt>
            <c:idx val="0"/>
            <c:invertIfNegative val="0"/>
            <c:bubble3D val="0"/>
            <c:spPr>
              <a:solidFill>
                <a:srgbClr val="F7941D"/>
              </a:solidFill>
              <a:ln>
                <a:noFill/>
              </a:ln>
              <a:effectLst/>
            </c:spPr>
            <c:extLst>
              <c:ext xmlns:c16="http://schemas.microsoft.com/office/drawing/2014/chart" uri="{C3380CC4-5D6E-409C-BE32-E72D297353CC}">
                <c16:uniqueId val="{00000001-AE39-466B-96C1-9A78742FDBA9}"/>
              </c:ext>
            </c:extLst>
          </c:dPt>
          <c:dPt>
            <c:idx val="1"/>
            <c:invertIfNegative val="0"/>
            <c:bubble3D val="0"/>
            <c:spPr>
              <a:solidFill>
                <a:srgbClr val="F7941D"/>
              </a:solidFill>
              <a:ln>
                <a:noFill/>
              </a:ln>
              <a:effectLst/>
            </c:spPr>
            <c:extLst>
              <c:ext xmlns:c16="http://schemas.microsoft.com/office/drawing/2014/chart" uri="{C3380CC4-5D6E-409C-BE32-E72D297353CC}">
                <c16:uniqueId val="{00000003-AE39-466B-96C1-9A78742FDBA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Revenues!$A$7:$A$8</c:f>
              <c:strCache>
                <c:ptCount val="2"/>
                <c:pt idx="0">
                  <c:v>1H 2021 </c:v>
                </c:pt>
                <c:pt idx="1">
                  <c:v>1H 2020</c:v>
                </c:pt>
              </c:strCache>
            </c:strRef>
          </c:cat>
          <c:val>
            <c:numRef>
              <c:f>Revenues!$B$7:$B$8</c:f>
              <c:numCache>
                <c:formatCode>0%</c:formatCode>
                <c:ptCount val="2"/>
                <c:pt idx="0">
                  <c:v>0.68</c:v>
                </c:pt>
                <c:pt idx="1">
                  <c:v>0.89</c:v>
                </c:pt>
              </c:numCache>
            </c:numRef>
          </c:val>
          <c:extLst>
            <c:ext xmlns:c16="http://schemas.microsoft.com/office/drawing/2014/chart" uri="{C3380CC4-5D6E-409C-BE32-E72D297353CC}">
              <c16:uniqueId val="{00000004-AE39-466B-96C1-9A78742FDBA9}"/>
            </c:ext>
          </c:extLst>
        </c:ser>
        <c:ser>
          <c:idx val="1"/>
          <c:order val="1"/>
          <c:tx>
            <c:strRef>
              <c:f>Revenues!$C$6</c:f>
              <c:strCache>
                <c:ptCount val="1"/>
                <c:pt idx="0">
                  <c:v>Export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Revenues!$A$7:$A$8</c:f>
              <c:strCache>
                <c:ptCount val="2"/>
                <c:pt idx="0">
                  <c:v>1H 2021 </c:v>
                </c:pt>
                <c:pt idx="1">
                  <c:v>1H 2020</c:v>
                </c:pt>
              </c:strCache>
            </c:strRef>
          </c:cat>
          <c:val>
            <c:numRef>
              <c:f>Revenues!$C$7:$C$8</c:f>
              <c:numCache>
                <c:formatCode>0%</c:formatCode>
                <c:ptCount val="2"/>
                <c:pt idx="0">
                  <c:v>0.32</c:v>
                </c:pt>
                <c:pt idx="1">
                  <c:v>0.11</c:v>
                </c:pt>
              </c:numCache>
            </c:numRef>
          </c:val>
          <c:extLst>
            <c:ext xmlns:c16="http://schemas.microsoft.com/office/drawing/2014/chart" uri="{C3380CC4-5D6E-409C-BE32-E72D297353CC}">
              <c16:uniqueId val="{00000005-AE39-466B-96C1-9A78742FDBA9}"/>
            </c:ext>
          </c:extLst>
        </c:ser>
        <c:dLbls>
          <c:dLblPos val="outEnd"/>
          <c:showLegendKey val="0"/>
          <c:showVal val="1"/>
          <c:showCatName val="0"/>
          <c:showSerName val="0"/>
          <c:showPercent val="0"/>
          <c:showBubbleSize val="0"/>
        </c:dLbls>
        <c:gapWidth val="219"/>
        <c:overlap val="-27"/>
        <c:axId val="1448483312"/>
        <c:axId val="1444348624"/>
      </c:barChart>
      <c:catAx>
        <c:axId val="144848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crossAx val="1444348624"/>
        <c:crosses val="autoZero"/>
        <c:auto val="1"/>
        <c:lblAlgn val="ctr"/>
        <c:lblOffset val="100"/>
        <c:noMultiLvlLbl val="0"/>
      </c:catAx>
      <c:valAx>
        <c:axId val="1444348624"/>
        <c:scaling>
          <c:orientation val="minMax"/>
        </c:scaling>
        <c:delete val="1"/>
        <c:axPos val="l"/>
        <c:numFmt formatCode="0%" sourceLinked="1"/>
        <c:majorTickMark val="none"/>
        <c:minorTickMark val="none"/>
        <c:tickLblPos val="nextTo"/>
        <c:crossAx val="14484833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w="9525" cap="flat" cmpd="sng" algn="ctr">
      <a:noFill/>
      <a:round/>
    </a:ln>
    <a:effectLst/>
  </c:spPr>
  <c:txPr>
    <a:bodyPr/>
    <a:lstStyle/>
    <a:p>
      <a:pPr>
        <a:defRPr/>
      </a:pPr>
      <a:endParaRPr lang="it-IT"/>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002060"/>
                </a:solidFill>
                <a:latin typeface="Arial" panose="020B0604020202020204" pitchFamily="34" charset="0"/>
                <a:ea typeface="+mn-ea"/>
                <a:cs typeface="Arial" panose="020B0604020202020204" pitchFamily="34" charset="0"/>
              </a:defRPr>
            </a:pPr>
            <a:r>
              <a:rPr lang="en-US" sz="1400" b="1" i="0" baseline="0">
                <a:solidFill>
                  <a:srgbClr val="002060"/>
                </a:solidFill>
                <a:effectLst/>
                <a:latin typeface="Arial" panose="020B0604020202020204" pitchFamily="34" charset="0"/>
                <a:cs typeface="Arial" panose="020B0604020202020204" pitchFamily="34" charset="0"/>
              </a:rPr>
              <a:t>By Type</a:t>
            </a:r>
            <a:endParaRPr lang="it-IT" sz="1400">
              <a:solidFill>
                <a:srgbClr val="002060"/>
              </a:solidFill>
              <a:effectLst/>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rgbClr val="002060"/>
              </a:solidFill>
              <a:latin typeface="Arial" panose="020B0604020202020204" pitchFamily="34" charset="0"/>
              <a:ea typeface="+mn-ea"/>
              <a:cs typeface="Arial" panose="020B0604020202020204" pitchFamily="34" charset="0"/>
            </a:defRPr>
          </a:pPr>
          <a:endParaRPr lang="it-IT"/>
        </a:p>
      </c:txPr>
    </c:title>
    <c:autoTitleDeleted val="0"/>
    <c:plotArea>
      <c:layout/>
      <c:barChart>
        <c:barDir val="col"/>
        <c:grouping val="clustered"/>
        <c:varyColors val="0"/>
        <c:ser>
          <c:idx val="0"/>
          <c:order val="0"/>
          <c:tx>
            <c:strRef>
              <c:f>Revenues!$B$11</c:f>
              <c:strCache>
                <c:ptCount val="1"/>
                <c:pt idx="0">
                  <c:v>Products</c:v>
                </c:pt>
              </c:strCache>
            </c:strRef>
          </c:tx>
          <c:spPr>
            <a:solidFill>
              <a:srgbClr val="7EAFD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Revenues!$A$12:$A$13</c:f>
              <c:strCache>
                <c:ptCount val="2"/>
                <c:pt idx="0">
                  <c:v>1H 2021</c:v>
                </c:pt>
                <c:pt idx="1">
                  <c:v>1H 2020</c:v>
                </c:pt>
              </c:strCache>
            </c:strRef>
          </c:cat>
          <c:val>
            <c:numRef>
              <c:f>Revenues!$B$12:$B$13</c:f>
              <c:numCache>
                <c:formatCode>0%</c:formatCode>
                <c:ptCount val="2"/>
                <c:pt idx="0">
                  <c:v>0.91</c:v>
                </c:pt>
                <c:pt idx="1">
                  <c:v>0.78</c:v>
                </c:pt>
              </c:numCache>
            </c:numRef>
          </c:val>
          <c:extLst>
            <c:ext xmlns:c16="http://schemas.microsoft.com/office/drawing/2014/chart" uri="{C3380CC4-5D6E-409C-BE32-E72D297353CC}">
              <c16:uniqueId val="{00000000-A96C-406C-A52D-95FE82C7668B}"/>
            </c:ext>
          </c:extLst>
        </c:ser>
        <c:ser>
          <c:idx val="1"/>
          <c:order val="1"/>
          <c:tx>
            <c:strRef>
              <c:f>Revenues!$C$11</c:f>
              <c:strCache>
                <c:ptCount val="1"/>
                <c:pt idx="0">
                  <c:v>Services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Revenues!$A$12:$A$13</c:f>
              <c:strCache>
                <c:ptCount val="2"/>
                <c:pt idx="0">
                  <c:v>1H 2021</c:v>
                </c:pt>
                <c:pt idx="1">
                  <c:v>1H 2020</c:v>
                </c:pt>
              </c:strCache>
            </c:strRef>
          </c:cat>
          <c:val>
            <c:numRef>
              <c:f>Revenues!$C$12:$C$13</c:f>
              <c:numCache>
                <c:formatCode>0%</c:formatCode>
                <c:ptCount val="2"/>
                <c:pt idx="0">
                  <c:v>0.09</c:v>
                </c:pt>
                <c:pt idx="1">
                  <c:v>0.22</c:v>
                </c:pt>
              </c:numCache>
            </c:numRef>
          </c:val>
          <c:extLst>
            <c:ext xmlns:c16="http://schemas.microsoft.com/office/drawing/2014/chart" uri="{C3380CC4-5D6E-409C-BE32-E72D297353CC}">
              <c16:uniqueId val="{00000001-A96C-406C-A52D-95FE82C7668B}"/>
            </c:ext>
          </c:extLst>
        </c:ser>
        <c:dLbls>
          <c:dLblPos val="outEnd"/>
          <c:showLegendKey val="0"/>
          <c:showVal val="1"/>
          <c:showCatName val="0"/>
          <c:showSerName val="0"/>
          <c:showPercent val="0"/>
          <c:showBubbleSize val="0"/>
        </c:dLbls>
        <c:gapWidth val="219"/>
        <c:overlap val="-27"/>
        <c:axId val="1357334784"/>
        <c:axId val="1444346960"/>
      </c:barChart>
      <c:catAx>
        <c:axId val="135733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crossAx val="1444346960"/>
        <c:crosses val="autoZero"/>
        <c:auto val="1"/>
        <c:lblAlgn val="ctr"/>
        <c:lblOffset val="100"/>
        <c:noMultiLvlLbl val="0"/>
      </c:catAx>
      <c:valAx>
        <c:axId val="1444346960"/>
        <c:scaling>
          <c:orientation val="minMax"/>
        </c:scaling>
        <c:delete val="1"/>
        <c:axPos val="l"/>
        <c:numFmt formatCode="0%" sourceLinked="1"/>
        <c:majorTickMark val="none"/>
        <c:minorTickMark val="none"/>
        <c:tickLblPos val="nextTo"/>
        <c:crossAx val="13573347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it-IT"/>
        </a:p>
      </c:txPr>
    </c:legend>
    <c:plotVisOnly val="1"/>
    <c:dispBlanksAs val="gap"/>
    <c:showDLblsOverMax val="0"/>
  </c:chart>
  <c:spPr>
    <a:noFill/>
    <a:ln w="9525" cap="flat" cmpd="sng" algn="ctr">
      <a:noFill/>
      <a:round/>
    </a:ln>
    <a:effectLst/>
  </c:spPr>
  <c:txPr>
    <a:bodyPr/>
    <a:lstStyle/>
    <a:p>
      <a:pPr>
        <a:defRPr/>
      </a:pPr>
      <a:endParaRPr lang="it-I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98046196851551"/>
          <c:y val="5.5869632329058602E-2"/>
          <c:w val="0.83524365504067555"/>
          <c:h val="0.71666009242730289"/>
        </c:manualLayout>
      </c:layout>
      <c:barChart>
        <c:barDir val="col"/>
        <c:grouping val="stacked"/>
        <c:varyColors val="0"/>
        <c:ser>
          <c:idx val="0"/>
          <c:order val="0"/>
          <c:tx>
            <c:strRef>
              <c:f>Foglio1!$B$1</c:f>
              <c:strCache>
                <c:ptCount val="1"/>
                <c:pt idx="0">
                  <c:v>Direct FTE</c:v>
                </c:pt>
              </c:strCache>
            </c:strRef>
          </c:tx>
          <c:spPr>
            <a:solidFill>
              <a:srgbClr val="003D79"/>
            </a:solidFill>
            <a:ln>
              <a:solidFill>
                <a:srgbClr val="F7941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7941D"/>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Foglio1!$A$2:$A$4</c:f>
              <c:strCache>
                <c:ptCount val="3"/>
                <c:pt idx="0">
                  <c:v>06.30.2020</c:v>
                </c:pt>
                <c:pt idx="1">
                  <c:v>12.31.2020</c:v>
                </c:pt>
                <c:pt idx="2">
                  <c:v>06.30.2021</c:v>
                </c:pt>
              </c:strCache>
            </c:strRef>
          </c:cat>
          <c:val>
            <c:numRef>
              <c:f>Foglio1!$B$2:$B$4</c:f>
              <c:numCache>
                <c:formatCode>_-* #,##0_-;\-* #,##0_-;_-* "-"??_-;_-@_-</c:formatCode>
                <c:ptCount val="3"/>
                <c:pt idx="0">
                  <c:v>40</c:v>
                </c:pt>
                <c:pt idx="1">
                  <c:v>54</c:v>
                </c:pt>
                <c:pt idx="2">
                  <c:v>62</c:v>
                </c:pt>
              </c:numCache>
            </c:numRef>
          </c:val>
          <c:extLst>
            <c:ext xmlns:c16="http://schemas.microsoft.com/office/drawing/2014/chart" uri="{C3380CC4-5D6E-409C-BE32-E72D297353CC}">
              <c16:uniqueId val="{00000000-EF31-45B8-A72A-BE661C2F8FDD}"/>
            </c:ext>
          </c:extLst>
        </c:ser>
        <c:ser>
          <c:idx val="1"/>
          <c:order val="1"/>
          <c:tx>
            <c:strRef>
              <c:f>Foglio1!$C$1</c:f>
              <c:strCache>
                <c:ptCount val="1"/>
                <c:pt idx="0">
                  <c:v>Indirect FTE</c:v>
                </c:pt>
              </c:strCache>
            </c:strRef>
          </c:tx>
          <c:spPr>
            <a:solidFill>
              <a:srgbClr val="B9CDE5"/>
            </a:solidFill>
            <a:ln>
              <a:solidFill>
                <a:srgbClr val="F7941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3D79"/>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Foglio1!$A$2:$A$4</c:f>
              <c:strCache>
                <c:ptCount val="3"/>
                <c:pt idx="0">
                  <c:v>06.30.2020</c:v>
                </c:pt>
                <c:pt idx="1">
                  <c:v>12.31.2020</c:v>
                </c:pt>
                <c:pt idx="2">
                  <c:v>06.30.2021</c:v>
                </c:pt>
              </c:strCache>
            </c:strRef>
          </c:cat>
          <c:val>
            <c:numRef>
              <c:f>Foglio1!$C$2:$C$4</c:f>
              <c:numCache>
                <c:formatCode>_-* #,##0_-;\-* #,##0_-;_-* "-"??_-;_-@_-</c:formatCode>
                <c:ptCount val="3"/>
                <c:pt idx="0">
                  <c:v>11</c:v>
                </c:pt>
                <c:pt idx="1">
                  <c:v>15</c:v>
                </c:pt>
                <c:pt idx="2">
                  <c:v>20</c:v>
                </c:pt>
              </c:numCache>
            </c:numRef>
          </c:val>
          <c:extLst>
            <c:ext xmlns:c16="http://schemas.microsoft.com/office/drawing/2014/chart" uri="{C3380CC4-5D6E-409C-BE32-E72D297353CC}">
              <c16:uniqueId val="{00000001-EF31-45B8-A72A-BE661C2F8FDD}"/>
            </c:ext>
          </c:extLst>
        </c:ser>
        <c:dLbls>
          <c:showLegendKey val="0"/>
          <c:showVal val="1"/>
          <c:showCatName val="0"/>
          <c:showSerName val="0"/>
          <c:showPercent val="0"/>
          <c:showBubbleSize val="0"/>
        </c:dLbls>
        <c:gapWidth val="150"/>
        <c:overlap val="100"/>
        <c:axId val="1772811024"/>
        <c:axId val="1772810192"/>
      </c:barChart>
      <c:catAx>
        <c:axId val="177281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3D79"/>
                </a:solidFill>
                <a:latin typeface="+mn-lt"/>
                <a:ea typeface="+mn-ea"/>
                <a:cs typeface="+mn-cs"/>
              </a:defRPr>
            </a:pPr>
            <a:endParaRPr lang="it-IT"/>
          </a:p>
        </c:txPr>
        <c:crossAx val="1772810192"/>
        <c:crosses val="autoZero"/>
        <c:auto val="1"/>
        <c:lblAlgn val="ctr"/>
        <c:lblOffset val="100"/>
        <c:noMultiLvlLbl val="0"/>
      </c:catAx>
      <c:valAx>
        <c:axId val="1772810192"/>
        <c:scaling>
          <c:orientation val="minMax"/>
          <c:max val="100"/>
        </c:scaling>
        <c:delete val="1"/>
        <c:axPos val="l"/>
        <c:numFmt formatCode="_-* #,##0_-;\-* #,##0_-;_-* &quot;-&quot;??_-;_-@_-" sourceLinked="1"/>
        <c:majorTickMark val="none"/>
        <c:minorTickMark val="none"/>
        <c:tickLblPos val="nextTo"/>
        <c:crossAx val="1772811024"/>
        <c:crosses val="autoZero"/>
        <c:crossBetween val="between"/>
        <c:majorUnit val="25"/>
      </c:valAx>
      <c:spPr>
        <a:noFill/>
        <a:ln>
          <a:noFill/>
        </a:ln>
        <a:effectLst/>
      </c:spPr>
    </c:plotArea>
    <c:legend>
      <c:legendPos val="b"/>
      <c:layout>
        <c:manualLayout>
          <c:xMode val="edge"/>
          <c:yMode val="edge"/>
          <c:x val="0.29904746211563926"/>
          <c:y val="0.91103870877670068"/>
          <c:w val="0.4720331911137266"/>
          <c:h val="8.8961298151837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3D79"/>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7" y="2"/>
            <a:ext cx="2945659" cy="496332"/>
          </a:xfrm>
          <a:prstGeom prst="rect">
            <a:avLst/>
          </a:prstGeom>
        </p:spPr>
        <p:txBody>
          <a:bodyPr vert="horz" lIns="91440" tIns="45720" rIns="91440" bIns="45720" rtlCol="0"/>
          <a:lstStyle>
            <a:lvl1pPr algn="r">
              <a:defRPr sz="1200"/>
            </a:lvl1pPr>
          </a:lstStyle>
          <a:p>
            <a:fld id="{66DA4878-80EF-B14C-BF65-9092475F2CA9}" type="datetimeFigureOut">
              <a:rPr lang="en-US" smtClean="0"/>
              <a:t>1/19/2022</a:t>
            </a:fld>
            <a:endParaRPr lang="en-US" dirty="0"/>
          </a:p>
        </p:txBody>
      </p:sp>
      <p:sp>
        <p:nvSpPr>
          <p:cNvPr id="4" name="Footer Placeholder 3"/>
          <p:cNvSpPr>
            <a:spLocks noGrp="1"/>
          </p:cNvSpPr>
          <p:nvPr>
            <p:ph type="ftr" sz="quarter" idx="2"/>
          </p:nvPr>
        </p:nvSpPr>
        <p:spPr>
          <a:xfrm>
            <a:off x="4"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7" y="9428583"/>
            <a:ext cx="2945659" cy="496332"/>
          </a:xfrm>
          <a:prstGeom prst="rect">
            <a:avLst/>
          </a:prstGeom>
        </p:spPr>
        <p:txBody>
          <a:bodyPr vert="horz" lIns="91440" tIns="45720" rIns="91440" bIns="45720" rtlCol="0" anchor="b"/>
          <a:lstStyle>
            <a:lvl1pPr algn="r">
              <a:defRPr sz="1200"/>
            </a:lvl1pPr>
          </a:lstStyle>
          <a:p>
            <a:fld id="{9C5190AB-A438-0549-99FD-E704C4C7229F}" type="slidenum">
              <a:rPr lang="en-US" smtClean="0"/>
              <a:t>‹N›</a:t>
            </a:fld>
            <a:endParaRPr lang="en-US" dirty="0"/>
          </a:p>
        </p:txBody>
      </p:sp>
    </p:spTree>
    <p:extLst>
      <p:ext uri="{BB962C8B-B14F-4D97-AF65-F5344CB8AC3E}">
        <p14:creationId xmlns:p14="http://schemas.microsoft.com/office/powerpoint/2010/main" val="25224910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7" y="2"/>
            <a:ext cx="2945659" cy="496332"/>
          </a:xfrm>
          <a:prstGeom prst="rect">
            <a:avLst/>
          </a:prstGeom>
        </p:spPr>
        <p:txBody>
          <a:bodyPr vert="horz" lIns="91440" tIns="45720" rIns="91440" bIns="45720" rtlCol="0"/>
          <a:lstStyle>
            <a:lvl1pPr algn="r">
              <a:defRPr sz="1200"/>
            </a:lvl1pPr>
          </a:lstStyle>
          <a:p>
            <a:fld id="{A542E643-1045-8F41-9F05-D173964B3A1F}" type="datetimeFigureOut">
              <a:rPr lang="en-US" smtClean="0"/>
              <a:t>1/19/2022</a:t>
            </a:fld>
            <a:endParaRPr lang="en-US" dirty="0"/>
          </a:p>
        </p:txBody>
      </p:sp>
      <p:sp>
        <p:nvSpPr>
          <p:cNvPr id="4" name="Slide Image Placeholder 3"/>
          <p:cNvSpPr>
            <a:spLocks noGrp="1" noRot="1" noChangeAspect="1"/>
          </p:cNvSpPr>
          <p:nvPr>
            <p:ph type="sldImg" idx="2"/>
          </p:nvPr>
        </p:nvSpPr>
        <p:spPr>
          <a:xfrm>
            <a:off x="722313" y="744538"/>
            <a:ext cx="535305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6" name="Footer Placeholder 5"/>
          <p:cNvSpPr>
            <a:spLocks noGrp="1"/>
          </p:cNvSpPr>
          <p:nvPr>
            <p:ph type="ftr" sz="quarter" idx="4"/>
          </p:nvPr>
        </p:nvSpPr>
        <p:spPr>
          <a:xfrm>
            <a:off x="4"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7" y="9428583"/>
            <a:ext cx="2945659" cy="496332"/>
          </a:xfrm>
          <a:prstGeom prst="rect">
            <a:avLst/>
          </a:prstGeom>
        </p:spPr>
        <p:txBody>
          <a:bodyPr vert="horz" lIns="91440" tIns="45720" rIns="91440" bIns="45720" rtlCol="0" anchor="b"/>
          <a:lstStyle>
            <a:lvl1pPr algn="r">
              <a:defRPr sz="1200"/>
            </a:lvl1pPr>
          </a:lstStyle>
          <a:p>
            <a:fld id="{D4C59578-F16A-2D43-A47F-69F6A306E61D}" type="slidenum">
              <a:rPr lang="en-US" smtClean="0"/>
              <a:t>‹N›</a:t>
            </a:fld>
            <a:endParaRPr lang="en-US" dirty="0"/>
          </a:p>
        </p:txBody>
      </p:sp>
    </p:spTree>
    <p:extLst>
      <p:ext uri="{BB962C8B-B14F-4D97-AF65-F5344CB8AC3E}">
        <p14:creationId xmlns:p14="http://schemas.microsoft.com/office/powerpoint/2010/main" val="35407676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579DCAD-A356-4BBA-B1BD-FEB868238878}" type="slidenum">
              <a:rPr lang="it-IT" smtClean="0"/>
              <a:t>10</a:t>
            </a:fld>
            <a:endParaRPr lang="it-IT"/>
          </a:p>
        </p:txBody>
      </p:sp>
    </p:spTree>
    <p:extLst>
      <p:ext uri="{BB962C8B-B14F-4D97-AF65-F5344CB8AC3E}">
        <p14:creationId xmlns:p14="http://schemas.microsoft.com/office/powerpoint/2010/main" val="18471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EBD130-A032-49FD-AA39-49DD2CC23D15}" type="slidenum">
              <a:rPr lang="it-IT" smtClean="0"/>
              <a:t>13</a:t>
            </a:fld>
            <a:endParaRPr lang="it-IT"/>
          </a:p>
        </p:txBody>
      </p:sp>
    </p:spTree>
    <p:extLst>
      <p:ext uri="{BB962C8B-B14F-4D97-AF65-F5344CB8AC3E}">
        <p14:creationId xmlns:p14="http://schemas.microsoft.com/office/powerpoint/2010/main" val="374044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4C59578-F16A-2D43-A47F-69F6A306E61D}" type="slidenum">
              <a:rPr lang="en-US" smtClean="0"/>
              <a:t>20</a:t>
            </a:fld>
            <a:endParaRPr lang="en-US"/>
          </a:p>
        </p:txBody>
      </p:sp>
    </p:spTree>
    <p:extLst>
      <p:ext uri="{BB962C8B-B14F-4D97-AF65-F5344CB8AC3E}">
        <p14:creationId xmlns:p14="http://schemas.microsoft.com/office/powerpoint/2010/main" val="198652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4C59578-F16A-2D43-A47F-69F6A306E61D}" type="slidenum">
              <a:rPr lang="en-US" smtClean="0"/>
              <a:t>28</a:t>
            </a:fld>
            <a:endParaRPr lang="en-US" dirty="0"/>
          </a:p>
        </p:txBody>
      </p:sp>
    </p:spTree>
    <p:extLst>
      <p:ext uri="{BB962C8B-B14F-4D97-AF65-F5344CB8AC3E}">
        <p14:creationId xmlns:p14="http://schemas.microsoft.com/office/powerpoint/2010/main" val="267366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4C59578-F16A-2D43-A47F-69F6A306E61D}" type="slidenum">
              <a:rPr lang="en-US" smtClean="0"/>
              <a:t>29</a:t>
            </a:fld>
            <a:endParaRPr lang="en-US" dirty="0"/>
          </a:p>
        </p:txBody>
      </p:sp>
    </p:spTree>
    <p:extLst>
      <p:ext uri="{BB962C8B-B14F-4D97-AF65-F5344CB8AC3E}">
        <p14:creationId xmlns:p14="http://schemas.microsoft.com/office/powerpoint/2010/main" val="488398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vuota">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532286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loghi">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3177655" y="4235447"/>
            <a:ext cx="1164773" cy="452962"/>
          </a:xfrm>
        </p:spPr>
        <p:txBody>
          <a:bodyPr>
            <a:normAutofit/>
          </a:bodyPr>
          <a:lstStyle>
            <a:lvl1pPr>
              <a:defRPr sz="800"/>
            </a:lvl1pPr>
          </a:lstStyle>
          <a:p>
            <a:r>
              <a:rPr lang="it-IT" dirty="0"/>
              <a:t>Fare clic sull'icona per inserire un'immagine</a:t>
            </a:r>
            <a:endParaRPr lang="en-US" dirty="0"/>
          </a:p>
        </p:txBody>
      </p:sp>
      <p:sp>
        <p:nvSpPr>
          <p:cNvPr id="17" name="Picture Placeholder 2"/>
          <p:cNvSpPr>
            <a:spLocks noGrp="1"/>
          </p:cNvSpPr>
          <p:nvPr>
            <p:ph type="pic" sz="quarter" idx="16"/>
          </p:nvPr>
        </p:nvSpPr>
        <p:spPr>
          <a:xfrm>
            <a:off x="4559395" y="4235447"/>
            <a:ext cx="1164773" cy="452962"/>
          </a:xfrm>
        </p:spPr>
        <p:txBody>
          <a:bodyPr>
            <a:normAutofit/>
          </a:bodyPr>
          <a:lstStyle>
            <a:lvl1pPr>
              <a:defRPr sz="800"/>
            </a:lvl1pPr>
          </a:lstStyle>
          <a:p>
            <a:r>
              <a:rPr lang="it-IT" dirty="0"/>
              <a:t>Fare clic sull'icona per inserire un'immagine</a:t>
            </a:r>
            <a:endParaRPr lang="en-US" dirty="0"/>
          </a:p>
        </p:txBody>
      </p:sp>
      <p:sp>
        <p:nvSpPr>
          <p:cNvPr id="12" name="Picture Placeholder 2"/>
          <p:cNvSpPr>
            <a:spLocks noGrp="1"/>
          </p:cNvSpPr>
          <p:nvPr>
            <p:ph type="pic" sz="quarter" idx="17"/>
          </p:nvPr>
        </p:nvSpPr>
        <p:spPr>
          <a:xfrm>
            <a:off x="2682053" y="4836581"/>
            <a:ext cx="1164773" cy="452962"/>
          </a:xfrm>
        </p:spPr>
        <p:txBody>
          <a:bodyPr>
            <a:normAutofit/>
          </a:bodyPr>
          <a:lstStyle>
            <a:lvl1pPr>
              <a:defRPr sz="800"/>
            </a:lvl1pPr>
          </a:lstStyle>
          <a:p>
            <a:r>
              <a:rPr lang="it-IT" dirty="0"/>
              <a:t>Fare clic sull'icona per inserire un'immagine</a:t>
            </a:r>
            <a:endParaRPr lang="en-US" dirty="0"/>
          </a:p>
        </p:txBody>
      </p:sp>
      <p:sp>
        <p:nvSpPr>
          <p:cNvPr id="13" name="Picture Placeholder 2"/>
          <p:cNvSpPr>
            <a:spLocks noGrp="1"/>
          </p:cNvSpPr>
          <p:nvPr>
            <p:ph type="pic" sz="quarter" idx="18"/>
          </p:nvPr>
        </p:nvSpPr>
        <p:spPr>
          <a:xfrm>
            <a:off x="4063793" y="4836581"/>
            <a:ext cx="1164773" cy="452962"/>
          </a:xfrm>
        </p:spPr>
        <p:txBody>
          <a:bodyPr>
            <a:normAutofit/>
          </a:bodyPr>
          <a:lstStyle>
            <a:lvl1pPr>
              <a:defRPr sz="800"/>
            </a:lvl1pPr>
          </a:lstStyle>
          <a:p>
            <a:r>
              <a:rPr lang="it-IT" dirty="0"/>
              <a:t>Fare clic sull'icona per inserire un'immagine</a:t>
            </a:r>
            <a:endParaRPr lang="en-US" dirty="0"/>
          </a:p>
        </p:txBody>
      </p:sp>
      <p:sp>
        <p:nvSpPr>
          <p:cNvPr id="15" name="Title 1"/>
          <p:cNvSpPr>
            <a:spLocks noGrp="1"/>
          </p:cNvSpPr>
          <p:nvPr>
            <p:ph type="title"/>
          </p:nvPr>
        </p:nvSpPr>
        <p:spPr>
          <a:xfrm>
            <a:off x="3328649" y="2929597"/>
            <a:ext cx="5208743" cy="952055"/>
          </a:xfrm>
        </p:spPr>
        <p:txBody>
          <a:bodyPr>
            <a:normAutofit/>
          </a:bodyPr>
          <a:lstStyle>
            <a:lvl1pPr>
              <a:defRPr sz="2100">
                <a:solidFill>
                  <a:schemeClr val="bg1"/>
                </a:solidFill>
              </a:defRPr>
            </a:lvl1pPr>
          </a:lstStyle>
          <a:p>
            <a:r>
              <a:rPr lang="it-IT"/>
              <a:t>Fare clic per modificare lo stile del titolo</a:t>
            </a:r>
            <a:endParaRPr lang="en-US" dirty="0"/>
          </a:p>
        </p:txBody>
      </p:sp>
      <p:sp>
        <p:nvSpPr>
          <p:cNvPr id="16" name="Text Placeholder 5"/>
          <p:cNvSpPr>
            <a:spLocks noGrp="1"/>
          </p:cNvSpPr>
          <p:nvPr>
            <p:ph type="body" sz="quarter" idx="10" hasCustomPrompt="1"/>
          </p:nvPr>
        </p:nvSpPr>
        <p:spPr>
          <a:xfrm>
            <a:off x="3328458" y="2659665"/>
            <a:ext cx="5208932" cy="269931"/>
          </a:xfrm>
          <a:prstGeom prst="rect">
            <a:avLst/>
          </a:prstGeom>
        </p:spPr>
        <p:txBody>
          <a:bodyPr bIns="0" anchor="ctr" anchorCtr="0">
            <a:noAutofit/>
          </a:bodyPr>
          <a:lstStyle>
            <a:lvl1pPr>
              <a:defRPr sz="1000">
                <a:solidFill>
                  <a:schemeClr val="accent1">
                    <a:lumMod val="90000"/>
                  </a:schemeClr>
                </a:solidFill>
              </a:defRPr>
            </a:lvl1pPr>
            <a:lvl2pPr>
              <a:defRPr sz="1000"/>
            </a:lvl2pPr>
            <a:lvl3pPr>
              <a:defRPr sz="1000"/>
            </a:lvl3pPr>
            <a:lvl4pPr>
              <a:defRPr sz="1000"/>
            </a:lvl4pPr>
            <a:lvl5pPr>
              <a:defRPr sz="1000"/>
            </a:lvl5pPr>
          </a:lstStyle>
          <a:p>
            <a:pPr lvl="0"/>
            <a:r>
              <a:rPr lang="it-IT" dirty="0"/>
              <a:t>CLICK TO EDIT MASTER TEXT STYLES</a:t>
            </a:r>
          </a:p>
        </p:txBody>
      </p:sp>
      <p:sp>
        <p:nvSpPr>
          <p:cNvPr id="2" name="Rettangolo 1"/>
          <p:cNvSpPr/>
          <p:nvPr userDrawn="1"/>
        </p:nvSpPr>
        <p:spPr>
          <a:xfrm>
            <a:off x="-1363436" y="996043"/>
            <a:ext cx="1200150" cy="849086"/>
          </a:xfrm>
          <a:prstGeom prst="rect">
            <a:avLst/>
          </a:prstGeom>
          <a:solidFill>
            <a:srgbClr val="F7941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247</a:t>
            </a:r>
          </a:p>
          <a:p>
            <a:pPr algn="ctr"/>
            <a:r>
              <a:rPr lang="it-CH" sz="1200" dirty="0"/>
              <a:t>Verde</a:t>
            </a:r>
            <a:r>
              <a:rPr lang="it-CH" sz="1200" baseline="0" dirty="0"/>
              <a:t> 148</a:t>
            </a:r>
          </a:p>
          <a:p>
            <a:pPr algn="ctr"/>
            <a:r>
              <a:rPr lang="it-CH" sz="1200" baseline="0" dirty="0"/>
              <a:t>Blu 29</a:t>
            </a:r>
            <a:endParaRPr lang="en-US" sz="1200" dirty="0"/>
          </a:p>
        </p:txBody>
      </p:sp>
      <p:sp>
        <p:nvSpPr>
          <p:cNvPr id="19" name="Rettangolo 18"/>
          <p:cNvSpPr/>
          <p:nvPr userDrawn="1"/>
        </p:nvSpPr>
        <p:spPr>
          <a:xfrm>
            <a:off x="-1363436" y="2080510"/>
            <a:ext cx="1200150" cy="849086"/>
          </a:xfrm>
          <a:prstGeom prst="rect">
            <a:avLst/>
          </a:prstGeom>
          <a:solidFill>
            <a:srgbClr val="003D7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0</a:t>
            </a:r>
          </a:p>
          <a:p>
            <a:pPr algn="ctr"/>
            <a:r>
              <a:rPr lang="it-CH" sz="1200" dirty="0"/>
              <a:t>Verde</a:t>
            </a:r>
            <a:r>
              <a:rPr lang="it-CH" sz="1200" baseline="0" dirty="0"/>
              <a:t> 61</a:t>
            </a:r>
          </a:p>
          <a:p>
            <a:pPr algn="ctr"/>
            <a:r>
              <a:rPr lang="it-CH" sz="1200" baseline="0" dirty="0"/>
              <a:t>Blu 121</a:t>
            </a:r>
          </a:p>
        </p:txBody>
      </p:sp>
      <p:sp>
        <p:nvSpPr>
          <p:cNvPr id="20" name="Rettangolo 19"/>
          <p:cNvSpPr/>
          <p:nvPr userDrawn="1"/>
        </p:nvSpPr>
        <p:spPr>
          <a:xfrm>
            <a:off x="-1363436" y="3164977"/>
            <a:ext cx="1200150" cy="849086"/>
          </a:xfrm>
          <a:prstGeom prst="rect">
            <a:avLst/>
          </a:prstGeom>
          <a:solidFill>
            <a:srgbClr val="ABAE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171</a:t>
            </a:r>
          </a:p>
          <a:p>
            <a:pPr algn="ctr"/>
            <a:r>
              <a:rPr lang="it-CH" sz="1200" dirty="0"/>
              <a:t>Verde</a:t>
            </a:r>
            <a:r>
              <a:rPr lang="it-CH" sz="1200" baseline="0" dirty="0"/>
              <a:t> 174</a:t>
            </a:r>
          </a:p>
          <a:p>
            <a:pPr algn="ctr"/>
            <a:r>
              <a:rPr lang="it-CH" sz="1200" baseline="0" dirty="0"/>
              <a:t>Blu 175</a:t>
            </a:r>
          </a:p>
        </p:txBody>
      </p:sp>
      <p:sp>
        <p:nvSpPr>
          <p:cNvPr id="21" name="Rettangolo 20"/>
          <p:cNvSpPr/>
          <p:nvPr userDrawn="1"/>
        </p:nvSpPr>
        <p:spPr>
          <a:xfrm>
            <a:off x="-1363436" y="4222735"/>
            <a:ext cx="1200150" cy="849086"/>
          </a:xfrm>
          <a:prstGeom prst="rect">
            <a:avLst/>
          </a:prstGeom>
          <a:solidFill>
            <a:srgbClr val="7EAFD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126</a:t>
            </a:r>
          </a:p>
          <a:p>
            <a:pPr algn="ctr"/>
            <a:r>
              <a:rPr lang="it-CH" sz="1200" dirty="0"/>
              <a:t>Verde</a:t>
            </a:r>
            <a:r>
              <a:rPr lang="it-CH" sz="1200" baseline="0" dirty="0"/>
              <a:t> 175</a:t>
            </a:r>
          </a:p>
          <a:p>
            <a:pPr algn="ctr"/>
            <a:r>
              <a:rPr lang="it-CH" sz="1200" baseline="0" dirty="0"/>
              <a:t>Blu 212</a:t>
            </a:r>
          </a:p>
        </p:txBody>
      </p:sp>
      <p:sp>
        <p:nvSpPr>
          <p:cNvPr id="23" name="Slide Number Placeholder 3"/>
          <p:cNvSpPr>
            <a:spLocks noGrp="1"/>
          </p:cNvSpPr>
          <p:nvPr>
            <p:ph type="sldNum" sz="quarter" idx="4"/>
          </p:nvPr>
        </p:nvSpPr>
        <p:spPr>
          <a:xfrm>
            <a:off x="9187249" y="6348303"/>
            <a:ext cx="460583" cy="293341"/>
          </a:xfrm>
          <a:prstGeom prst="rect">
            <a:avLst/>
          </a:prstGeom>
        </p:spPr>
        <p:txBody>
          <a:bodyPr vert="horz" lIns="91440" tIns="45720" rIns="91440" bIns="45720" rtlCol="0" anchor="ctr"/>
          <a:lstStyle>
            <a:lvl1pPr algn="r">
              <a:defRPr sz="900">
                <a:solidFill>
                  <a:schemeClr val="tx1"/>
                </a:solidFill>
              </a:defRPr>
            </a:lvl1pPr>
          </a:lstStyle>
          <a:p>
            <a:fld id="{5E7F11FD-24AC-2846-9356-F1ED3E7D5ECF}" type="slidenum">
              <a:rPr lang="en-US" smtClean="0"/>
              <a:pPr/>
              <a:t>‹N›</a:t>
            </a:fld>
            <a:endParaRPr lang="en-US" dirty="0"/>
          </a:p>
        </p:txBody>
      </p:sp>
    </p:spTree>
    <p:extLst>
      <p:ext uri="{BB962C8B-B14F-4D97-AF65-F5344CB8AC3E}">
        <p14:creationId xmlns:p14="http://schemas.microsoft.com/office/powerpoint/2010/main" val="288851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uota">
    <p:spTree>
      <p:nvGrpSpPr>
        <p:cNvPr id="1" name=""/>
        <p:cNvGrpSpPr/>
        <p:nvPr/>
      </p:nvGrpSpPr>
      <p:grpSpPr>
        <a:xfrm>
          <a:off x="0" y="0"/>
          <a:ext cx="0" cy="0"/>
          <a:chOff x="0" y="0"/>
          <a:chExt cx="0" cy="0"/>
        </a:xfrm>
      </p:grpSpPr>
      <p:sp>
        <p:nvSpPr>
          <p:cNvPr id="6" name="Title 1"/>
          <p:cNvSpPr>
            <a:spLocks noGrp="1"/>
          </p:cNvSpPr>
          <p:nvPr>
            <p:ph type="ctrTitle"/>
          </p:nvPr>
        </p:nvSpPr>
        <p:spPr>
          <a:xfrm>
            <a:off x="497047" y="616655"/>
            <a:ext cx="8879273" cy="454378"/>
          </a:xfrm>
        </p:spPr>
        <p:txBody>
          <a:bodyPr/>
          <a:lstStyle/>
          <a:p>
            <a:r>
              <a:rPr lang="it-IT"/>
              <a:t>Fare clic per modificare lo stile del titolo</a:t>
            </a:r>
            <a:endParaRPr lang="en-US" dirty="0"/>
          </a:p>
        </p:txBody>
      </p:sp>
      <p:sp>
        <p:nvSpPr>
          <p:cNvPr id="5" name="Text Placeholder 7"/>
          <p:cNvSpPr>
            <a:spLocks noGrp="1"/>
          </p:cNvSpPr>
          <p:nvPr>
            <p:ph type="body" sz="quarter" idx="18" hasCustomPrompt="1"/>
          </p:nvPr>
        </p:nvSpPr>
        <p:spPr>
          <a:xfrm>
            <a:off x="2036131" y="6414030"/>
            <a:ext cx="5645308" cy="253470"/>
          </a:xfrm>
        </p:spPr>
        <p:txBody>
          <a:bodyPr lIns="0">
            <a:normAutofit/>
          </a:bodyPr>
          <a:lstStyle>
            <a:lvl1pPr>
              <a:defRPr sz="700"/>
            </a:lvl1pPr>
          </a:lstStyle>
          <a:p>
            <a:pPr lvl="0"/>
            <a:r>
              <a:rPr lang="it-IT" dirty="0" err="1"/>
              <a:t>Foot</a:t>
            </a:r>
            <a:r>
              <a:rPr lang="it-IT" dirty="0"/>
              <a:t> note</a:t>
            </a:r>
          </a:p>
        </p:txBody>
      </p:sp>
      <p:sp>
        <p:nvSpPr>
          <p:cNvPr id="9" name="Segnaposto testo 2"/>
          <p:cNvSpPr>
            <a:spLocks noGrp="1"/>
          </p:cNvSpPr>
          <p:nvPr>
            <p:ph type="body" sz="quarter" idx="21" hasCustomPrompt="1"/>
          </p:nvPr>
        </p:nvSpPr>
        <p:spPr>
          <a:xfrm>
            <a:off x="5788025" y="-12700"/>
            <a:ext cx="3398838" cy="525642"/>
          </a:xfrm>
        </p:spPr>
        <p:txBody>
          <a:bodyPr anchor="ctr">
            <a:normAutofit/>
          </a:bodyPr>
          <a:lstStyle>
            <a:lvl1pPr>
              <a:lnSpc>
                <a:spcPct val="80000"/>
              </a:lnSpc>
              <a:spcBef>
                <a:spcPts val="0"/>
              </a:spcBef>
              <a:defRPr sz="1100">
                <a:solidFill>
                  <a:schemeClr val="bg1"/>
                </a:solidFill>
              </a:defRPr>
            </a:lvl1pPr>
          </a:lstStyle>
          <a:p>
            <a:pPr lvl="0"/>
            <a:r>
              <a:rPr lang="it-IT" dirty="0"/>
              <a:t>Clicca qui per scrivere il nome del capitolo</a:t>
            </a:r>
          </a:p>
          <a:p>
            <a:pPr lvl="0"/>
            <a:r>
              <a:rPr lang="it-IT" dirty="0"/>
              <a:t>a cui la slide fa riferimento</a:t>
            </a:r>
          </a:p>
        </p:txBody>
      </p:sp>
      <p:sp>
        <p:nvSpPr>
          <p:cNvPr id="7" name="Rettangolo 6"/>
          <p:cNvSpPr/>
          <p:nvPr userDrawn="1"/>
        </p:nvSpPr>
        <p:spPr>
          <a:xfrm>
            <a:off x="-1363436" y="996043"/>
            <a:ext cx="1200150" cy="849086"/>
          </a:xfrm>
          <a:prstGeom prst="rect">
            <a:avLst/>
          </a:prstGeom>
          <a:solidFill>
            <a:srgbClr val="F7941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247</a:t>
            </a:r>
          </a:p>
          <a:p>
            <a:pPr algn="ctr"/>
            <a:r>
              <a:rPr lang="it-CH" sz="1200" dirty="0"/>
              <a:t>Verde</a:t>
            </a:r>
            <a:r>
              <a:rPr lang="it-CH" sz="1200" baseline="0" dirty="0"/>
              <a:t> 148</a:t>
            </a:r>
          </a:p>
          <a:p>
            <a:pPr algn="ctr"/>
            <a:r>
              <a:rPr lang="it-CH" sz="1200" baseline="0" dirty="0"/>
              <a:t>Blu 29</a:t>
            </a:r>
            <a:endParaRPr lang="en-US" sz="1200" dirty="0"/>
          </a:p>
        </p:txBody>
      </p:sp>
      <p:sp>
        <p:nvSpPr>
          <p:cNvPr id="10" name="Rettangolo 9"/>
          <p:cNvSpPr/>
          <p:nvPr userDrawn="1"/>
        </p:nvSpPr>
        <p:spPr>
          <a:xfrm>
            <a:off x="-1363436" y="2080510"/>
            <a:ext cx="1200150" cy="849086"/>
          </a:xfrm>
          <a:prstGeom prst="rect">
            <a:avLst/>
          </a:prstGeom>
          <a:solidFill>
            <a:srgbClr val="003D7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0</a:t>
            </a:r>
          </a:p>
          <a:p>
            <a:pPr algn="ctr"/>
            <a:r>
              <a:rPr lang="it-CH" sz="1200" dirty="0"/>
              <a:t>Verde</a:t>
            </a:r>
            <a:r>
              <a:rPr lang="it-CH" sz="1200" baseline="0" dirty="0"/>
              <a:t> 61</a:t>
            </a:r>
          </a:p>
          <a:p>
            <a:pPr algn="ctr"/>
            <a:r>
              <a:rPr lang="it-CH" sz="1200" baseline="0" dirty="0"/>
              <a:t>Blu 121</a:t>
            </a:r>
          </a:p>
        </p:txBody>
      </p:sp>
      <p:sp>
        <p:nvSpPr>
          <p:cNvPr id="11" name="Rettangolo 10"/>
          <p:cNvSpPr/>
          <p:nvPr userDrawn="1"/>
        </p:nvSpPr>
        <p:spPr>
          <a:xfrm>
            <a:off x="-1363436" y="3164977"/>
            <a:ext cx="1200150" cy="849086"/>
          </a:xfrm>
          <a:prstGeom prst="rect">
            <a:avLst/>
          </a:prstGeom>
          <a:solidFill>
            <a:srgbClr val="ABAE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171</a:t>
            </a:r>
          </a:p>
          <a:p>
            <a:pPr algn="ctr"/>
            <a:r>
              <a:rPr lang="it-CH" sz="1200" dirty="0"/>
              <a:t>Verde</a:t>
            </a:r>
            <a:r>
              <a:rPr lang="it-CH" sz="1200" baseline="0" dirty="0"/>
              <a:t> 174</a:t>
            </a:r>
          </a:p>
          <a:p>
            <a:pPr algn="ctr"/>
            <a:r>
              <a:rPr lang="it-CH" sz="1200" baseline="0" dirty="0"/>
              <a:t>Blu 175</a:t>
            </a:r>
          </a:p>
        </p:txBody>
      </p:sp>
      <p:sp>
        <p:nvSpPr>
          <p:cNvPr id="12" name="Rettangolo 11"/>
          <p:cNvSpPr/>
          <p:nvPr userDrawn="1"/>
        </p:nvSpPr>
        <p:spPr>
          <a:xfrm>
            <a:off x="-1363436" y="4222735"/>
            <a:ext cx="1200150" cy="849086"/>
          </a:xfrm>
          <a:prstGeom prst="rect">
            <a:avLst/>
          </a:prstGeom>
          <a:solidFill>
            <a:srgbClr val="7EAFD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126</a:t>
            </a:r>
          </a:p>
          <a:p>
            <a:pPr algn="ctr"/>
            <a:r>
              <a:rPr lang="it-CH" sz="1200" dirty="0"/>
              <a:t>Verde</a:t>
            </a:r>
            <a:r>
              <a:rPr lang="it-CH" sz="1200" baseline="0" dirty="0"/>
              <a:t> 175</a:t>
            </a:r>
          </a:p>
          <a:p>
            <a:pPr algn="ctr"/>
            <a:r>
              <a:rPr lang="it-CH" sz="1200" baseline="0" dirty="0"/>
              <a:t>Blu 212</a:t>
            </a:r>
          </a:p>
        </p:txBody>
      </p:sp>
      <p:sp>
        <p:nvSpPr>
          <p:cNvPr id="13" name="Slide Number Placeholder 3"/>
          <p:cNvSpPr txBox="1">
            <a:spLocks/>
          </p:cNvSpPr>
          <p:nvPr userDrawn="1"/>
        </p:nvSpPr>
        <p:spPr>
          <a:xfrm>
            <a:off x="9187249" y="6293200"/>
            <a:ext cx="460583"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7F11FD-24AC-2846-9356-F1ED3E7D5ECF}" type="slidenum">
              <a:rPr lang="en-US" smtClean="0">
                <a:solidFill>
                  <a:schemeClr val="tx1"/>
                </a:solidFill>
                <a:latin typeface="Arial" panose="020B0604020202020204" pitchFamily="34" charset="0"/>
                <a:cs typeface="Arial" panose="020B0604020202020204" pitchFamily="34" charset="0"/>
              </a:rPr>
              <a:pPr/>
              <a:t>‹N›</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112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NDICE1">
    <p:spTree>
      <p:nvGrpSpPr>
        <p:cNvPr id="1" name=""/>
        <p:cNvGrpSpPr/>
        <p:nvPr/>
      </p:nvGrpSpPr>
      <p:grpSpPr>
        <a:xfrm>
          <a:off x="0" y="0"/>
          <a:ext cx="0" cy="0"/>
          <a:chOff x="0" y="0"/>
          <a:chExt cx="0" cy="0"/>
        </a:xfrm>
      </p:grpSpPr>
      <p:sp>
        <p:nvSpPr>
          <p:cNvPr id="17" name="Do not remove" hidden="1"/>
          <p:cNvSpPr/>
          <p:nvPr userDrawn="1">
            <p:custDataLst>
              <p:tags r:id="rId1"/>
            </p:custDataLst>
          </p:nvPr>
        </p:nvSpPr>
        <p:spPr>
          <a:xfrm>
            <a:off x="0" y="0"/>
            <a:ext cx="12700" cy="12700"/>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13" name="Immagine 12"/>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l="12769" r="12769"/>
          <a:stretch/>
        </p:blipFill>
        <p:spPr>
          <a:xfrm>
            <a:off x="-87085" y="2459"/>
            <a:ext cx="10040484" cy="6859950"/>
          </a:xfrm>
          <a:prstGeom prst="rect">
            <a:avLst/>
          </a:prstGeom>
        </p:spPr>
      </p:pic>
      <p:cxnSp>
        <p:nvCxnSpPr>
          <p:cNvPr id="7" name="Straight Connector 6"/>
          <p:cNvCxnSpPr/>
          <p:nvPr/>
        </p:nvCxnSpPr>
        <p:spPr>
          <a:xfrm>
            <a:off x="516918" y="705786"/>
            <a:ext cx="0" cy="47625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0" name="Segnaposto testo 9"/>
          <p:cNvSpPr>
            <a:spLocks noGrp="1"/>
          </p:cNvSpPr>
          <p:nvPr>
            <p:ph type="body" sz="quarter" idx="12"/>
          </p:nvPr>
        </p:nvSpPr>
        <p:spPr>
          <a:xfrm>
            <a:off x="4181168" y="2960640"/>
            <a:ext cx="5685145" cy="252000"/>
          </a:xfrm>
          <a:custGeom>
            <a:avLst/>
            <a:gdLst>
              <a:gd name="connsiteX0" fmla="*/ 0 w 6424613"/>
              <a:gd name="connsiteY0" fmla="*/ 0 h 258408"/>
              <a:gd name="connsiteX1" fmla="*/ 6381544 w 6424613"/>
              <a:gd name="connsiteY1" fmla="*/ 0 h 258408"/>
              <a:gd name="connsiteX2" fmla="*/ 6424613 w 6424613"/>
              <a:gd name="connsiteY2" fmla="*/ 43069 h 258408"/>
              <a:gd name="connsiteX3" fmla="*/ 6424613 w 6424613"/>
              <a:gd name="connsiteY3" fmla="*/ 258408 h 258408"/>
              <a:gd name="connsiteX4" fmla="*/ 0 w 6424613"/>
              <a:gd name="connsiteY4" fmla="*/ 258408 h 258408"/>
              <a:gd name="connsiteX5" fmla="*/ 0 w 6424613"/>
              <a:gd name="connsiteY5" fmla="*/ 0 h 258408"/>
              <a:gd name="connsiteX0" fmla="*/ 0 w 6424613"/>
              <a:gd name="connsiteY0" fmla="*/ 0 h 258408"/>
              <a:gd name="connsiteX1" fmla="*/ 2692139 w 6424613"/>
              <a:gd name="connsiteY1" fmla="*/ 0 h 258408"/>
              <a:gd name="connsiteX2" fmla="*/ 6424613 w 6424613"/>
              <a:gd name="connsiteY2" fmla="*/ 43069 h 258408"/>
              <a:gd name="connsiteX3" fmla="*/ 6424613 w 6424613"/>
              <a:gd name="connsiteY3" fmla="*/ 258408 h 258408"/>
              <a:gd name="connsiteX4" fmla="*/ 0 w 6424613"/>
              <a:gd name="connsiteY4" fmla="*/ 258408 h 258408"/>
              <a:gd name="connsiteX5" fmla="*/ 0 w 6424613"/>
              <a:gd name="connsiteY5" fmla="*/ 0 h 258408"/>
              <a:gd name="connsiteX0" fmla="*/ 0 w 6440516"/>
              <a:gd name="connsiteY0" fmla="*/ 0 h 258408"/>
              <a:gd name="connsiteX1" fmla="*/ 2692139 w 6440516"/>
              <a:gd name="connsiteY1" fmla="*/ 0 h 258408"/>
              <a:gd name="connsiteX2" fmla="*/ 6440516 w 6440516"/>
              <a:gd name="connsiteY2" fmla="*/ 19215 h 258408"/>
              <a:gd name="connsiteX3" fmla="*/ 6424613 w 6440516"/>
              <a:gd name="connsiteY3" fmla="*/ 258408 h 258408"/>
              <a:gd name="connsiteX4" fmla="*/ 0 w 6440516"/>
              <a:gd name="connsiteY4" fmla="*/ 258408 h 258408"/>
              <a:gd name="connsiteX5" fmla="*/ 0 w 6440516"/>
              <a:gd name="connsiteY5" fmla="*/ 0 h 258408"/>
              <a:gd name="connsiteX0" fmla="*/ 246490 w 6440516"/>
              <a:gd name="connsiteY0" fmla="*/ 0 h 258408"/>
              <a:gd name="connsiteX1" fmla="*/ 2692139 w 6440516"/>
              <a:gd name="connsiteY1" fmla="*/ 0 h 258408"/>
              <a:gd name="connsiteX2" fmla="*/ 6440516 w 6440516"/>
              <a:gd name="connsiteY2" fmla="*/ 19215 h 258408"/>
              <a:gd name="connsiteX3" fmla="*/ 6424613 w 6440516"/>
              <a:gd name="connsiteY3" fmla="*/ 258408 h 258408"/>
              <a:gd name="connsiteX4" fmla="*/ 0 w 6440516"/>
              <a:gd name="connsiteY4" fmla="*/ 258408 h 258408"/>
              <a:gd name="connsiteX5" fmla="*/ 246490 w 6440516"/>
              <a:gd name="connsiteY5" fmla="*/ 0 h 258408"/>
              <a:gd name="connsiteX0" fmla="*/ 246490 w 6440516"/>
              <a:gd name="connsiteY0" fmla="*/ 4639 h 263047"/>
              <a:gd name="connsiteX1" fmla="*/ 2692139 w 6440516"/>
              <a:gd name="connsiteY1" fmla="*/ 4639 h 263047"/>
              <a:gd name="connsiteX2" fmla="*/ 6440516 w 6440516"/>
              <a:gd name="connsiteY2" fmla="*/ 0 h 263047"/>
              <a:gd name="connsiteX3" fmla="*/ 6424613 w 6440516"/>
              <a:gd name="connsiteY3" fmla="*/ 263047 h 263047"/>
              <a:gd name="connsiteX4" fmla="*/ 0 w 6440516"/>
              <a:gd name="connsiteY4" fmla="*/ 263047 h 263047"/>
              <a:gd name="connsiteX5" fmla="*/ 246490 w 6440516"/>
              <a:gd name="connsiteY5" fmla="*/ 4639 h 263047"/>
              <a:gd name="connsiteX0" fmla="*/ 246490 w 6429297"/>
              <a:gd name="connsiteY0" fmla="*/ 10249 h 268657"/>
              <a:gd name="connsiteX1" fmla="*/ 2692139 w 6429297"/>
              <a:gd name="connsiteY1" fmla="*/ 10249 h 268657"/>
              <a:gd name="connsiteX2" fmla="*/ 6429297 w 6429297"/>
              <a:gd name="connsiteY2" fmla="*/ 0 h 268657"/>
              <a:gd name="connsiteX3" fmla="*/ 6424613 w 6429297"/>
              <a:gd name="connsiteY3" fmla="*/ 268657 h 268657"/>
              <a:gd name="connsiteX4" fmla="*/ 0 w 6429297"/>
              <a:gd name="connsiteY4" fmla="*/ 268657 h 268657"/>
              <a:gd name="connsiteX5" fmla="*/ 246490 w 6429297"/>
              <a:gd name="connsiteY5" fmla="*/ 10249 h 26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297" h="268657">
                <a:moveTo>
                  <a:pt x="246490" y="10249"/>
                </a:moveTo>
                <a:lnTo>
                  <a:pt x="2692139" y="10249"/>
                </a:lnTo>
                <a:lnTo>
                  <a:pt x="6429297" y="0"/>
                </a:lnTo>
                <a:cubicBezTo>
                  <a:pt x="6427736" y="89552"/>
                  <a:pt x="6426174" y="179105"/>
                  <a:pt x="6424613" y="268657"/>
                </a:cubicBezTo>
                <a:lnTo>
                  <a:pt x="0" y="268657"/>
                </a:lnTo>
                <a:lnTo>
                  <a:pt x="246490" y="10249"/>
                </a:lnTo>
                <a:close/>
              </a:path>
            </a:pathLst>
          </a:custGeom>
          <a:solidFill>
            <a:srgbClr val="F7941D"/>
          </a:solidFill>
        </p:spPr>
        <p:txBody>
          <a:bodyPr>
            <a:noAutofit/>
          </a:bodyPr>
          <a:lstStyle>
            <a:lvl1pPr>
              <a:defRPr sz="200">
                <a:solidFill>
                  <a:srgbClr val="003D79"/>
                </a:solidFill>
              </a:defRPr>
            </a:lvl1pPr>
          </a:lstStyle>
          <a:p>
            <a:pPr lvl="0"/>
            <a:r>
              <a:rPr lang="it-IT" dirty="0"/>
              <a:t>Fare clic per modificare stili del testo dello schema</a:t>
            </a:r>
          </a:p>
        </p:txBody>
      </p:sp>
      <p:sp>
        <p:nvSpPr>
          <p:cNvPr id="11" name="Text Placeholder 8"/>
          <p:cNvSpPr>
            <a:spLocks noGrp="1"/>
          </p:cNvSpPr>
          <p:nvPr>
            <p:ph type="body" sz="quarter" idx="11" hasCustomPrompt="1"/>
          </p:nvPr>
        </p:nvSpPr>
        <p:spPr>
          <a:xfrm>
            <a:off x="3978855" y="2976541"/>
            <a:ext cx="5359630" cy="3505157"/>
          </a:xfrm>
        </p:spPr>
        <p:txBody>
          <a:bodyPr tIns="0" anchor="t" anchorCtr="0"/>
          <a:lstStyle>
            <a:lvl1pPr marL="342900" indent="-342900">
              <a:lnSpc>
                <a:spcPct val="120000"/>
              </a:lnSpc>
              <a:buClr>
                <a:schemeClr val="tx2"/>
              </a:buClr>
              <a:buFont typeface="+mj-lt"/>
              <a:buAutoNum type="arabicPeriod"/>
              <a:defRPr>
                <a:solidFill>
                  <a:schemeClr val="tx1"/>
                </a:solidFill>
              </a:defRPr>
            </a:lvl1pPr>
          </a:lstStyle>
          <a:p>
            <a:pPr lvl="0"/>
            <a:r>
              <a:rPr lang="en-US" dirty="0"/>
              <a:t>Edit Master text styles</a:t>
            </a:r>
          </a:p>
        </p:txBody>
      </p:sp>
      <p:cxnSp>
        <p:nvCxnSpPr>
          <p:cNvPr id="12" name="Straight Connector 6"/>
          <p:cNvCxnSpPr/>
          <p:nvPr userDrawn="1"/>
        </p:nvCxnSpPr>
        <p:spPr>
          <a:xfrm>
            <a:off x="516918" y="705786"/>
            <a:ext cx="0" cy="476255"/>
          </a:xfrm>
          <a:prstGeom prst="line">
            <a:avLst/>
          </a:prstGeom>
          <a:ln w="38100" cmpd="sng">
            <a:solidFill>
              <a:srgbClr val="003D79"/>
            </a:solidFill>
          </a:ln>
          <a:effectLst/>
        </p:spPr>
        <p:style>
          <a:lnRef idx="2">
            <a:schemeClr val="accent1"/>
          </a:lnRef>
          <a:fillRef idx="0">
            <a:schemeClr val="accent1"/>
          </a:fillRef>
          <a:effectRef idx="1">
            <a:schemeClr val="accent1"/>
          </a:effectRef>
          <a:fontRef idx="minor">
            <a:schemeClr val="tx1"/>
          </a:fontRef>
        </p:style>
      </p:cxnSp>
      <p:sp>
        <p:nvSpPr>
          <p:cNvPr id="18" name="TextBox 5"/>
          <p:cNvSpPr txBox="1"/>
          <p:nvPr userDrawn="1"/>
        </p:nvSpPr>
        <p:spPr>
          <a:xfrm>
            <a:off x="581487" y="590409"/>
            <a:ext cx="5549801" cy="369332"/>
          </a:xfrm>
          <a:prstGeom prst="rect">
            <a:avLst/>
          </a:prstGeom>
          <a:noFill/>
        </p:spPr>
        <p:txBody>
          <a:bodyPr wrap="square" rtlCol="0">
            <a:spAutoFit/>
          </a:bodyPr>
          <a:lstStyle/>
          <a:p>
            <a:r>
              <a:rPr lang="en-US" sz="1800" b="1" noProof="0" dirty="0">
                <a:solidFill>
                  <a:srgbClr val="003D79"/>
                </a:solidFill>
                <a:latin typeface="Arial" panose="020B0604020202020204" pitchFamily="34" charset="0"/>
                <a:cs typeface="Arial" panose="020B0604020202020204" pitchFamily="34" charset="0"/>
              </a:rPr>
              <a:t>TABLE OF CONTENTS</a:t>
            </a:r>
          </a:p>
        </p:txBody>
      </p:sp>
    </p:spTree>
    <p:extLst>
      <p:ext uri="{BB962C8B-B14F-4D97-AF65-F5344CB8AC3E}">
        <p14:creationId xmlns:p14="http://schemas.microsoft.com/office/powerpoint/2010/main" val="2052893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DICE1">
    <p:spTree>
      <p:nvGrpSpPr>
        <p:cNvPr id="1" name=""/>
        <p:cNvGrpSpPr/>
        <p:nvPr/>
      </p:nvGrpSpPr>
      <p:grpSpPr>
        <a:xfrm>
          <a:off x="0" y="0"/>
          <a:ext cx="0" cy="0"/>
          <a:chOff x="0" y="0"/>
          <a:chExt cx="0" cy="0"/>
        </a:xfrm>
      </p:grpSpPr>
      <p:sp>
        <p:nvSpPr>
          <p:cNvPr id="17" name="Do not remove" hidden="1"/>
          <p:cNvSpPr/>
          <p:nvPr userDrawn="1">
            <p:custDataLst>
              <p:tags r:id="rId1"/>
            </p:custDataLst>
          </p:nvPr>
        </p:nvSpPr>
        <p:spPr>
          <a:xfrm>
            <a:off x="0" y="0"/>
            <a:ext cx="12700" cy="12700"/>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13" name="Immagine 12"/>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l="12769" r="12769"/>
          <a:stretch/>
        </p:blipFill>
        <p:spPr>
          <a:xfrm>
            <a:off x="-87085" y="2459"/>
            <a:ext cx="10040484" cy="6859950"/>
          </a:xfrm>
          <a:prstGeom prst="rect">
            <a:avLst/>
          </a:prstGeom>
        </p:spPr>
      </p:pic>
      <p:cxnSp>
        <p:nvCxnSpPr>
          <p:cNvPr id="7" name="Straight Connector 6"/>
          <p:cNvCxnSpPr/>
          <p:nvPr/>
        </p:nvCxnSpPr>
        <p:spPr>
          <a:xfrm>
            <a:off x="516918" y="705786"/>
            <a:ext cx="0" cy="476255"/>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6"/>
          <p:cNvCxnSpPr/>
          <p:nvPr userDrawn="1"/>
        </p:nvCxnSpPr>
        <p:spPr>
          <a:xfrm>
            <a:off x="516918" y="705786"/>
            <a:ext cx="0" cy="476255"/>
          </a:xfrm>
          <a:prstGeom prst="line">
            <a:avLst/>
          </a:prstGeom>
          <a:ln w="38100" cmpd="sng">
            <a:solidFill>
              <a:srgbClr val="003D79"/>
            </a:solidFill>
          </a:ln>
          <a:effectLst/>
        </p:spPr>
        <p:style>
          <a:lnRef idx="2">
            <a:schemeClr val="accent1"/>
          </a:lnRef>
          <a:fillRef idx="0">
            <a:schemeClr val="accent1"/>
          </a:fillRef>
          <a:effectRef idx="1">
            <a:schemeClr val="accent1"/>
          </a:effectRef>
          <a:fontRef idx="minor">
            <a:schemeClr val="tx1"/>
          </a:fontRef>
        </p:style>
      </p:cxnSp>
      <p:sp>
        <p:nvSpPr>
          <p:cNvPr id="18" name="TextBox 5"/>
          <p:cNvSpPr txBox="1"/>
          <p:nvPr userDrawn="1"/>
        </p:nvSpPr>
        <p:spPr>
          <a:xfrm>
            <a:off x="581487" y="590409"/>
            <a:ext cx="5549801" cy="369332"/>
          </a:xfrm>
          <a:prstGeom prst="rect">
            <a:avLst/>
          </a:prstGeom>
          <a:noFill/>
        </p:spPr>
        <p:txBody>
          <a:bodyPr wrap="square" rtlCol="0">
            <a:spAutoFit/>
          </a:bodyPr>
          <a:lstStyle/>
          <a:p>
            <a:r>
              <a:rPr lang="en-US" sz="1800" b="1" noProof="0" dirty="0">
                <a:solidFill>
                  <a:srgbClr val="003D79"/>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246172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grafici">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6" name="Content Placeholder 5"/>
          <p:cNvSpPr>
            <a:spLocks noGrp="1"/>
          </p:cNvSpPr>
          <p:nvPr>
            <p:ph sz="quarter" idx="19"/>
          </p:nvPr>
        </p:nvSpPr>
        <p:spPr>
          <a:xfrm>
            <a:off x="494840" y="1588796"/>
            <a:ext cx="4286631" cy="3906840"/>
          </a:xfrm>
        </p:spPr>
        <p:txBody>
          <a:bodyPr>
            <a:noAutofit/>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5" name="Content Placeholder 5"/>
          <p:cNvSpPr>
            <a:spLocks noGrp="1"/>
          </p:cNvSpPr>
          <p:nvPr>
            <p:ph sz="quarter" idx="20"/>
          </p:nvPr>
        </p:nvSpPr>
        <p:spPr>
          <a:xfrm>
            <a:off x="5093028" y="1588796"/>
            <a:ext cx="4286631" cy="3906840"/>
          </a:xfrm>
        </p:spPr>
        <p:txBody>
          <a:bodyPr>
            <a:noAutofit/>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Text Placeholder 2"/>
          <p:cNvSpPr>
            <a:spLocks noGrp="1"/>
          </p:cNvSpPr>
          <p:nvPr>
            <p:ph type="body" sz="quarter" idx="21"/>
          </p:nvPr>
        </p:nvSpPr>
        <p:spPr>
          <a:xfrm>
            <a:off x="495029" y="5783907"/>
            <a:ext cx="8884820" cy="366713"/>
          </a:xfrm>
          <a:solidFill>
            <a:schemeClr val="accent3">
              <a:lumMod val="20000"/>
              <a:lumOff val="80000"/>
            </a:schemeClr>
          </a:solidFill>
        </p:spPr>
        <p:txBody>
          <a:bodyPr anchor="ctr" anchorCtr="0">
            <a:noAutofit/>
          </a:bodyPr>
          <a:lstStyle>
            <a:lvl1pPr algn="ctr">
              <a:defRPr sz="1200"/>
            </a:lvl1pPr>
            <a:lvl2pPr>
              <a:defRPr sz="1200"/>
            </a:lvl2pPr>
            <a:lvl3pPr>
              <a:defRPr sz="1200"/>
            </a:lvl3pPr>
            <a:lvl4pPr>
              <a:defRPr sz="1200"/>
            </a:lvl4pPr>
            <a:lvl5pPr>
              <a:defRPr sz="1200"/>
            </a:lvl5pPr>
          </a:lstStyle>
          <a:p>
            <a:pPr lvl="0"/>
            <a:r>
              <a:rPr lang="it-IT"/>
              <a:t>Fare clic per modificare stili del testo dello schema</a:t>
            </a:r>
          </a:p>
        </p:txBody>
      </p:sp>
      <p:sp>
        <p:nvSpPr>
          <p:cNvPr id="16" name="Title 1"/>
          <p:cNvSpPr>
            <a:spLocks noGrp="1"/>
          </p:cNvSpPr>
          <p:nvPr>
            <p:ph type="ctrTitle"/>
          </p:nvPr>
        </p:nvSpPr>
        <p:spPr>
          <a:xfrm>
            <a:off x="494839" y="616656"/>
            <a:ext cx="8884249" cy="392289"/>
          </a:xfrm>
        </p:spPr>
        <p:txBody>
          <a:bodyPr>
            <a:noAutofit/>
          </a:bodyPr>
          <a:lstStyle/>
          <a:p>
            <a:r>
              <a:rPr lang="it-IT"/>
              <a:t>Fare clic per modificare lo stile del titolo</a:t>
            </a:r>
            <a:endParaRPr lang="en-US" dirty="0"/>
          </a:p>
        </p:txBody>
      </p:sp>
      <p:sp>
        <p:nvSpPr>
          <p:cNvPr id="17" name="Text Placeholder 6"/>
          <p:cNvSpPr>
            <a:spLocks noGrp="1"/>
          </p:cNvSpPr>
          <p:nvPr>
            <p:ph type="body" sz="quarter" idx="13"/>
          </p:nvPr>
        </p:nvSpPr>
        <p:spPr>
          <a:xfrm>
            <a:off x="494839" y="1030445"/>
            <a:ext cx="8884248" cy="324498"/>
          </a:xfrm>
          <a:noFill/>
        </p:spPr>
        <p:txBody>
          <a:bodyPr wrap="square" lIns="108000" tIns="36000" rIns="108000" bIns="72000" anchor="t" anchorCtr="0">
            <a:noAutofit/>
          </a:bodyPr>
          <a:lstStyle>
            <a:lvl1pPr>
              <a:lnSpc>
                <a:spcPct val="100000"/>
              </a:lnSpc>
              <a:defRPr sz="1400">
                <a:solidFill>
                  <a:schemeClr val="tx2"/>
                </a:solidFill>
              </a:defRPr>
            </a:lvl1pPr>
            <a:lvl2pPr>
              <a:defRPr sz="1200">
                <a:solidFill>
                  <a:schemeClr val="tx1">
                    <a:lumMod val="50000"/>
                    <a:lumOff val="50000"/>
                  </a:schemeClr>
                </a:solidFill>
              </a:defRPr>
            </a:lvl2pPr>
            <a:lvl3pPr>
              <a:defRPr sz="1200">
                <a:solidFill>
                  <a:srgbClr val="7F7F7F"/>
                </a:solidFill>
              </a:defRPr>
            </a:lvl3pPr>
            <a:lvl4pPr>
              <a:defRPr sz="1200">
                <a:solidFill>
                  <a:srgbClr val="7F7F7F"/>
                </a:solidFill>
              </a:defRPr>
            </a:lvl4pPr>
            <a:lvl5pPr>
              <a:defRPr sz="1200">
                <a:solidFill>
                  <a:srgbClr val="7F7F7F"/>
                </a:solidFill>
              </a:defRPr>
            </a:lvl5pPr>
          </a:lstStyle>
          <a:p>
            <a:pPr lvl="0"/>
            <a:r>
              <a:rPr lang="it-IT" dirty="0"/>
              <a:t>Fare clic per modificare stili del testo dello schema</a:t>
            </a:r>
          </a:p>
        </p:txBody>
      </p:sp>
      <p:sp>
        <p:nvSpPr>
          <p:cNvPr id="18" name="Text Placeholder 7"/>
          <p:cNvSpPr>
            <a:spLocks noGrp="1"/>
          </p:cNvSpPr>
          <p:nvPr>
            <p:ph type="body" sz="quarter" idx="18" hasCustomPrompt="1"/>
          </p:nvPr>
        </p:nvSpPr>
        <p:spPr>
          <a:xfrm>
            <a:off x="2036131" y="6414030"/>
            <a:ext cx="5645308" cy="253470"/>
          </a:xfrm>
        </p:spPr>
        <p:txBody>
          <a:bodyPr lIns="0">
            <a:noAutofit/>
          </a:bodyPr>
          <a:lstStyle>
            <a:lvl1pPr>
              <a:defRPr sz="700"/>
            </a:lvl1pPr>
          </a:lstStyle>
          <a:p>
            <a:pPr lvl="0"/>
            <a:r>
              <a:rPr lang="it-IT" dirty="0" err="1"/>
              <a:t>Foot</a:t>
            </a:r>
            <a:r>
              <a:rPr lang="it-IT" dirty="0"/>
              <a:t> note</a:t>
            </a:r>
          </a:p>
        </p:txBody>
      </p:sp>
      <p:sp>
        <p:nvSpPr>
          <p:cNvPr id="11" name="Segnaposto testo 2"/>
          <p:cNvSpPr>
            <a:spLocks noGrp="1"/>
          </p:cNvSpPr>
          <p:nvPr>
            <p:ph type="body" sz="quarter" idx="22" hasCustomPrompt="1"/>
          </p:nvPr>
        </p:nvSpPr>
        <p:spPr>
          <a:xfrm>
            <a:off x="5788025" y="-12700"/>
            <a:ext cx="3398838" cy="525642"/>
          </a:xfrm>
        </p:spPr>
        <p:txBody>
          <a:bodyPr anchor="ctr">
            <a:normAutofit/>
          </a:bodyPr>
          <a:lstStyle>
            <a:lvl1pPr>
              <a:lnSpc>
                <a:spcPct val="80000"/>
              </a:lnSpc>
              <a:spcBef>
                <a:spcPts val="0"/>
              </a:spcBef>
              <a:defRPr sz="1100">
                <a:solidFill>
                  <a:schemeClr val="bg1"/>
                </a:solidFill>
              </a:defRPr>
            </a:lvl1pPr>
          </a:lstStyle>
          <a:p>
            <a:pPr lvl="0"/>
            <a:r>
              <a:rPr lang="it-IT" dirty="0"/>
              <a:t>Clicca qui per scrivere il nome del capitolo</a:t>
            </a:r>
          </a:p>
          <a:p>
            <a:pPr lvl="0"/>
            <a:r>
              <a:rPr lang="it-IT" dirty="0"/>
              <a:t>a cui la slide fa riferimento</a:t>
            </a:r>
          </a:p>
        </p:txBody>
      </p:sp>
      <p:sp>
        <p:nvSpPr>
          <p:cNvPr id="10" name="Slide Number Placeholder 3"/>
          <p:cNvSpPr txBox="1">
            <a:spLocks/>
          </p:cNvSpPr>
          <p:nvPr userDrawn="1"/>
        </p:nvSpPr>
        <p:spPr>
          <a:xfrm>
            <a:off x="9187249" y="6302375"/>
            <a:ext cx="460583"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7F11FD-24AC-2846-9356-F1ED3E7D5ECF}" type="slidenum">
              <a:rPr lang="en-US" smtClean="0">
                <a:solidFill>
                  <a:schemeClr val="tx1"/>
                </a:solidFill>
                <a:latin typeface="Arial" panose="020B0604020202020204" pitchFamily="34" charset="0"/>
                <a:cs typeface="Arial" panose="020B0604020202020204" pitchFamily="34" charset="0"/>
              </a:rPr>
              <a:pPr/>
              <a:t>‹N›</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406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751" y="1624"/>
          <a:ext cx="1747" cy="1619"/>
        </p:xfrm>
        <a:graphic>
          <a:graphicData uri="http://schemas.openxmlformats.org/presentationml/2006/ole">
            <mc:AlternateContent xmlns:mc="http://schemas.openxmlformats.org/markup-compatibility/2006">
              <mc:Choice xmlns:v="urn:schemas-microsoft-com:vml" Requires="v">
                <p:oleObj spid="_x0000_s1045" name="think-cell Slide" r:id="rId4" imgW="347" imgH="348" progId="TCLayout.ActiveDocument.1">
                  <p:embed/>
                </p:oleObj>
              </mc:Choice>
              <mc:Fallback>
                <p:oleObj name="think-cell Slide" r:id="rId4" imgW="347" imgH="348" progId="TCLayout.ActiveDocument.1">
                  <p:embed/>
                  <p:pic>
                    <p:nvPicPr>
                      <p:cNvPr id="2" name="Object 1" hidden="1"/>
                      <p:cNvPicPr/>
                      <p:nvPr/>
                    </p:nvPicPr>
                    <p:blipFill>
                      <a:blip r:embed="rId5"/>
                      <a:stretch>
                        <a:fillRect/>
                      </a:stretch>
                    </p:blipFill>
                    <p:spPr>
                      <a:xfrm>
                        <a:off x="1751" y="1624"/>
                        <a:ext cx="1747" cy="1619"/>
                      </a:xfrm>
                      <a:prstGeom prst="rect">
                        <a:avLst/>
                      </a:prstGeom>
                    </p:spPr>
                  </p:pic>
                </p:oleObj>
              </mc:Fallback>
            </mc:AlternateContent>
          </a:graphicData>
        </a:graphic>
      </p:graphicFrame>
      <p:sp>
        <p:nvSpPr>
          <p:cNvPr id="11" name="Title Placeholder 2">
            <a:extLst>
              <a:ext uri="{FF2B5EF4-FFF2-40B4-BE49-F238E27FC236}">
                <a16:creationId xmlns:a16="http://schemas.microsoft.com/office/drawing/2014/main" id="{AE193804-6404-4267-AF9B-AB560C91C25B}"/>
              </a:ext>
            </a:extLst>
          </p:cNvPr>
          <p:cNvSpPr>
            <a:spLocks noGrp="1" noChangeArrowheads="1"/>
          </p:cNvSpPr>
          <p:nvPr>
            <p:ph type="title"/>
          </p:nvPr>
        </p:nvSpPr>
        <p:spPr bwMode="auto">
          <a:xfrm>
            <a:off x="174780" y="456362"/>
            <a:ext cx="87741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rtl="0">
              <a:defRPr/>
            </a:lvl1pPr>
          </a:lstStyle>
          <a:p>
            <a:pPr lvl="0"/>
            <a:r>
              <a:rPr lang="en-US" dirty="0"/>
              <a:t>Click to edit Master title style</a:t>
            </a:r>
          </a:p>
        </p:txBody>
      </p:sp>
      <p:sp>
        <p:nvSpPr>
          <p:cNvPr id="12" name="Slide Number">
            <a:extLst>
              <a:ext uri="{FF2B5EF4-FFF2-40B4-BE49-F238E27FC236}">
                <a16:creationId xmlns:a16="http://schemas.microsoft.com/office/drawing/2014/main" id="{F864BE86-10B9-4107-B47A-9613A8559381}"/>
              </a:ext>
            </a:extLst>
          </p:cNvPr>
          <p:cNvSpPr txBox="1">
            <a:spLocks/>
          </p:cNvSpPr>
          <p:nvPr userDrawn="1"/>
        </p:nvSpPr>
        <p:spPr>
          <a:xfrm>
            <a:off x="9498236" y="6632855"/>
            <a:ext cx="141064" cy="138499"/>
          </a:xfrm>
          <a:prstGeom prst="rect">
            <a:avLst/>
          </a:prstGeom>
        </p:spPr>
        <p:txBody>
          <a:bodyPr vert="horz" wrap="none" lIns="0" tIns="0" rIns="0" bIns="0" rtlCol="0" anchor="ctr">
            <a:noAutofit/>
          </a:bodyPr>
          <a:lstStyle>
            <a:defPPr>
              <a:defRPr lang="en-US"/>
            </a:defPPr>
            <a:lvl1pPr>
              <a:defRPr lang="en-US" sz="1000" baseline="0" smtClean="0">
                <a:latin typeface="+mn-lt"/>
              </a:defRPr>
            </a:lvl1pPr>
          </a:lstStyle>
          <a:p>
            <a:pPr algn="r" rtl="0"/>
            <a:fld id="{42C328C1-A84F-4A39-A664-DBA00541A8C6}" type="slidenum">
              <a:rPr lang="en-US" sz="900" smtClean="0">
                <a:solidFill>
                  <a:schemeClr val="tx1"/>
                </a:solidFill>
                <a:latin typeface="Arial" panose="020B0604020202020204" pitchFamily="34" charset="0"/>
                <a:cs typeface="Arial" panose="020B0604020202020204" pitchFamily="34" charset="0"/>
                <a:sym typeface="Arial" panose="020B0604020202020204" pitchFamily="34" charset="0"/>
              </a:rPr>
              <a:pPr algn="r" rtl="0"/>
              <a:t>‹N›</a:t>
            </a:fld>
            <a:endParaRPr lang="en-US" sz="9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40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16531" y="96000"/>
            <a:ext cx="8739844" cy="864000"/>
          </a:xfrm>
          <a:prstGeom prst="rect">
            <a:avLst/>
          </a:prstGeom>
        </p:spPr>
        <p:txBody>
          <a:bodyPr lIns="90000" tIns="46800" rIns="90000" bIns="46800"/>
          <a:lstStyle>
            <a:lvl1pPr algn="l">
              <a:defRPr sz="3453" b="1">
                <a:solidFill>
                  <a:srgbClr val="0F3A6F"/>
                </a:solidFill>
                <a:latin typeface="Franklin Gothic Medium" panose="020B0603020102020204" pitchFamily="34" charset="0"/>
              </a:defRPr>
            </a:lvl1pPr>
          </a:lstStyle>
          <a:p>
            <a:r>
              <a:rPr lang="it-IT"/>
              <a:t>Fare clic per modificare lo stile del titolo</a:t>
            </a:r>
            <a:endParaRPr lang="it-IT" dirty="0"/>
          </a:p>
        </p:txBody>
      </p:sp>
      <p:sp>
        <p:nvSpPr>
          <p:cNvPr id="5" name="Segnaposto numero diapositiva 4"/>
          <p:cNvSpPr>
            <a:spLocks noGrp="1"/>
          </p:cNvSpPr>
          <p:nvPr>
            <p:ph type="sldNum" sz="quarter" idx="12"/>
          </p:nvPr>
        </p:nvSpPr>
        <p:spPr/>
        <p:txBody>
          <a:bodyPr/>
          <a:lstStyle/>
          <a:p>
            <a:fld id="{7C1ABC0B-6C4A-474B-B013-4D6B24F0DF1D}" type="slidenum">
              <a:rPr lang="it-IT" smtClean="0"/>
              <a:t>‹N›</a:t>
            </a:fld>
            <a:endParaRPr lang="it-IT"/>
          </a:p>
        </p:txBody>
      </p:sp>
    </p:spTree>
    <p:extLst>
      <p:ext uri="{BB962C8B-B14F-4D97-AF65-F5344CB8AC3E}">
        <p14:creationId xmlns:p14="http://schemas.microsoft.com/office/powerpoint/2010/main" val="331674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olo titolo Black">
    <p:spTree>
      <p:nvGrpSpPr>
        <p:cNvPr id="1" name=""/>
        <p:cNvGrpSpPr/>
        <p:nvPr/>
      </p:nvGrpSpPr>
      <p:grpSpPr>
        <a:xfrm>
          <a:off x="0" y="0"/>
          <a:ext cx="0" cy="0"/>
          <a:chOff x="0" y="0"/>
          <a:chExt cx="0" cy="0"/>
        </a:xfrm>
      </p:grpSpPr>
      <p:pic>
        <p:nvPicPr>
          <p:cNvPr id="9" name="Picture 3" descr="D:\andy\Documenti\Collaboration_Cy4gate\Management\Marketing\work\black_backgroun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866314" cy="68834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10"/>
          </p:nvPr>
        </p:nvSpPr>
        <p:spPr/>
        <p:txBody>
          <a:bodyPr/>
          <a:lstStyle>
            <a:lvl1pPr>
              <a:defRPr>
                <a:solidFill>
                  <a:schemeClr val="bg1"/>
                </a:solidFill>
              </a:defRPr>
            </a:lvl1pPr>
          </a:lstStyle>
          <a:p>
            <a:fld id="{77CAE235-55BA-4F68-955B-FED6ABA021B9}" type="slidenum">
              <a:rPr lang="it-IT" smtClean="0"/>
              <a:pPr/>
              <a:t>‹N›</a:t>
            </a:fld>
            <a:endParaRPr lang="it-IT" dirty="0"/>
          </a:p>
        </p:txBody>
      </p:sp>
      <p:sp>
        <p:nvSpPr>
          <p:cNvPr id="10" name="CasellaDiTesto 9"/>
          <p:cNvSpPr txBox="1"/>
          <p:nvPr userDrawn="1"/>
        </p:nvSpPr>
        <p:spPr>
          <a:xfrm>
            <a:off x="2970441" y="6588303"/>
            <a:ext cx="3925434" cy="207514"/>
          </a:xfrm>
          <a:prstGeom prst="rect">
            <a:avLst/>
          </a:prstGeom>
          <a:noFill/>
        </p:spPr>
        <p:txBody>
          <a:bodyPr lIns="73997" tIns="36999" rIns="73997" bIns="36999">
            <a:spAutoFit/>
          </a:bodyPr>
          <a:lstStyle/>
          <a:p>
            <a:pPr algn="ctr">
              <a:defRPr/>
            </a:pPr>
            <a:r>
              <a:rPr lang="en-GB" sz="863" b="1" dirty="0">
                <a:solidFill>
                  <a:schemeClr val="bg1"/>
                </a:solidFill>
              </a:rPr>
              <a:t>COMMERCIAL IN CONFIDENCE</a:t>
            </a:r>
          </a:p>
        </p:txBody>
      </p:sp>
      <p:sp>
        <p:nvSpPr>
          <p:cNvPr id="2" name="Titolo 1"/>
          <p:cNvSpPr>
            <a:spLocks noGrp="1"/>
          </p:cNvSpPr>
          <p:nvPr>
            <p:ph type="title"/>
          </p:nvPr>
        </p:nvSpPr>
        <p:spPr>
          <a:xfrm>
            <a:off x="116531" y="96000"/>
            <a:ext cx="8739844" cy="864000"/>
          </a:xfrm>
          <a:prstGeom prst="rect">
            <a:avLst/>
          </a:prstGeom>
        </p:spPr>
        <p:txBody>
          <a:bodyPr lIns="90000" tIns="46800" rIns="90000" bIns="46800"/>
          <a:lstStyle>
            <a:lvl1pPr algn="l">
              <a:defRPr sz="3453">
                <a:solidFill>
                  <a:schemeClr val="bg1"/>
                </a:solidFill>
                <a:latin typeface="Franklin Gothic Medium" panose="020B0603020102020204" pitchFamily="34" charset="0"/>
              </a:defRPr>
            </a:lvl1pPr>
          </a:lstStyle>
          <a:p>
            <a:r>
              <a:rPr lang="it-IT"/>
              <a:t>Fare clic per modificare lo stile del titolo</a:t>
            </a:r>
            <a:endParaRPr lang="it-IT" dirty="0"/>
          </a:p>
        </p:txBody>
      </p:sp>
      <p:pic>
        <p:nvPicPr>
          <p:cNvPr id="7" name="Picture 4" descr="D:\andy\Documenti\Collaboration_Cy4gate\Management\Marketing\logos\logo-cy4gate-m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37799" y="126650"/>
            <a:ext cx="550650" cy="62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12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316" y="670381"/>
            <a:ext cx="8879682" cy="469855"/>
          </a:xfrm>
          <a:prstGeom prst="rect">
            <a:avLst/>
          </a:prstGeom>
        </p:spPr>
        <p:txBody>
          <a:bodyPr vert="horz" lIns="91440" tIns="0" rIns="91440" bIns="45720" rtlCol="0" anchor="t" anchorCtr="0">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493316" y="1354658"/>
            <a:ext cx="8879682" cy="4525963"/>
          </a:xfrm>
          <a:prstGeom prst="rect">
            <a:avLst/>
          </a:prstGeom>
        </p:spPr>
        <p:txBody>
          <a:bodyPr vert="horz" lIns="91440" tIns="45720" rIns="91440" bIns="45720" rtlCol="0">
            <a:normAutofit/>
          </a:bodyPr>
          <a:lstStyle/>
          <a:p>
            <a:pPr lvl="0"/>
            <a:r>
              <a:rPr lang="it-IT" dirty="0"/>
              <a:t>Click to </a:t>
            </a:r>
            <a:r>
              <a:rPr lang="it-IT" dirty="0" err="1"/>
              <a:t>edit</a:t>
            </a:r>
            <a:r>
              <a:rPr lang="it-IT" dirty="0"/>
              <a:t> Master text </a:t>
            </a:r>
            <a:r>
              <a:rPr lang="it-IT" dirty="0" err="1"/>
              <a:t>styles</a:t>
            </a:r>
            <a:endParaRPr lang="it-IT" dirty="0"/>
          </a:p>
        </p:txBody>
      </p:sp>
      <p:cxnSp>
        <p:nvCxnSpPr>
          <p:cNvPr id="9" name="Straight Connector 8"/>
          <p:cNvCxnSpPr/>
          <p:nvPr/>
        </p:nvCxnSpPr>
        <p:spPr>
          <a:xfrm>
            <a:off x="9368591" y="142519"/>
            <a:ext cx="0" cy="182034"/>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4"/>
          </p:nvPr>
        </p:nvSpPr>
        <p:spPr>
          <a:xfrm>
            <a:off x="9187249" y="6348303"/>
            <a:ext cx="460583" cy="293341"/>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5E7F11FD-24AC-2846-9356-F1ED3E7D5ECF}" type="slidenum">
              <a:rPr lang="en-US" smtClean="0"/>
              <a:pPr/>
              <a:t>‹N›</a:t>
            </a:fld>
            <a:endParaRPr lang="en-US" dirty="0"/>
          </a:p>
        </p:txBody>
      </p:sp>
      <p:sp>
        <p:nvSpPr>
          <p:cNvPr id="11" name="Rettangolo 10"/>
          <p:cNvSpPr/>
          <p:nvPr userDrawn="1"/>
        </p:nvSpPr>
        <p:spPr>
          <a:xfrm>
            <a:off x="-1363436" y="996043"/>
            <a:ext cx="1200150" cy="849086"/>
          </a:xfrm>
          <a:prstGeom prst="rect">
            <a:avLst/>
          </a:prstGeom>
          <a:solidFill>
            <a:srgbClr val="F7941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247</a:t>
            </a:r>
          </a:p>
          <a:p>
            <a:pPr algn="ctr"/>
            <a:r>
              <a:rPr lang="it-CH" sz="1200" dirty="0"/>
              <a:t>Verde</a:t>
            </a:r>
            <a:r>
              <a:rPr lang="it-CH" sz="1200" baseline="0" dirty="0"/>
              <a:t> 148</a:t>
            </a:r>
          </a:p>
          <a:p>
            <a:pPr algn="ctr"/>
            <a:r>
              <a:rPr lang="it-CH" sz="1200" baseline="0" dirty="0"/>
              <a:t>Blu 29</a:t>
            </a:r>
            <a:endParaRPr lang="en-US" sz="1200" dirty="0"/>
          </a:p>
        </p:txBody>
      </p:sp>
      <p:sp>
        <p:nvSpPr>
          <p:cNvPr id="13" name="Rettangolo 12"/>
          <p:cNvSpPr/>
          <p:nvPr userDrawn="1"/>
        </p:nvSpPr>
        <p:spPr>
          <a:xfrm>
            <a:off x="-1363436" y="2080510"/>
            <a:ext cx="1200150" cy="849086"/>
          </a:xfrm>
          <a:prstGeom prst="rect">
            <a:avLst/>
          </a:prstGeom>
          <a:solidFill>
            <a:srgbClr val="003D7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0</a:t>
            </a:r>
          </a:p>
          <a:p>
            <a:pPr algn="ctr"/>
            <a:r>
              <a:rPr lang="it-CH" sz="1200" dirty="0"/>
              <a:t>Verde</a:t>
            </a:r>
            <a:r>
              <a:rPr lang="it-CH" sz="1200" baseline="0" dirty="0"/>
              <a:t> 61</a:t>
            </a:r>
          </a:p>
          <a:p>
            <a:pPr algn="ctr"/>
            <a:r>
              <a:rPr lang="it-CH" sz="1200" baseline="0" dirty="0"/>
              <a:t>Blu 121</a:t>
            </a:r>
          </a:p>
        </p:txBody>
      </p:sp>
      <p:sp>
        <p:nvSpPr>
          <p:cNvPr id="14" name="Rettangolo 13"/>
          <p:cNvSpPr/>
          <p:nvPr userDrawn="1"/>
        </p:nvSpPr>
        <p:spPr>
          <a:xfrm>
            <a:off x="-1363436" y="3164977"/>
            <a:ext cx="1200150" cy="849086"/>
          </a:xfrm>
          <a:prstGeom prst="rect">
            <a:avLst/>
          </a:prstGeom>
          <a:solidFill>
            <a:srgbClr val="ABAE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171</a:t>
            </a:r>
          </a:p>
          <a:p>
            <a:pPr algn="ctr"/>
            <a:r>
              <a:rPr lang="it-CH" sz="1200" dirty="0"/>
              <a:t>Verde</a:t>
            </a:r>
            <a:r>
              <a:rPr lang="it-CH" sz="1200" baseline="0" dirty="0"/>
              <a:t> 174</a:t>
            </a:r>
          </a:p>
          <a:p>
            <a:pPr algn="ctr"/>
            <a:r>
              <a:rPr lang="it-CH" sz="1200" baseline="0" dirty="0"/>
              <a:t>Blu 175</a:t>
            </a:r>
          </a:p>
        </p:txBody>
      </p:sp>
      <p:sp>
        <p:nvSpPr>
          <p:cNvPr id="15" name="Rettangolo 14"/>
          <p:cNvSpPr/>
          <p:nvPr userDrawn="1"/>
        </p:nvSpPr>
        <p:spPr>
          <a:xfrm>
            <a:off x="-1363436" y="4222735"/>
            <a:ext cx="1200150" cy="849086"/>
          </a:xfrm>
          <a:prstGeom prst="rect">
            <a:avLst/>
          </a:prstGeom>
          <a:solidFill>
            <a:srgbClr val="7EAFD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CH" sz="1200" dirty="0"/>
              <a:t>Rosso 126</a:t>
            </a:r>
          </a:p>
          <a:p>
            <a:pPr algn="ctr"/>
            <a:r>
              <a:rPr lang="it-CH" sz="1200" dirty="0"/>
              <a:t>Verde</a:t>
            </a:r>
            <a:r>
              <a:rPr lang="it-CH" sz="1200" baseline="0" dirty="0"/>
              <a:t> 175</a:t>
            </a:r>
          </a:p>
          <a:p>
            <a:pPr algn="ctr"/>
            <a:r>
              <a:rPr lang="it-CH" sz="1200" baseline="0" dirty="0"/>
              <a:t>Blu 212</a:t>
            </a:r>
          </a:p>
        </p:txBody>
      </p:sp>
      <p:pic>
        <p:nvPicPr>
          <p:cNvPr id="17" name="Immagine 16"/>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37165" y="6476689"/>
            <a:ext cx="1585404" cy="303164"/>
          </a:xfrm>
          <a:prstGeom prst="rect">
            <a:avLst/>
          </a:prstGeom>
        </p:spPr>
      </p:pic>
      <p:pic>
        <p:nvPicPr>
          <p:cNvPr id="18" name="Picture 2" descr="Risultati immagini per cy4gate"/>
          <p:cNvPicPr>
            <a:picLocks noChangeAspect="1" noChangeArrowheads="1"/>
          </p:cNvPicPr>
          <p:nvPr userDrawn="1"/>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6943" y="3923"/>
            <a:ext cx="766105" cy="76610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userDrawn="1"/>
        </p:nvCxnSpPr>
        <p:spPr>
          <a:xfrm>
            <a:off x="485003" y="1072017"/>
            <a:ext cx="8883588" cy="8313"/>
          </a:xfrm>
          <a:prstGeom prst="line">
            <a:avLst/>
          </a:prstGeom>
          <a:ln>
            <a:solidFill>
              <a:srgbClr val="ABAEAF"/>
            </a:solidFill>
          </a:ln>
          <a:effectLst/>
        </p:spPr>
        <p:style>
          <a:lnRef idx="2">
            <a:schemeClr val="accent1"/>
          </a:lnRef>
          <a:fillRef idx="0">
            <a:schemeClr val="accent1"/>
          </a:fillRef>
          <a:effectRef idx="1">
            <a:schemeClr val="accent1"/>
          </a:effectRef>
          <a:fontRef idx="minor">
            <a:schemeClr val="tx1"/>
          </a:fontRef>
        </p:style>
      </p:cxnSp>
      <p:sp>
        <p:nvSpPr>
          <p:cNvPr id="20" name="CasellaDiTesto 19"/>
          <p:cNvSpPr txBox="1"/>
          <p:nvPr userDrawn="1"/>
        </p:nvSpPr>
        <p:spPr>
          <a:xfrm>
            <a:off x="7772400" y="919348"/>
            <a:ext cx="1761068" cy="200055"/>
          </a:xfrm>
          <a:prstGeom prst="rect">
            <a:avLst/>
          </a:prstGeom>
          <a:noFill/>
        </p:spPr>
        <p:txBody>
          <a:bodyPr wrap="square" rtlCol="0">
            <a:spAutoFit/>
          </a:bodyPr>
          <a:lstStyle/>
          <a:p>
            <a:r>
              <a:rPr lang="it-CH" sz="700" baseline="0" noProof="0" dirty="0">
                <a:solidFill>
                  <a:schemeClr val="tx1"/>
                </a:solidFill>
                <a:latin typeface="Arial" panose="020B0604020202020204" pitchFamily="34" charset="0"/>
                <a:cs typeface="Arial" panose="020B0604020202020204" pitchFamily="34" charset="0"/>
              </a:rPr>
              <a:t>INVESTOR PRESENTATION</a:t>
            </a:r>
            <a:endParaRPr lang="en-US" sz="7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237083"/>
      </p:ext>
    </p:extLst>
  </p:cSld>
  <p:clrMap bg1="lt1" tx1="dk1" bg2="lt2" tx2="dk2" accent1="accent1" accent2="accent2" accent3="accent3" accent4="accent4" accent5="accent5" accent6="accent6" hlink="hlink" folHlink="folHlink"/>
  <p:sldLayoutIdLst>
    <p:sldLayoutId id="2147483745" r:id="rId1"/>
    <p:sldLayoutId id="2147483747" r:id="rId2"/>
    <p:sldLayoutId id="2147483749" r:id="rId3"/>
    <p:sldLayoutId id="2147483751" r:id="rId4"/>
    <p:sldLayoutId id="2147483762" r:id="rId5"/>
    <p:sldLayoutId id="2147483761" r:id="rId6"/>
    <p:sldLayoutId id="2147483763" r:id="rId7"/>
    <p:sldLayoutId id="2147483764" r:id="rId8"/>
    <p:sldLayoutId id="2147483765" r:id="rId9"/>
  </p:sldLayoutIdLst>
  <p:hf hdr="0" ftr="0" dt="0"/>
  <p:txStyles>
    <p:title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 typeface="Arial"/>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16.JPG"/><Relationship Id="rId4" Type="http://schemas.openxmlformats.org/officeDocument/2006/relationships/image" Target="../media/image35.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svg"/><Relationship Id="rId18" Type="http://schemas.openxmlformats.org/officeDocument/2006/relationships/image" Target="../media/image50.svg"/><Relationship Id="rId26" Type="http://schemas.openxmlformats.org/officeDocument/2006/relationships/image" Target="../media/image58.svg"/><Relationship Id="rId3" Type="http://schemas.openxmlformats.org/officeDocument/2006/relationships/notesSlide" Target="../notesSlides/notesSlide2.xml"/><Relationship Id="rId21" Type="http://schemas.openxmlformats.org/officeDocument/2006/relationships/image" Target="../media/image49.pn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7.png"/><Relationship Id="rId25" Type="http://schemas.openxmlformats.org/officeDocument/2006/relationships/image" Target="../media/image51.png"/><Relationship Id="rId2" Type="http://schemas.openxmlformats.org/officeDocument/2006/relationships/slideLayout" Target="../slideLayouts/slideLayout8.xml"/><Relationship Id="rId16" Type="http://schemas.openxmlformats.org/officeDocument/2006/relationships/image" Target="../media/image46.png"/><Relationship Id="rId20" Type="http://schemas.openxmlformats.org/officeDocument/2006/relationships/image" Target="../media/image52.svg"/><Relationship Id="rId29" Type="http://schemas.openxmlformats.org/officeDocument/2006/relationships/image" Target="../media/image53.png"/><Relationship Id="rId1" Type="http://schemas.openxmlformats.org/officeDocument/2006/relationships/vmlDrawing" Target="../drawings/vmlDrawing2.vml"/><Relationship Id="rId6" Type="http://schemas.openxmlformats.org/officeDocument/2006/relationships/image" Target="../media/image41.png"/><Relationship Id="rId11" Type="http://schemas.openxmlformats.org/officeDocument/2006/relationships/image" Target="../media/image43.svg"/><Relationship Id="rId24" Type="http://schemas.openxmlformats.org/officeDocument/2006/relationships/image" Target="../media/image56.svg"/><Relationship Id="rId5" Type="http://schemas.openxmlformats.org/officeDocument/2006/relationships/image" Target="../media/image40.wmf"/><Relationship Id="rId15" Type="http://schemas.openxmlformats.org/officeDocument/2006/relationships/image" Target="../media/image47.svg"/><Relationship Id="rId23" Type="http://schemas.openxmlformats.org/officeDocument/2006/relationships/image" Target="../media/image50.png"/><Relationship Id="rId28" Type="http://schemas.openxmlformats.org/officeDocument/2006/relationships/image" Target="../media/image60.svg"/><Relationship Id="rId10" Type="http://schemas.openxmlformats.org/officeDocument/2006/relationships/image" Target="../media/image43.png"/><Relationship Id="rId19" Type="http://schemas.openxmlformats.org/officeDocument/2006/relationships/image" Target="../media/image48.png"/><Relationship Id="rId4" Type="http://schemas.openxmlformats.org/officeDocument/2006/relationships/oleObject" Target="../embeddings/oleObject2.bin"/><Relationship Id="rId9" Type="http://schemas.openxmlformats.org/officeDocument/2006/relationships/image" Target="../media/image41.svg"/><Relationship Id="rId14" Type="http://schemas.openxmlformats.org/officeDocument/2006/relationships/image" Target="../media/image45.png"/><Relationship Id="rId22" Type="http://schemas.openxmlformats.org/officeDocument/2006/relationships/image" Target="../media/image54.svg"/><Relationship Id="rId27" Type="http://schemas.openxmlformats.org/officeDocument/2006/relationships/image" Target="../media/image52.png"/><Relationship Id="rId30" Type="http://schemas.openxmlformats.org/officeDocument/2006/relationships/image" Target="../media/image62.sv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6.jp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9.xml"/><Relationship Id="rId7" Type="http://schemas.openxmlformats.org/officeDocument/2006/relationships/image" Target="../media/image74.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4.png"/><Relationship Id="rId5" Type="http://schemas.openxmlformats.org/officeDocument/2006/relationships/slideLayout" Target="../slideLayouts/slideLayout7.xml"/><Relationship Id="rId4" Type="http://schemas.openxmlformats.org/officeDocument/2006/relationships/tags" Target="../tags/tag10.xml"/><Relationship Id="rId9" Type="http://schemas.openxmlformats.org/officeDocument/2006/relationships/image" Target="../media/image76.svg"/></Relationships>
</file>

<file path=ppt/slides/_rels/slide26.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chart" Target="../charts/chart11.xml"/><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image" Target="../media/image66.emf"/><Relationship Id="rId5" Type="http://schemas.openxmlformats.org/officeDocument/2006/relationships/oleObject" Target="../embeddings/oleObject3.bin"/><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76.jpg"/><Relationship Id="rId3" Type="http://schemas.openxmlformats.org/officeDocument/2006/relationships/hyperlink" Target="mailto:silvia.dirosa@cdr-communication.it" TargetMode="External"/><Relationship Id="rId7" Type="http://schemas.openxmlformats.org/officeDocument/2006/relationships/image" Target="../media/image73.png"/><Relationship Id="rId12"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y4gate.com/en/" TargetMode="External"/><Relationship Id="rId11" Type="http://schemas.openxmlformats.org/officeDocument/2006/relationships/hyperlink" Target="https://www.youtube.com/channel/UCc6W6DImbJnJTeMAWiNMcrA/videos" TargetMode="External"/><Relationship Id="rId5" Type="http://schemas.openxmlformats.org/officeDocument/2006/relationships/image" Target="../media/image72.png"/><Relationship Id="rId10" Type="http://schemas.openxmlformats.org/officeDocument/2006/relationships/image" Target="../media/image74.png"/><Relationship Id="rId4" Type="http://schemas.openxmlformats.org/officeDocument/2006/relationships/hyperlink" Target="https://www.linkedin.com/company/cy4gate/" TargetMode="External"/><Relationship Id="rId9" Type="http://schemas.openxmlformats.org/officeDocument/2006/relationships/hyperlink" Target="https://twitter.com/cy4gate_cyb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jf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866313" cy="5563041"/>
          </a:xfrm>
          <a:prstGeom prst="rect">
            <a:avLst/>
          </a:prstGeom>
        </p:spPr>
      </p:pic>
      <p:pic>
        <p:nvPicPr>
          <p:cNvPr id="5" name="Picture 2" descr="Risultati immagini per cy4gat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81" y="5400140"/>
            <a:ext cx="1615812" cy="1615812"/>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ma 1"/>
          <p:cNvSpPr/>
          <p:nvPr/>
        </p:nvSpPr>
        <p:spPr>
          <a:xfrm>
            <a:off x="2596896" y="5563043"/>
            <a:ext cx="7269417" cy="1295446"/>
          </a:xfrm>
          <a:prstGeom prst="parallelogram">
            <a:avLst>
              <a:gd name="adj" fmla="val 70335"/>
            </a:avLst>
          </a:prstGeom>
          <a:solidFill>
            <a:srgbClr val="F794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7" name="Titolo 1"/>
          <p:cNvSpPr txBox="1">
            <a:spLocks/>
          </p:cNvSpPr>
          <p:nvPr/>
        </p:nvSpPr>
        <p:spPr>
          <a:xfrm>
            <a:off x="3510512" y="6047466"/>
            <a:ext cx="7105671" cy="952055"/>
          </a:xfrm>
          <a:prstGeom prst="rect">
            <a:avLst/>
          </a:prstGeom>
        </p:spPr>
        <p:txBody>
          <a:bodyPr/>
          <a:lstStyle>
            <a:lvl1pPr algn="l" defTabSz="457200" rtl="0" eaLnBrk="1" latinLnBrk="0" hangingPunct="1">
              <a:spcBef>
                <a:spcPct val="0"/>
              </a:spcBef>
              <a:buNone/>
              <a:defRPr sz="2000" b="1" kern="1200">
                <a:solidFill>
                  <a:schemeClr val="tx2"/>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Mid Cap Conference - Intermonte</a:t>
            </a:r>
          </a:p>
        </p:txBody>
      </p:sp>
      <p:sp>
        <p:nvSpPr>
          <p:cNvPr id="9" name="Segnaposto testo 2"/>
          <p:cNvSpPr txBox="1">
            <a:spLocks/>
          </p:cNvSpPr>
          <p:nvPr/>
        </p:nvSpPr>
        <p:spPr>
          <a:xfrm>
            <a:off x="3510322" y="5777534"/>
            <a:ext cx="5208932" cy="269931"/>
          </a:xfrm>
          <a:prstGeom prst="rect">
            <a:avLst/>
          </a:prstGeom>
        </p:spPr>
        <p:txBody>
          <a:bodyPr/>
          <a:lstStyle>
            <a:lvl1pPr marL="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i="1" dirty="0">
                <a:solidFill>
                  <a:schemeClr val="bg1"/>
                </a:solidFill>
                <a:latin typeface="Arial" panose="020B0604020202020204" pitchFamily="34" charset="0"/>
                <a:cs typeface="Arial" panose="020B0604020202020204" pitchFamily="34" charset="0"/>
              </a:rPr>
              <a:t>October 21, 2021</a:t>
            </a:r>
          </a:p>
        </p:txBody>
      </p:sp>
      <p:sp>
        <p:nvSpPr>
          <p:cNvPr id="2" name="Segnaposto numero diapositiva 1">
            <a:extLst>
              <a:ext uri="{FF2B5EF4-FFF2-40B4-BE49-F238E27FC236}">
                <a16:creationId xmlns:a16="http://schemas.microsoft.com/office/drawing/2014/main" id="{F7B3CEB2-AFA4-4ACA-8C20-93AD65BDB189}"/>
              </a:ext>
            </a:extLst>
          </p:cNvPr>
          <p:cNvSpPr>
            <a:spLocks noGrp="1"/>
          </p:cNvSpPr>
          <p:nvPr>
            <p:ph type="sldNum" sz="quarter" idx="4"/>
          </p:nvPr>
        </p:nvSpPr>
        <p:spPr/>
        <p:txBody>
          <a:bodyPr/>
          <a:lstStyle/>
          <a:p>
            <a:fld id="{5E7F11FD-24AC-2846-9356-F1ED3E7D5ECF}" type="slidenum">
              <a:rPr lang="en-US" smtClean="0"/>
              <a:pPr/>
              <a:t>1</a:t>
            </a:fld>
            <a:endParaRPr lang="en-US" dirty="0"/>
          </a:p>
        </p:txBody>
      </p:sp>
    </p:spTree>
    <p:extLst>
      <p:ext uri="{BB962C8B-B14F-4D97-AF65-F5344CB8AC3E}">
        <p14:creationId xmlns:p14="http://schemas.microsoft.com/office/powerpoint/2010/main" val="58014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ADE231-049F-4F6D-A12A-AE797D959232}"/>
              </a:ext>
            </a:extLst>
          </p:cNvPr>
          <p:cNvSpPr txBox="1"/>
          <p:nvPr/>
        </p:nvSpPr>
        <p:spPr>
          <a:xfrm>
            <a:off x="4700" y="3048211"/>
            <a:ext cx="1005365" cy="905717"/>
          </a:xfrm>
          <a:prstGeom prst="rect">
            <a:avLst/>
          </a:prstGeom>
          <a:noFill/>
        </p:spPr>
        <p:txBody>
          <a:bodyPr wrap="square" lIns="73997" tIns="36999" rIns="73997" bIns="36999" rtlCol="0">
            <a:spAutoFit/>
          </a:bodyPr>
          <a:lstStyle/>
          <a:p>
            <a:pPr algn="r"/>
            <a:r>
              <a:rPr lang="it-IT" b="1" dirty="0">
                <a:solidFill>
                  <a:schemeClr val="bg1"/>
                </a:solidFill>
                <a:latin typeface="Arial "/>
              </a:rPr>
              <a:t>Live News Section</a:t>
            </a:r>
            <a:endParaRPr lang="en-GB" b="1" dirty="0">
              <a:solidFill>
                <a:schemeClr val="bg1"/>
              </a:solidFill>
              <a:latin typeface="Arial "/>
            </a:endParaRPr>
          </a:p>
        </p:txBody>
      </p:sp>
      <p:sp>
        <p:nvSpPr>
          <p:cNvPr id="12" name="CasellaDiTesto 11">
            <a:extLst>
              <a:ext uri="{FF2B5EF4-FFF2-40B4-BE49-F238E27FC236}">
                <a16:creationId xmlns:a16="http://schemas.microsoft.com/office/drawing/2014/main" id="{B42A5A6A-93E0-4CC5-8088-1AADEB5CF412}"/>
              </a:ext>
            </a:extLst>
          </p:cNvPr>
          <p:cNvSpPr txBox="1"/>
          <p:nvPr/>
        </p:nvSpPr>
        <p:spPr>
          <a:xfrm>
            <a:off x="2389064" y="5597776"/>
            <a:ext cx="4347344" cy="351720"/>
          </a:xfrm>
          <a:prstGeom prst="rect">
            <a:avLst/>
          </a:prstGeom>
          <a:noFill/>
        </p:spPr>
        <p:txBody>
          <a:bodyPr wrap="square" lIns="73997" tIns="36999" rIns="73997" bIns="36999" rtlCol="0">
            <a:spAutoFit/>
          </a:bodyPr>
          <a:lstStyle/>
          <a:p>
            <a:pPr algn="ctr"/>
            <a:r>
              <a:rPr lang="it-IT" b="1" dirty="0">
                <a:solidFill>
                  <a:schemeClr val="bg1"/>
                </a:solidFill>
                <a:latin typeface="Arial "/>
              </a:rPr>
              <a:t>360° </a:t>
            </a:r>
            <a:r>
              <a:rPr lang="it-IT" b="1" dirty="0" err="1">
                <a:solidFill>
                  <a:schemeClr val="bg1"/>
                </a:solidFill>
                <a:latin typeface="Arial "/>
              </a:rPr>
              <a:t>Actionable</a:t>
            </a:r>
            <a:r>
              <a:rPr lang="it-IT" b="1" dirty="0">
                <a:solidFill>
                  <a:schemeClr val="bg1"/>
                </a:solidFill>
                <a:latin typeface="Arial "/>
              </a:rPr>
              <a:t> Situation </a:t>
            </a:r>
            <a:r>
              <a:rPr lang="it-IT" b="1" dirty="0" err="1">
                <a:solidFill>
                  <a:schemeClr val="bg1"/>
                </a:solidFill>
                <a:latin typeface="Arial "/>
              </a:rPr>
              <a:t>Awareness</a:t>
            </a:r>
            <a:r>
              <a:rPr lang="it-IT" b="1" dirty="0">
                <a:solidFill>
                  <a:schemeClr val="bg1"/>
                </a:solidFill>
                <a:latin typeface="Arial "/>
              </a:rPr>
              <a:t> </a:t>
            </a:r>
            <a:endParaRPr lang="en-GB" b="1" dirty="0">
              <a:solidFill>
                <a:schemeClr val="bg1"/>
              </a:solidFill>
              <a:latin typeface="Arial "/>
            </a:endParaRPr>
          </a:p>
        </p:txBody>
      </p:sp>
      <p:sp>
        <p:nvSpPr>
          <p:cNvPr id="13" name="CasellaDiTesto 12">
            <a:extLst>
              <a:ext uri="{FF2B5EF4-FFF2-40B4-BE49-F238E27FC236}">
                <a16:creationId xmlns:a16="http://schemas.microsoft.com/office/drawing/2014/main" id="{C8536B2A-14C2-40D5-974B-5285919AA5CA}"/>
              </a:ext>
            </a:extLst>
          </p:cNvPr>
          <p:cNvSpPr txBox="1"/>
          <p:nvPr/>
        </p:nvSpPr>
        <p:spPr>
          <a:xfrm>
            <a:off x="8475481" y="3135807"/>
            <a:ext cx="1426361" cy="1182716"/>
          </a:xfrm>
          <a:prstGeom prst="rect">
            <a:avLst/>
          </a:prstGeom>
          <a:noFill/>
        </p:spPr>
        <p:txBody>
          <a:bodyPr wrap="square" lIns="73997" tIns="36999" rIns="73997" bIns="36999" rtlCol="0">
            <a:spAutoFit/>
          </a:bodyPr>
          <a:lstStyle/>
          <a:p>
            <a:r>
              <a:rPr lang="it-IT" b="1" dirty="0" err="1">
                <a:solidFill>
                  <a:schemeClr val="bg1"/>
                </a:solidFill>
                <a:latin typeface="Arial "/>
              </a:rPr>
              <a:t>Documents</a:t>
            </a:r>
            <a:r>
              <a:rPr lang="it-IT" b="1" dirty="0">
                <a:solidFill>
                  <a:schemeClr val="bg1"/>
                </a:solidFill>
                <a:latin typeface="Arial "/>
              </a:rPr>
              <a:t> </a:t>
            </a:r>
            <a:r>
              <a:rPr lang="it-IT" b="1" dirty="0" err="1">
                <a:solidFill>
                  <a:schemeClr val="bg1"/>
                </a:solidFill>
                <a:latin typeface="Arial "/>
              </a:rPr>
              <a:t>published</a:t>
            </a:r>
            <a:r>
              <a:rPr lang="it-IT" b="1" dirty="0">
                <a:solidFill>
                  <a:schemeClr val="bg1"/>
                </a:solidFill>
                <a:latin typeface="Arial "/>
              </a:rPr>
              <a:t> from QUIPO</a:t>
            </a:r>
            <a:endParaRPr lang="en-GB" b="1" dirty="0">
              <a:solidFill>
                <a:schemeClr val="bg1"/>
              </a:solidFill>
              <a:latin typeface="Arial "/>
            </a:endParaRPr>
          </a:p>
        </p:txBody>
      </p:sp>
      <p:sp>
        <p:nvSpPr>
          <p:cNvPr id="5" name="Parentesi graffa aperta 4">
            <a:extLst>
              <a:ext uri="{FF2B5EF4-FFF2-40B4-BE49-F238E27FC236}">
                <a16:creationId xmlns:a16="http://schemas.microsoft.com/office/drawing/2014/main" id="{123FC1E1-0F81-4A0A-A9FF-DBE51F15004E}"/>
              </a:ext>
            </a:extLst>
          </p:cNvPr>
          <p:cNvSpPr/>
          <p:nvPr/>
        </p:nvSpPr>
        <p:spPr bwMode="auto">
          <a:xfrm>
            <a:off x="1026508" y="1965559"/>
            <a:ext cx="285634" cy="3136665"/>
          </a:xfrm>
          <a:prstGeom prst="leftBrace">
            <a:avLst>
              <a:gd name="adj1" fmla="val 8333"/>
              <a:gd name="adj2" fmla="val 50953"/>
            </a:avLst>
          </a:prstGeom>
          <a:noFill/>
          <a:ln w="19050" cap="sq" cmpd="sng" algn="ctr">
            <a:solidFill>
              <a:srgbClr val="F7941D"/>
            </a:solidFill>
            <a:prstDash val="solid"/>
            <a:round/>
            <a:headEnd type="none" w="med" len="med"/>
            <a:tailEnd type="none" w="med" len="med"/>
          </a:ln>
          <a:effectLst/>
        </p:spPr>
        <p:txBody>
          <a:bodyPr vert="horz" wrap="none" lIns="73997" tIns="36999" rIns="73997" bIns="36999" numCol="1" rtlCol="0" anchor="ctr" anchorCtr="0" compatLnSpc="1">
            <a:prstTxWarp prst="textNoShape">
              <a:avLst/>
            </a:prstTxWarp>
          </a:bodyPr>
          <a:lstStyle/>
          <a:p>
            <a:pPr algn="ctr" eaLnBrk="0" fontAlgn="base" hangingPunct="0">
              <a:spcBef>
                <a:spcPct val="0"/>
              </a:spcBef>
              <a:spcAft>
                <a:spcPct val="0"/>
              </a:spcAft>
            </a:pPr>
            <a:endParaRPr lang="en-GB" sz="863">
              <a:solidFill>
                <a:srgbClr val="F68F16"/>
              </a:solidFill>
              <a:latin typeface="Franklin Gothic Medium" panose="020B0603020102020204" pitchFamily="34" charset="0"/>
            </a:endParaRPr>
          </a:p>
        </p:txBody>
      </p:sp>
      <p:sp>
        <p:nvSpPr>
          <p:cNvPr id="14" name="Parentesi graffa aperta 13">
            <a:extLst>
              <a:ext uri="{FF2B5EF4-FFF2-40B4-BE49-F238E27FC236}">
                <a16:creationId xmlns:a16="http://schemas.microsoft.com/office/drawing/2014/main" id="{866EC60E-46E7-4027-AD24-20ECB38CCD50}"/>
              </a:ext>
            </a:extLst>
          </p:cNvPr>
          <p:cNvSpPr/>
          <p:nvPr/>
        </p:nvSpPr>
        <p:spPr bwMode="auto">
          <a:xfrm rot="16200000">
            <a:off x="4412877" y="3274246"/>
            <a:ext cx="299718" cy="4347342"/>
          </a:xfrm>
          <a:prstGeom prst="leftBrace">
            <a:avLst>
              <a:gd name="adj1" fmla="val 8333"/>
              <a:gd name="adj2" fmla="val 50000"/>
            </a:avLst>
          </a:prstGeom>
          <a:noFill/>
          <a:ln w="19050" cap="sq" cmpd="sng" algn="ctr">
            <a:solidFill>
              <a:srgbClr val="F7941D"/>
            </a:solidFill>
            <a:prstDash val="solid"/>
            <a:round/>
            <a:headEnd type="none" w="med" len="med"/>
            <a:tailEnd type="none" w="med" len="med"/>
          </a:ln>
          <a:effectLst/>
        </p:spPr>
        <p:txBody>
          <a:bodyPr vert="horz" wrap="none" lIns="73997" tIns="36999" rIns="73997" bIns="36999" numCol="1" rtlCol="0" anchor="ctr" anchorCtr="0" compatLnSpc="1">
            <a:prstTxWarp prst="textNoShape">
              <a:avLst/>
            </a:prstTxWarp>
          </a:bodyPr>
          <a:lstStyle/>
          <a:p>
            <a:pPr algn="ctr" eaLnBrk="0" fontAlgn="base" hangingPunct="0">
              <a:spcBef>
                <a:spcPct val="0"/>
              </a:spcBef>
              <a:spcAft>
                <a:spcPct val="0"/>
              </a:spcAft>
            </a:pPr>
            <a:endParaRPr lang="en-GB" sz="863">
              <a:solidFill>
                <a:srgbClr val="F68F16"/>
              </a:solidFill>
              <a:latin typeface="Franklin Gothic Medium" panose="020B0603020102020204" pitchFamily="34" charset="0"/>
            </a:endParaRPr>
          </a:p>
        </p:txBody>
      </p:sp>
      <p:sp>
        <p:nvSpPr>
          <p:cNvPr id="10" name="Segnaposto numero diapositiva 2"/>
          <p:cNvSpPr>
            <a:spLocks noGrp="1"/>
          </p:cNvSpPr>
          <p:nvPr>
            <p:ph type="sldNum" sz="quarter" idx="10"/>
          </p:nvPr>
        </p:nvSpPr>
        <p:spPr/>
        <p:txBody>
          <a:bodyPr/>
          <a:lstStyle>
            <a:lvl1pPr>
              <a:defRPr>
                <a:solidFill>
                  <a:schemeClr val="bg1"/>
                </a:solidFill>
              </a:defRPr>
            </a:lvl1pPr>
          </a:lstStyle>
          <a:p>
            <a:fld id="{77CAE235-55BA-4F68-955B-FED6ABA021B9}" type="slidenum">
              <a:rPr lang="it-IT" smtClean="0"/>
              <a:pPr/>
              <a:t>10</a:t>
            </a:fld>
            <a:endParaRPr lang="it-IT" dirty="0"/>
          </a:p>
        </p:txBody>
      </p:sp>
      <p:sp>
        <p:nvSpPr>
          <p:cNvPr id="4" name="Titolo 3"/>
          <p:cNvSpPr>
            <a:spLocks noGrp="1"/>
          </p:cNvSpPr>
          <p:nvPr>
            <p:ph type="title"/>
          </p:nvPr>
        </p:nvSpPr>
        <p:spPr/>
        <p:txBody>
          <a:bodyPr/>
          <a:lstStyle/>
          <a:p>
            <a:r>
              <a:rPr lang="it-IT" sz="2000" dirty="0">
                <a:latin typeface="Arial "/>
              </a:rPr>
              <a:t>AMICO ‘Advanced Multimedia Information </a:t>
            </a:r>
            <a:r>
              <a:rPr lang="it-IT" sz="2000" dirty="0" err="1">
                <a:latin typeface="Arial "/>
              </a:rPr>
              <a:t>COckpit</a:t>
            </a:r>
            <a:r>
              <a:rPr lang="it-IT" sz="2590" dirty="0"/>
              <a:t>’</a:t>
            </a:r>
            <a:endParaRPr lang="it-IT" sz="3884" dirty="0"/>
          </a:p>
        </p:txBody>
      </p:sp>
      <p:sp>
        <p:nvSpPr>
          <p:cNvPr id="15" name="Parentesi graffa aperta 14">
            <a:extLst>
              <a:ext uri="{FF2B5EF4-FFF2-40B4-BE49-F238E27FC236}">
                <a16:creationId xmlns:a16="http://schemas.microsoft.com/office/drawing/2014/main" id="{298B893D-F550-480C-B4D6-F59D950F6B14}"/>
              </a:ext>
            </a:extLst>
          </p:cNvPr>
          <p:cNvSpPr/>
          <p:nvPr/>
        </p:nvSpPr>
        <p:spPr bwMode="auto">
          <a:xfrm rot="10800000">
            <a:off x="8189848" y="2099162"/>
            <a:ext cx="285634" cy="3003057"/>
          </a:xfrm>
          <a:prstGeom prst="leftBrace">
            <a:avLst/>
          </a:prstGeom>
          <a:noFill/>
          <a:ln w="19050" cap="sq" cmpd="sng" algn="ctr">
            <a:solidFill>
              <a:srgbClr val="FFC000"/>
            </a:solidFill>
            <a:prstDash val="solid"/>
            <a:round/>
            <a:headEnd type="none" w="med" len="med"/>
            <a:tailEnd type="none" w="med" len="med"/>
          </a:ln>
          <a:effectLst/>
        </p:spPr>
        <p:txBody>
          <a:bodyPr vert="horz" wrap="none" lIns="73997" tIns="36999" rIns="73997" bIns="36999" numCol="1" rtlCol="0" anchor="ctr" anchorCtr="0" compatLnSpc="1">
            <a:prstTxWarp prst="textNoShape">
              <a:avLst/>
            </a:prstTxWarp>
          </a:bodyPr>
          <a:lstStyle/>
          <a:p>
            <a:pPr algn="ctr" eaLnBrk="0" fontAlgn="base" hangingPunct="0">
              <a:spcBef>
                <a:spcPct val="0"/>
              </a:spcBef>
              <a:spcAft>
                <a:spcPct val="0"/>
              </a:spcAft>
            </a:pPr>
            <a:endParaRPr lang="en-GB" sz="863">
              <a:solidFill>
                <a:srgbClr val="F68F16"/>
              </a:solidFill>
              <a:latin typeface="Franklin Gothic Medium" panose="020B0603020102020204" pitchFamily="34" charset="0"/>
            </a:endParaRPr>
          </a:p>
        </p:txBody>
      </p:sp>
      <p:pic>
        <p:nvPicPr>
          <p:cNvPr id="16" name="Picture 2" descr="D:\andy\Documenti\Collaboration_Cy4gate\Dsint\work\picturemessage_afep3n45.0w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141" y="1608589"/>
            <a:ext cx="6877705" cy="364082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o 6"/>
          <p:cNvGrpSpPr>
            <a:grpSpLocks noChangeAspect="1"/>
          </p:cNvGrpSpPr>
          <p:nvPr/>
        </p:nvGrpSpPr>
        <p:grpSpPr>
          <a:xfrm>
            <a:off x="4796524" y="1688314"/>
            <a:ext cx="1476063" cy="1300137"/>
            <a:chOff x="4523986" y="912780"/>
            <a:chExt cx="1411725" cy="1243467"/>
          </a:xfrm>
        </p:grpSpPr>
        <p:grpSp>
          <p:nvGrpSpPr>
            <p:cNvPr id="6" name="Gruppo 5"/>
            <p:cNvGrpSpPr/>
            <p:nvPr/>
          </p:nvGrpSpPr>
          <p:grpSpPr>
            <a:xfrm>
              <a:off x="4523986" y="912780"/>
              <a:ext cx="1411725" cy="1243467"/>
              <a:chOff x="4470646" y="950880"/>
              <a:chExt cx="1411725" cy="1243467"/>
            </a:xfrm>
          </p:grpSpPr>
          <p:pic>
            <p:nvPicPr>
              <p:cNvPr id="17" name="Picture 5" descr="D:\andy\Documenti\Collaboration_Cy4gate\Dsint\work\picturemessage_21zcyp0j.pk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427" y="950880"/>
                <a:ext cx="1295944" cy="113201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Triangolo isoscele 1"/>
              <p:cNvSpPr/>
              <p:nvPr/>
            </p:nvSpPr>
            <p:spPr>
              <a:xfrm rot="13500000">
                <a:off x="4470913" y="1983445"/>
                <a:ext cx="210635" cy="21116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grpSp>
        <p:sp>
          <p:nvSpPr>
            <p:cNvPr id="20" name="Triangolo isoscele 19"/>
            <p:cNvSpPr>
              <a:spLocks noChangeAspect="1"/>
            </p:cNvSpPr>
            <p:nvPr/>
          </p:nvSpPr>
          <p:spPr>
            <a:xfrm rot="13500000">
              <a:off x="4544740" y="1948482"/>
              <a:ext cx="188946" cy="189425"/>
            </a:xfrm>
            <a:prstGeom prst="triangl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grpSp>
      <p:pic>
        <p:nvPicPr>
          <p:cNvPr id="18" name="Immagin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571" y="1619510"/>
            <a:ext cx="631120" cy="479651"/>
          </a:xfrm>
          <a:prstGeom prst="rect">
            <a:avLst/>
          </a:prstGeom>
        </p:spPr>
      </p:pic>
    </p:spTree>
    <p:extLst>
      <p:ext uri="{BB962C8B-B14F-4D97-AF65-F5344CB8AC3E}">
        <p14:creationId xmlns:p14="http://schemas.microsoft.com/office/powerpoint/2010/main" val="118548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39"/>
          <p:cNvSpPr/>
          <p:nvPr/>
        </p:nvSpPr>
        <p:spPr bwMode="gray">
          <a:xfrm>
            <a:off x="1473911" y="3539743"/>
            <a:ext cx="3276015" cy="706391"/>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ctr"/>
            <a:r>
              <a:rPr lang="it-IT" sz="950" b="1" dirty="0">
                <a:solidFill>
                  <a:srgbClr val="003D79"/>
                </a:solidFill>
                <a:latin typeface="Arial" panose="020B0604020202020204" pitchFamily="34" charset="0"/>
                <a:ea typeface="Verdana" panose="020B0604030504040204" pitchFamily="34" charset="0"/>
                <a:cs typeface="Arial" panose="020B0604020202020204" pitchFamily="34" charset="0"/>
              </a:rPr>
              <a:t>CONTINOUS INTELLIGENCE</a:t>
            </a:r>
          </a:p>
          <a:p>
            <a:pPr algn="ctr"/>
            <a:r>
              <a:rPr lang="en-US" sz="950" dirty="0">
                <a:solidFill>
                  <a:srgbClr val="003D79"/>
                </a:solidFill>
                <a:latin typeface="Arial" panose="020B0604020202020204" pitchFamily="34" charset="0"/>
                <a:ea typeface="Verdana" panose="020B0604030504040204" pitchFamily="34" charset="0"/>
                <a:cs typeface="Arial" panose="020B0604020202020204" pitchFamily="34" charset="0"/>
              </a:rPr>
              <a:t>The Right Information, At The Right Time,</a:t>
            </a:r>
          </a:p>
          <a:p>
            <a:pPr algn="ctr"/>
            <a:r>
              <a:rPr lang="en-US" sz="950" dirty="0">
                <a:solidFill>
                  <a:srgbClr val="003D79"/>
                </a:solidFill>
                <a:latin typeface="Arial" panose="020B0604020202020204" pitchFamily="34" charset="0"/>
                <a:ea typeface="Verdana" panose="020B0604030504040204" pitchFamily="34" charset="0"/>
                <a:cs typeface="Arial" panose="020B0604020202020204" pitchFamily="34" charset="0"/>
              </a:rPr>
              <a:t>To The Right People, In The Right Way</a:t>
            </a:r>
            <a:endParaRPr lang="it-IT" sz="950" dirty="0">
              <a:solidFill>
                <a:srgbClr val="003D79"/>
              </a:solidFill>
              <a:latin typeface="Arial" panose="020B0604020202020204" pitchFamily="34" charset="0"/>
              <a:ea typeface="Verdana" panose="020B0604030504040204" pitchFamily="34" charset="0"/>
              <a:cs typeface="Arial" panose="020B0604020202020204" pitchFamily="34" charset="0"/>
            </a:endParaRPr>
          </a:p>
        </p:txBody>
      </p:sp>
      <p:sp>
        <p:nvSpPr>
          <p:cNvPr id="35" name="Rounded Rectangle 39"/>
          <p:cNvSpPr/>
          <p:nvPr/>
        </p:nvSpPr>
        <p:spPr bwMode="gray">
          <a:xfrm>
            <a:off x="5320936" y="2764174"/>
            <a:ext cx="3208169" cy="1440000"/>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Real time analytics (RTA) </a:t>
            </a:r>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is a cyber security application that enables the analyst to detect cyber security anomalies and creates conditions to rapidly strike back. Core product in advanced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security operation center (SOC) </a:t>
            </a:r>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and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security information and event management (SIEM)</a:t>
            </a:r>
          </a:p>
        </p:txBody>
      </p:sp>
      <p:cxnSp>
        <p:nvCxnSpPr>
          <p:cNvPr id="12" name="Connettore 1 49"/>
          <p:cNvCxnSpPr/>
          <p:nvPr/>
        </p:nvCxnSpPr>
        <p:spPr bwMode="auto">
          <a:xfrm>
            <a:off x="5257798" y="4405274"/>
            <a:ext cx="3068515" cy="0"/>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ttore 1 49"/>
          <p:cNvCxnSpPr/>
          <p:nvPr/>
        </p:nvCxnSpPr>
        <p:spPr bwMode="auto">
          <a:xfrm>
            <a:off x="4931818" y="2113260"/>
            <a:ext cx="0" cy="197579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ttore 1 49"/>
          <p:cNvCxnSpPr/>
          <p:nvPr/>
        </p:nvCxnSpPr>
        <p:spPr bwMode="auto">
          <a:xfrm flipH="1">
            <a:off x="1521067" y="4405274"/>
            <a:ext cx="2972443" cy="0"/>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ttore 1 49"/>
          <p:cNvCxnSpPr/>
          <p:nvPr/>
        </p:nvCxnSpPr>
        <p:spPr bwMode="auto">
          <a:xfrm>
            <a:off x="4931818" y="4739689"/>
            <a:ext cx="0" cy="195328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9"/>
          <p:cNvSpPr/>
          <p:nvPr/>
        </p:nvSpPr>
        <p:spPr bwMode="gray">
          <a:xfrm>
            <a:off x="2598714" y="2299185"/>
            <a:ext cx="2318295" cy="1189203"/>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828000"/>
            <a:r>
              <a:rPr lang="en-GB" sz="950" b="1" dirty="0">
                <a:solidFill>
                  <a:srgbClr val="003D79"/>
                </a:solidFill>
                <a:latin typeface="Arial" panose="020B0604020202020204" pitchFamily="34" charset="0"/>
                <a:ea typeface="Verdana" panose="020B0604030504040204" pitchFamily="34" charset="0"/>
                <a:cs typeface="Arial" panose="020B0604020202020204" pitchFamily="34" charset="0"/>
              </a:rPr>
              <a:t>QUIPO</a:t>
            </a:r>
            <a:r>
              <a:rPr lang="en-GB" sz="950" dirty="0">
                <a:solidFill>
                  <a:srgbClr val="003D79"/>
                </a:solidFill>
                <a:latin typeface="Arial" panose="020B0604020202020204" pitchFamily="34" charset="0"/>
                <a:ea typeface="Verdana" panose="020B0604030504040204" pitchFamily="34" charset="0"/>
                <a:cs typeface="Arial" panose="020B0604020202020204" pitchFamily="34" charset="0"/>
              </a:rPr>
              <a:t> is complete intelligence platform, </a:t>
            </a:r>
            <a:r>
              <a:rPr lang="en-GB" sz="950" b="1" dirty="0">
                <a:solidFill>
                  <a:srgbClr val="003D79"/>
                </a:solidFill>
                <a:latin typeface="Arial" panose="020B0604020202020204" pitchFamily="34" charset="0"/>
                <a:ea typeface="Verdana" panose="020B0604030504040204" pitchFamily="34" charset="0"/>
                <a:cs typeface="Arial" panose="020B0604020202020204" pitchFamily="34" charset="0"/>
              </a:rPr>
              <a:t>based on AI technology</a:t>
            </a:r>
            <a:r>
              <a:rPr lang="en-GB" sz="950" dirty="0">
                <a:solidFill>
                  <a:srgbClr val="003D79"/>
                </a:solidFill>
                <a:latin typeface="Arial" panose="020B0604020202020204" pitchFamily="34" charset="0"/>
                <a:ea typeface="Verdana" panose="020B0604030504040204" pitchFamily="34" charset="0"/>
                <a:cs typeface="Arial" panose="020B0604020202020204" pitchFamily="34" charset="0"/>
              </a:rPr>
              <a:t>, able to mix and match: several data sources, for timely and effective reaction to events</a:t>
            </a:r>
          </a:p>
        </p:txBody>
      </p:sp>
      <p:sp>
        <p:nvSpPr>
          <p:cNvPr id="37" name="Rounded Rectangle 39"/>
          <p:cNvSpPr/>
          <p:nvPr/>
        </p:nvSpPr>
        <p:spPr bwMode="gray">
          <a:xfrm>
            <a:off x="5238110" y="4790120"/>
            <a:ext cx="3290996" cy="1541549"/>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Pool of </a:t>
            </a:r>
            <a:r>
              <a:rPr lang="en-US" sz="1000" b="1" dirty="0">
                <a:solidFill>
                  <a:srgbClr val="003D79"/>
                </a:solidFill>
                <a:latin typeface="Arial" panose="020B0604020202020204" pitchFamily="34" charset="0"/>
                <a:ea typeface="Verdana" panose="020B0604030504040204" pitchFamily="34" charset="0"/>
                <a:cs typeface="Arial" panose="020B0604020202020204" pitchFamily="34" charset="0"/>
              </a:rPr>
              <a:t>training and educational services </a:t>
            </a: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covering the following topics: </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PT/VA</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Cryptoanalysis</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Reverse engineering</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Malware analysis</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Ethical hacker training and education</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Cyber resilience military systems</a:t>
            </a:r>
          </a:p>
        </p:txBody>
      </p:sp>
      <p:sp>
        <p:nvSpPr>
          <p:cNvPr id="39" name="Rounded Rectangle 39"/>
          <p:cNvSpPr/>
          <p:nvPr/>
        </p:nvSpPr>
        <p:spPr bwMode="gray">
          <a:xfrm>
            <a:off x="1581026" y="5870078"/>
            <a:ext cx="3061787" cy="478845"/>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Support law enforcement and int. agencies providing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customizable and easy-to-use lawful interception solution</a:t>
            </a:r>
          </a:p>
        </p:txBody>
      </p:sp>
      <p:sp>
        <p:nvSpPr>
          <p:cNvPr id="43" name="Ovale 42"/>
          <p:cNvSpPr/>
          <p:nvPr/>
        </p:nvSpPr>
        <p:spPr>
          <a:xfrm>
            <a:off x="4309687" y="3831151"/>
            <a:ext cx="1305658" cy="1186961"/>
          </a:xfrm>
          <a:prstGeom prst="ellipse">
            <a:avLst/>
          </a:prstGeom>
          <a:solidFill>
            <a:schemeClr val="bg1"/>
          </a:solidFill>
          <a:ln w="19050">
            <a:solidFill>
              <a:srgbClr val="F794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42" name="Picture 2" descr="Risultati immagini per cy4ga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2181" y="3909273"/>
            <a:ext cx="1086423" cy="1086423"/>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2"/>
          <p:cNvSpPr txBox="1">
            <a:spLocks/>
          </p:cNvSpPr>
          <p:nvPr/>
        </p:nvSpPr>
        <p:spPr>
          <a:xfrm>
            <a:off x="289659" y="2477143"/>
            <a:ext cx="824380" cy="1691640"/>
          </a:xfrm>
          <a:prstGeom prst="rect">
            <a:avLst/>
          </a:prstGeom>
          <a:ln>
            <a:solidFill>
              <a:srgbClr val="003D79"/>
            </a:solidFill>
          </a:ln>
        </p:spPr>
        <p:txBody>
          <a:bodyPr vert="vert270"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DECISION INTELLIGENCE PLATFORM</a:t>
            </a:r>
          </a:p>
        </p:txBody>
      </p:sp>
      <p:sp>
        <p:nvSpPr>
          <p:cNvPr id="16" name="Parentesi graffa chiusa 15"/>
          <p:cNvSpPr/>
          <p:nvPr/>
        </p:nvSpPr>
        <p:spPr bwMode="auto">
          <a:xfrm rot="10800000">
            <a:off x="1190020" y="4521475"/>
            <a:ext cx="230400" cy="17897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17" name="Titolo 2"/>
          <p:cNvSpPr txBox="1">
            <a:spLocks/>
          </p:cNvSpPr>
          <p:nvPr/>
        </p:nvSpPr>
        <p:spPr>
          <a:xfrm>
            <a:off x="289659" y="4565469"/>
            <a:ext cx="824380" cy="1694959"/>
          </a:xfrm>
          <a:prstGeom prst="rect">
            <a:avLst/>
          </a:prstGeom>
          <a:ln>
            <a:solidFill>
              <a:srgbClr val="003D79"/>
            </a:solidFill>
          </a:ln>
        </p:spPr>
        <p:txBody>
          <a:bodyPr vert="vert270"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LAWFUL INTERCEPTION</a:t>
            </a:r>
          </a:p>
          <a:p>
            <a:pPr algn="ctr"/>
            <a:r>
              <a:rPr lang="en-GB" sz="1000" kern="0" dirty="0">
                <a:solidFill>
                  <a:srgbClr val="003D79"/>
                </a:solidFill>
                <a:latin typeface="Arial" panose="020B0604020202020204" pitchFamily="34" charset="0"/>
                <a:cs typeface="Arial" panose="020B0604020202020204" pitchFamily="34" charset="0"/>
              </a:rPr>
              <a:t>SOCMINT</a:t>
            </a:r>
          </a:p>
          <a:p>
            <a:pPr algn="ctr"/>
            <a:r>
              <a:rPr lang="en-GB" sz="1000" kern="0" dirty="0">
                <a:solidFill>
                  <a:srgbClr val="003D79"/>
                </a:solidFill>
                <a:latin typeface="Arial" panose="020B0604020202020204" pitchFamily="34" charset="0"/>
                <a:cs typeface="Arial" panose="020B0604020202020204" pitchFamily="34" charset="0"/>
              </a:rPr>
              <a:t>(Social Media Intelligence)</a:t>
            </a:r>
          </a:p>
        </p:txBody>
      </p:sp>
      <p:pic>
        <p:nvPicPr>
          <p:cNvPr id="20" name="Immagine 19"/>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58758" y="2329587"/>
            <a:ext cx="1374773" cy="257095"/>
          </a:xfrm>
          <a:prstGeom prst="rect">
            <a:avLst/>
          </a:prstGeom>
        </p:spPr>
      </p:pic>
      <p:sp>
        <p:nvSpPr>
          <p:cNvPr id="22" name="Parentesi graffa chiusa 21"/>
          <p:cNvSpPr/>
          <p:nvPr/>
        </p:nvSpPr>
        <p:spPr bwMode="auto">
          <a:xfrm rot="10800000" flipH="1">
            <a:off x="8460817" y="2306205"/>
            <a:ext cx="231137" cy="19996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23" name="Titolo 2"/>
          <p:cNvSpPr txBox="1">
            <a:spLocks/>
          </p:cNvSpPr>
          <p:nvPr/>
        </p:nvSpPr>
        <p:spPr>
          <a:xfrm>
            <a:off x="8748960" y="2422650"/>
            <a:ext cx="822960" cy="1691640"/>
          </a:xfrm>
          <a:prstGeom prst="rect">
            <a:avLst/>
          </a:prstGeom>
          <a:ln>
            <a:solidFill>
              <a:srgbClr val="003D79"/>
            </a:solidFill>
          </a:ln>
        </p:spPr>
        <p:txBody>
          <a:bodyPr vert="vert"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SIEM</a:t>
            </a:r>
          </a:p>
          <a:p>
            <a:pPr algn="ctr"/>
            <a:r>
              <a:rPr lang="en-US" altLang="it-IT" sz="1000" kern="0" dirty="0">
                <a:solidFill>
                  <a:srgbClr val="003D79"/>
                </a:solidFill>
                <a:latin typeface="Arial" panose="020B0604020202020204" pitchFamily="34" charset="0"/>
                <a:cs typeface="Arial" panose="020B0604020202020204" pitchFamily="34" charset="0"/>
              </a:rPr>
              <a:t>(Security information and event management)</a:t>
            </a:r>
          </a:p>
          <a:p>
            <a:pPr algn="ctr"/>
            <a:r>
              <a:rPr lang="en-US" altLang="it-IT" sz="1000" kern="0" dirty="0">
                <a:solidFill>
                  <a:srgbClr val="003D79"/>
                </a:solidFill>
                <a:latin typeface="Arial" panose="020B0604020202020204" pitchFamily="34" charset="0"/>
                <a:cs typeface="Arial" panose="020B0604020202020204" pitchFamily="34" charset="0"/>
              </a:rPr>
              <a:t>MONITORING</a:t>
            </a:r>
            <a:endParaRPr lang="en-GB" altLang="it-IT" sz="1000" kern="0" dirty="0">
              <a:solidFill>
                <a:srgbClr val="003D79"/>
              </a:solidFill>
              <a:latin typeface="Arial" panose="020B0604020202020204" pitchFamily="34" charset="0"/>
              <a:cs typeface="Arial" panose="020B0604020202020204" pitchFamily="34" charset="0"/>
            </a:endParaRPr>
          </a:p>
        </p:txBody>
      </p:sp>
      <p:sp>
        <p:nvSpPr>
          <p:cNvPr id="24" name="Parentesi graffa chiusa 23"/>
          <p:cNvSpPr/>
          <p:nvPr/>
        </p:nvSpPr>
        <p:spPr bwMode="auto">
          <a:xfrm rot="10800000" flipH="1">
            <a:off x="8460817" y="4520061"/>
            <a:ext cx="231137" cy="179088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27" name="Titolo 2"/>
          <p:cNvSpPr txBox="1">
            <a:spLocks/>
          </p:cNvSpPr>
          <p:nvPr/>
        </p:nvSpPr>
        <p:spPr>
          <a:xfrm>
            <a:off x="504825" y="1517487"/>
            <a:ext cx="4336094"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400" b="1" kern="0" dirty="0">
                <a:latin typeface="Arial" panose="020B0604020202020204" pitchFamily="34" charset="0"/>
                <a:cs typeface="Arial" panose="020B0604020202020204" pitchFamily="34" charset="0"/>
              </a:rPr>
              <a:t>CYBER INTELLIGENCE</a:t>
            </a:r>
          </a:p>
        </p:txBody>
      </p:sp>
      <p:sp>
        <p:nvSpPr>
          <p:cNvPr id="28" name="Titolo 2"/>
          <p:cNvSpPr txBox="1">
            <a:spLocks/>
          </p:cNvSpPr>
          <p:nvPr/>
        </p:nvSpPr>
        <p:spPr>
          <a:xfrm>
            <a:off x="8945310" y="2138401"/>
            <a:ext cx="1712483" cy="277139"/>
          </a:xfrm>
          <a:prstGeom prst="rect">
            <a:avLst/>
          </a:prstGeom>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endParaRPr lang="en-GB" sz="1800" kern="0" dirty="0">
              <a:solidFill>
                <a:schemeClr val="accent6"/>
              </a:solidFill>
            </a:endParaRPr>
          </a:p>
        </p:txBody>
      </p:sp>
      <p:pic>
        <p:nvPicPr>
          <p:cNvPr id="30" name="Immagin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7669" y="5088783"/>
            <a:ext cx="906266" cy="250249"/>
          </a:xfrm>
          <a:prstGeom prst="rect">
            <a:avLst/>
          </a:prstGeom>
        </p:spPr>
      </p:pic>
      <p:sp>
        <p:nvSpPr>
          <p:cNvPr id="40" name="Titolo 2"/>
          <p:cNvSpPr txBox="1">
            <a:spLocks/>
          </p:cNvSpPr>
          <p:nvPr/>
        </p:nvSpPr>
        <p:spPr>
          <a:xfrm>
            <a:off x="8748960" y="4539831"/>
            <a:ext cx="822960" cy="1691640"/>
          </a:xfrm>
          <a:prstGeom prst="rect">
            <a:avLst/>
          </a:prstGeom>
          <a:ln>
            <a:solidFill>
              <a:srgbClr val="003D79"/>
            </a:solidFill>
          </a:ln>
        </p:spPr>
        <p:txBody>
          <a:bodyPr vert="vert"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Pen test</a:t>
            </a:r>
          </a:p>
          <a:p>
            <a:pPr algn="ctr"/>
            <a:r>
              <a:rPr lang="en-GB" sz="1000" kern="0" dirty="0">
                <a:solidFill>
                  <a:srgbClr val="003D79"/>
                </a:solidFill>
                <a:latin typeface="Arial" panose="020B0604020202020204" pitchFamily="34" charset="0"/>
                <a:cs typeface="Arial" panose="020B0604020202020204" pitchFamily="34" charset="0"/>
              </a:rPr>
              <a:t>VA</a:t>
            </a:r>
          </a:p>
          <a:p>
            <a:pPr algn="ctr"/>
            <a:r>
              <a:rPr lang="en-GB" sz="1000" kern="0" dirty="0">
                <a:solidFill>
                  <a:srgbClr val="003D79"/>
                </a:solidFill>
                <a:latin typeface="Arial" panose="020B0604020202020204" pitchFamily="34" charset="0"/>
                <a:cs typeface="Arial" panose="020B0604020202020204" pitchFamily="34" charset="0"/>
              </a:rPr>
              <a:t>DGILAB</a:t>
            </a:r>
          </a:p>
          <a:p>
            <a:pPr algn="ctr"/>
            <a:r>
              <a:rPr lang="en-GB" sz="1000" kern="0" dirty="0">
                <a:solidFill>
                  <a:srgbClr val="003D79"/>
                </a:solidFill>
                <a:latin typeface="Arial" panose="020B0604020202020204" pitchFamily="34" charset="0"/>
                <a:cs typeface="Arial" panose="020B0604020202020204" pitchFamily="34" charset="0"/>
              </a:rPr>
              <a:t>Academy</a:t>
            </a:r>
            <a:endParaRPr lang="en-GB" altLang="it-IT" sz="1000" kern="0" dirty="0">
              <a:solidFill>
                <a:srgbClr val="003D79"/>
              </a:solidFill>
              <a:latin typeface="Arial" panose="020B0604020202020204" pitchFamily="34" charset="0"/>
              <a:cs typeface="Arial" panose="020B0604020202020204" pitchFamily="34" charset="0"/>
            </a:endParaRPr>
          </a:p>
        </p:txBody>
      </p:sp>
      <p:sp>
        <p:nvSpPr>
          <p:cNvPr id="41" name="Titolo 2"/>
          <p:cNvSpPr txBox="1">
            <a:spLocks/>
          </p:cNvSpPr>
          <p:nvPr/>
        </p:nvSpPr>
        <p:spPr>
          <a:xfrm>
            <a:off x="5032220" y="1517487"/>
            <a:ext cx="4321330"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400" b="1" kern="0" dirty="0">
                <a:latin typeface="Arial" panose="020B0604020202020204" pitchFamily="34" charset="0"/>
                <a:cs typeface="Arial" panose="020B0604020202020204" pitchFamily="34" charset="0"/>
              </a:rPr>
              <a:t>CYBER SECURITY</a:t>
            </a:r>
          </a:p>
        </p:txBody>
      </p:sp>
      <p:pic>
        <p:nvPicPr>
          <p:cNvPr id="36" name="Immagine 3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9846" y="4423998"/>
            <a:ext cx="1264363" cy="479586"/>
          </a:xfrm>
          <a:prstGeom prst="rect">
            <a:avLst/>
          </a:prstGeom>
        </p:spPr>
      </p:pic>
      <p:pic>
        <p:nvPicPr>
          <p:cNvPr id="16386" name="B2CFF0E4-9E34-4CA6-9939-F1E96AE2FE6F" descr="772AD2B9-220E-4893-88D8-5E711107389C@cy4g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919" y="4944654"/>
            <a:ext cx="602376" cy="4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igura a mano libera 33"/>
          <p:cNvSpPr/>
          <p:nvPr/>
        </p:nvSpPr>
        <p:spPr>
          <a:xfrm>
            <a:off x="512597" y="1797865"/>
            <a:ext cx="4328322" cy="518889"/>
          </a:xfrm>
          <a:custGeom>
            <a:avLst/>
            <a:gdLst>
              <a:gd name="connsiteX0" fmla="*/ 0 w 2040552"/>
              <a:gd name="connsiteY0" fmla="*/ 0 h 431257"/>
              <a:gd name="connsiteX1" fmla="*/ 2040552 w 2040552"/>
              <a:gd name="connsiteY1" fmla="*/ 0 h 431257"/>
              <a:gd name="connsiteX2" fmla="*/ 2040552 w 2040552"/>
              <a:gd name="connsiteY2" fmla="*/ 431257 h 431257"/>
              <a:gd name="connsiteX3" fmla="*/ 0 w 2040552"/>
              <a:gd name="connsiteY3" fmla="*/ 431257 h 431257"/>
              <a:gd name="connsiteX4" fmla="*/ 0 w 2040552"/>
              <a:gd name="connsiteY4" fmla="*/ 0 h 43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52" h="431257">
                <a:moveTo>
                  <a:pt x="0" y="0"/>
                </a:moveTo>
                <a:lnTo>
                  <a:pt x="2040552" y="0"/>
                </a:lnTo>
                <a:lnTo>
                  <a:pt x="2040552" y="431257"/>
                </a:lnTo>
                <a:lnTo>
                  <a:pt x="0" y="431257"/>
                </a:lnTo>
                <a:lnTo>
                  <a:pt x="0" y="0"/>
                </a:lnTo>
                <a:close/>
              </a:path>
            </a:pathLst>
          </a:custGeom>
          <a:ln w="19050">
            <a:no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91440" rIns="91440" bIns="91440" numCol="1" spcCol="1270" anchor="t" anchorCtr="0">
            <a:noAutofit/>
          </a:bodyPr>
          <a:lstStyle/>
          <a:p>
            <a:pPr lvl="0" algn="just" defTabSz="800100">
              <a:lnSpc>
                <a:spcPct val="90000"/>
              </a:lnSpc>
              <a:spcBef>
                <a:spcPct val="0"/>
              </a:spcBef>
              <a:spcAft>
                <a:spcPts val="600"/>
              </a:spcAft>
              <a:buClr>
                <a:srgbClr val="003D79"/>
              </a:buClr>
            </a:pPr>
            <a:r>
              <a:rPr lang="en-US" sz="1000" i="1" dirty="0">
                <a:solidFill>
                  <a:srgbClr val="003D79"/>
                </a:solidFill>
                <a:latin typeface="Arial" panose="020B0604020202020204" pitchFamily="34" charset="0"/>
                <a:cs typeface="Arial" panose="020B0604020202020204" pitchFamily="34" charset="0"/>
              </a:rPr>
              <a:t>Cyber Intelligence products and services collect and analyze information available online and generated through the use of digital and electronic devices</a:t>
            </a:r>
          </a:p>
        </p:txBody>
      </p:sp>
      <p:pic>
        <p:nvPicPr>
          <p:cNvPr id="45" name="Immagin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0031" y="2299976"/>
            <a:ext cx="1348342" cy="314275"/>
          </a:xfrm>
          <a:prstGeom prst="rect">
            <a:avLst/>
          </a:prstGeom>
        </p:spPr>
      </p:pic>
      <p:sp>
        <p:nvSpPr>
          <p:cNvPr id="46" name="Figura a mano libera 45"/>
          <p:cNvSpPr/>
          <p:nvPr/>
        </p:nvSpPr>
        <p:spPr>
          <a:xfrm>
            <a:off x="5032220" y="1780296"/>
            <a:ext cx="4321330" cy="518889"/>
          </a:xfrm>
          <a:custGeom>
            <a:avLst/>
            <a:gdLst>
              <a:gd name="connsiteX0" fmla="*/ 0 w 2040552"/>
              <a:gd name="connsiteY0" fmla="*/ 0 h 431257"/>
              <a:gd name="connsiteX1" fmla="*/ 2040552 w 2040552"/>
              <a:gd name="connsiteY1" fmla="*/ 0 h 431257"/>
              <a:gd name="connsiteX2" fmla="*/ 2040552 w 2040552"/>
              <a:gd name="connsiteY2" fmla="*/ 431257 h 431257"/>
              <a:gd name="connsiteX3" fmla="*/ 0 w 2040552"/>
              <a:gd name="connsiteY3" fmla="*/ 431257 h 431257"/>
              <a:gd name="connsiteX4" fmla="*/ 0 w 2040552"/>
              <a:gd name="connsiteY4" fmla="*/ 0 h 43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52" h="431257">
                <a:moveTo>
                  <a:pt x="0" y="0"/>
                </a:moveTo>
                <a:lnTo>
                  <a:pt x="2040552" y="0"/>
                </a:lnTo>
                <a:lnTo>
                  <a:pt x="2040552" y="431257"/>
                </a:lnTo>
                <a:lnTo>
                  <a:pt x="0" y="431257"/>
                </a:lnTo>
                <a:lnTo>
                  <a:pt x="0" y="0"/>
                </a:lnTo>
                <a:close/>
              </a:path>
            </a:pathLst>
          </a:custGeom>
          <a:ln w="19050">
            <a:no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91440" rIns="91440" bIns="91440" numCol="1" spcCol="1270" anchor="t" anchorCtr="0">
            <a:noAutofit/>
          </a:bodyPr>
          <a:lstStyle/>
          <a:p>
            <a:pPr lvl="0" algn="just" defTabSz="800100">
              <a:lnSpc>
                <a:spcPct val="90000"/>
              </a:lnSpc>
              <a:spcBef>
                <a:spcPct val="0"/>
              </a:spcBef>
              <a:spcAft>
                <a:spcPts val="600"/>
              </a:spcAft>
              <a:buClr>
                <a:srgbClr val="003D79"/>
              </a:buClr>
            </a:pPr>
            <a:r>
              <a:rPr lang="en-US" sz="1000" i="1" dirty="0">
                <a:solidFill>
                  <a:srgbClr val="003D79"/>
                </a:solidFill>
                <a:latin typeface="Arial" panose="020B0604020202020204" pitchFamily="34" charset="0"/>
                <a:cs typeface="Arial" panose="020B0604020202020204" pitchFamily="34" charset="0"/>
              </a:rPr>
              <a:t>Cyber security products and services protect clients’ information systems, enabling the detection of anomalies and generating response actions</a:t>
            </a:r>
          </a:p>
        </p:txBody>
      </p:sp>
      <p:sp>
        <p:nvSpPr>
          <p:cNvPr id="47" name="Parentesi graffa chiusa 46"/>
          <p:cNvSpPr/>
          <p:nvPr/>
        </p:nvSpPr>
        <p:spPr bwMode="auto">
          <a:xfrm flipH="1">
            <a:off x="1189652" y="2289113"/>
            <a:ext cx="231137" cy="19996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48" name="Freeform 5">
            <a:extLst>
              <a:ext uri="{FF2B5EF4-FFF2-40B4-BE49-F238E27FC236}">
                <a16:creationId xmlns:a16="http://schemas.microsoft.com/office/drawing/2014/main" id="{D525679B-F1B0-44B6-BA7B-6438A7304469}"/>
              </a:ext>
            </a:extLst>
          </p:cNvPr>
          <p:cNvSpPr>
            <a:spLocks noChangeAspect="1" noEditPoints="1"/>
          </p:cNvSpPr>
          <p:nvPr/>
        </p:nvSpPr>
        <p:spPr bwMode="gray">
          <a:xfrm>
            <a:off x="2913026" y="4912270"/>
            <a:ext cx="204035" cy="501945"/>
          </a:xfrm>
          <a:custGeom>
            <a:avLst/>
            <a:gdLst>
              <a:gd name="T0" fmla="*/ 195 w 721"/>
              <a:gd name="T1" fmla="*/ 161 h 1779"/>
              <a:gd name="T2" fmla="*/ 360 w 721"/>
              <a:gd name="T3" fmla="*/ 0 h 1779"/>
              <a:gd name="T4" fmla="*/ 526 w 721"/>
              <a:gd name="T5" fmla="*/ 161 h 1779"/>
              <a:gd name="T6" fmla="*/ 360 w 721"/>
              <a:gd name="T7" fmla="*/ 369 h 1779"/>
              <a:gd name="T8" fmla="*/ 195 w 721"/>
              <a:gd name="T9" fmla="*/ 161 h 1779"/>
              <a:gd name="T10" fmla="*/ 696 w 721"/>
              <a:gd name="T11" fmla="*/ 593 h 1779"/>
              <a:gd name="T12" fmla="*/ 497 w 721"/>
              <a:gd name="T13" fmla="*/ 393 h 1779"/>
              <a:gd name="T14" fmla="*/ 360 w 721"/>
              <a:gd name="T15" fmla="*/ 449 h 1779"/>
              <a:gd name="T16" fmla="*/ 223 w 721"/>
              <a:gd name="T17" fmla="*/ 393 h 1779"/>
              <a:gd name="T18" fmla="*/ 24 w 721"/>
              <a:gd name="T19" fmla="*/ 593 h 1779"/>
              <a:gd name="T20" fmla="*/ 0 w 721"/>
              <a:gd name="T21" fmla="*/ 1031 h 1779"/>
              <a:gd name="T22" fmla="*/ 65 w 721"/>
              <a:gd name="T23" fmla="*/ 1096 h 1779"/>
              <a:gd name="T24" fmla="*/ 130 w 721"/>
              <a:gd name="T25" fmla="*/ 1031 h 1779"/>
              <a:gd name="T26" fmla="*/ 141 w 721"/>
              <a:gd name="T27" fmla="*/ 614 h 1779"/>
              <a:gd name="T28" fmla="*/ 158 w 721"/>
              <a:gd name="T29" fmla="*/ 598 h 1779"/>
              <a:gd name="T30" fmla="*/ 174 w 721"/>
              <a:gd name="T31" fmla="*/ 614 h 1779"/>
              <a:gd name="T32" fmla="*/ 174 w 721"/>
              <a:gd name="T33" fmla="*/ 1084 h 1779"/>
              <a:gd name="T34" fmla="*/ 174 w 721"/>
              <a:gd name="T35" fmla="*/ 1122 h 1779"/>
              <a:gd name="T36" fmla="*/ 177 w 721"/>
              <a:gd name="T37" fmla="*/ 1707 h 1779"/>
              <a:gd name="T38" fmla="*/ 249 w 721"/>
              <a:gd name="T39" fmla="*/ 1779 h 1779"/>
              <a:gd name="T40" fmla="*/ 321 w 721"/>
              <a:gd name="T41" fmla="*/ 1707 h 1779"/>
              <a:gd name="T42" fmla="*/ 344 w 721"/>
              <a:gd name="T43" fmla="*/ 1122 h 1779"/>
              <a:gd name="T44" fmla="*/ 360 w 721"/>
              <a:gd name="T45" fmla="*/ 1106 h 1779"/>
              <a:gd name="T46" fmla="*/ 376 w 721"/>
              <a:gd name="T47" fmla="*/ 1122 h 1779"/>
              <a:gd name="T48" fmla="*/ 399 w 721"/>
              <a:gd name="T49" fmla="*/ 1707 h 1779"/>
              <a:gd name="T50" fmla="*/ 471 w 721"/>
              <a:gd name="T51" fmla="*/ 1779 h 1779"/>
              <a:gd name="T52" fmla="*/ 544 w 721"/>
              <a:gd name="T53" fmla="*/ 1707 h 1779"/>
              <a:gd name="T54" fmla="*/ 546 w 721"/>
              <a:gd name="T55" fmla="*/ 1122 h 1779"/>
              <a:gd name="T56" fmla="*/ 546 w 721"/>
              <a:gd name="T57" fmla="*/ 1084 h 1779"/>
              <a:gd name="T58" fmla="*/ 547 w 721"/>
              <a:gd name="T59" fmla="*/ 614 h 1779"/>
              <a:gd name="T60" fmla="*/ 563 w 721"/>
              <a:gd name="T61" fmla="*/ 598 h 1779"/>
              <a:gd name="T62" fmla="*/ 579 w 721"/>
              <a:gd name="T63" fmla="*/ 614 h 1779"/>
              <a:gd name="T64" fmla="*/ 590 w 721"/>
              <a:gd name="T65" fmla="*/ 1031 h 1779"/>
              <a:gd name="T66" fmla="*/ 655 w 721"/>
              <a:gd name="T67" fmla="*/ 1096 h 1779"/>
              <a:gd name="T68" fmla="*/ 721 w 721"/>
              <a:gd name="T69" fmla="*/ 1031 h 1779"/>
              <a:gd name="T70" fmla="*/ 696 w 721"/>
              <a:gd name="T71" fmla="*/ 593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1" h="1779">
                <a:moveTo>
                  <a:pt x="195" y="161"/>
                </a:moveTo>
                <a:cubicBezTo>
                  <a:pt x="195" y="59"/>
                  <a:pt x="269" y="0"/>
                  <a:pt x="360" y="0"/>
                </a:cubicBezTo>
                <a:cubicBezTo>
                  <a:pt x="452" y="0"/>
                  <a:pt x="526" y="59"/>
                  <a:pt x="526" y="161"/>
                </a:cubicBezTo>
                <a:cubicBezTo>
                  <a:pt x="526" y="263"/>
                  <a:pt x="446" y="369"/>
                  <a:pt x="360" y="369"/>
                </a:cubicBezTo>
                <a:cubicBezTo>
                  <a:pt x="275" y="369"/>
                  <a:pt x="195" y="263"/>
                  <a:pt x="195" y="161"/>
                </a:cubicBezTo>
                <a:close/>
                <a:moveTo>
                  <a:pt x="696" y="593"/>
                </a:moveTo>
                <a:cubicBezTo>
                  <a:pt x="696" y="474"/>
                  <a:pt x="572" y="393"/>
                  <a:pt x="497" y="393"/>
                </a:cubicBezTo>
                <a:cubicBezTo>
                  <a:pt x="421" y="393"/>
                  <a:pt x="420" y="449"/>
                  <a:pt x="360" y="449"/>
                </a:cubicBezTo>
                <a:cubicBezTo>
                  <a:pt x="301" y="449"/>
                  <a:pt x="283" y="393"/>
                  <a:pt x="223" y="393"/>
                </a:cubicBezTo>
                <a:cubicBezTo>
                  <a:pt x="164" y="393"/>
                  <a:pt x="24" y="474"/>
                  <a:pt x="24" y="593"/>
                </a:cubicBezTo>
                <a:cubicBezTo>
                  <a:pt x="0" y="1031"/>
                  <a:pt x="0" y="1031"/>
                  <a:pt x="0" y="1031"/>
                </a:cubicBezTo>
                <a:cubicBezTo>
                  <a:pt x="0" y="1067"/>
                  <a:pt x="29" y="1096"/>
                  <a:pt x="65" y="1096"/>
                </a:cubicBezTo>
                <a:cubicBezTo>
                  <a:pt x="101" y="1096"/>
                  <a:pt x="130" y="1067"/>
                  <a:pt x="130" y="1031"/>
                </a:cubicBezTo>
                <a:cubicBezTo>
                  <a:pt x="141" y="614"/>
                  <a:pt x="141" y="614"/>
                  <a:pt x="141" y="614"/>
                </a:cubicBezTo>
                <a:cubicBezTo>
                  <a:pt x="141" y="605"/>
                  <a:pt x="149" y="598"/>
                  <a:pt x="158" y="598"/>
                </a:cubicBezTo>
                <a:cubicBezTo>
                  <a:pt x="166" y="598"/>
                  <a:pt x="174" y="605"/>
                  <a:pt x="174" y="614"/>
                </a:cubicBezTo>
                <a:cubicBezTo>
                  <a:pt x="174" y="1084"/>
                  <a:pt x="174" y="1084"/>
                  <a:pt x="174" y="1084"/>
                </a:cubicBezTo>
                <a:cubicBezTo>
                  <a:pt x="174" y="1122"/>
                  <a:pt x="174" y="1122"/>
                  <a:pt x="174" y="1122"/>
                </a:cubicBezTo>
                <a:cubicBezTo>
                  <a:pt x="177" y="1707"/>
                  <a:pt x="177" y="1707"/>
                  <a:pt x="177" y="1707"/>
                </a:cubicBezTo>
                <a:cubicBezTo>
                  <a:pt x="177" y="1747"/>
                  <a:pt x="209" y="1779"/>
                  <a:pt x="249" y="1779"/>
                </a:cubicBezTo>
                <a:cubicBezTo>
                  <a:pt x="289" y="1779"/>
                  <a:pt x="321" y="1747"/>
                  <a:pt x="321" y="1707"/>
                </a:cubicBezTo>
                <a:cubicBezTo>
                  <a:pt x="344" y="1122"/>
                  <a:pt x="344" y="1122"/>
                  <a:pt x="344" y="1122"/>
                </a:cubicBezTo>
                <a:cubicBezTo>
                  <a:pt x="344" y="1113"/>
                  <a:pt x="351" y="1106"/>
                  <a:pt x="360" y="1106"/>
                </a:cubicBezTo>
                <a:cubicBezTo>
                  <a:pt x="369" y="1106"/>
                  <a:pt x="376" y="1113"/>
                  <a:pt x="376" y="1122"/>
                </a:cubicBezTo>
                <a:cubicBezTo>
                  <a:pt x="399" y="1707"/>
                  <a:pt x="399" y="1707"/>
                  <a:pt x="399" y="1707"/>
                </a:cubicBezTo>
                <a:cubicBezTo>
                  <a:pt x="399" y="1747"/>
                  <a:pt x="432" y="1779"/>
                  <a:pt x="471" y="1779"/>
                </a:cubicBezTo>
                <a:cubicBezTo>
                  <a:pt x="511" y="1779"/>
                  <a:pt x="544" y="1747"/>
                  <a:pt x="544" y="1707"/>
                </a:cubicBezTo>
                <a:cubicBezTo>
                  <a:pt x="546" y="1122"/>
                  <a:pt x="546" y="1122"/>
                  <a:pt x="546" y="1122"/>
                </a:cubicBezTo>
                <a:cubicBezTo>
                  <a:pt x="546" y="1084"/>
                  <a:pt x="546" y="1084"/>
                  <a:pt x="546" y="1084"/>
                </a:cubicBezTo>
                <a:cubicBezTo>
                  <a:pt x="547" y="614"/>
                  <a:pt x="547" y="614"/>
                  <a:pt x="547" y="614"/>
                </a:cubicBezTo>
                <a:cubicBezTo>
                  <a:pt x="547" y="605"/>
                  <a:pt x="554" y="598"/>
                  <a:pt x="563" y="598"/>
                </a:cubicBezTo>
                <a:cubicBezTo>
                  <a:pt x="572" y="598"/>
                  <a:pt x="579" y="605"/>
                  <a:pt x="579" y="614"/>
                </a:cubicBezTo>
                <a:cubicBezTo>
                  <a:pt x="590" y="1031"/>
                  <a:pt x="590" y="1031"/>
                  <a:pt x="590" y="1031"/>
                </a:cubicBezTo>
                <a:cubicBezTo>
                  <a:pt x="590" y="1067"/>
                  <a:pt x="619" y="1096"/>
                  <a:pt x="655" y="1096"/>
                </a:cubicBezTo>
                <a:cubicBezTo>
                  <a:pt x="691" y="1096"/>
                  <a:pt x="721" y="1067"/>
                  <a:pt x="721" y="1031"/>
                </a:cubicBezTo>
                <a:lnTo>
                  <a:pt x="696" y="593"/>
                </a:lnTo>
                <a:close/>
              </a:path>
            </a:pathLst>
          </a:custGeom>
          <a:solidFill>
            <a:srgbClr val="F7941D"/>
          </a:solidFill>
          <a:ln w="9525">
            <a:noFill/>
            <a:round/>
            <a:headEnd/>
            <a:tailEnd/>
          </a:ln>
          <a:effectLst/>
          <a:scene3d>
            <a:camera prst="orthographicFront"/>
            <a:lightRig rig="twoPt" dir="t">
              <a:rot lat="0" lon="0" rev="8400000"/>
            </a:lightRig>
          </a:scene3d>
          <a:sp3d extrusionH="63500" prstMaterial="matte"/>
        </p:spPr>
        <p:txBody>
          <a:bodyPr vert="horz" wrap="square" lIns="91421" tIns="45710" rIns="91421" bIns="45710" numCol="1" anchor="t" anchorCtr="0" compatLnSpc="1">
            <a:prstTxWarp prst="textNoShape">
              <a:avLst/>
            </a:prstTxWarp>
          </a:bodyPr>
          <a:lstStyle/>
          <a:p>
            <a:endParaRPr lang="de-DE" sz="1600" dirty="0">
              <a:solidFill>
                <a:prstClr val="white"/>
              </a:solidFill>
              <a:cs typeface="Arial" charset="0"/>
            </a:endParaRPr>
          </a:p>
        </p:txBody>
      </p:sp>
      <p:sp>
        <p:nvSpPr>
          <p:cNvPr id="49" name="Ovale 48">
            <a:extLst>
              <a:ext uri="{FF2B5EF4-FFF2-40B4-BE49-F238E27FC236}">
                <a16:creationId xmlns:a16="http://schemas.microsoft.com/office/drawing/2014/main" id="{14C15EAE-C8DA-4E73-AD36-A2A3B959CC2C}"/>
              </a:ext>
            </a:extLst>
          </p:cNvPr>
          <p:cNvSpPr/>
          <p:nvPr/>
        </p:nvSpPr>
        <p:spPr bwMode="auto">
          <a:xfrm>
            <a:off x="2656570" y="4817053"/>
            <a:ext cx="709492" cy="692376"/>
          </a:xfrm>
          <a:prstGeom prst="ellipse">
            <a:avLst/>
          </a:prstGeom>
          <a:noFill/>
          <a:ln w="28575" cap="sq" cmpd="sng" algn="ctr">
            <a:solidFill>
              <a:schemeClr val="tx1"/>
            </a:solidFill>
            <a:prstDash val="solid"/>
            <a:round/>
            <a:headEnd type="none" w="sm" len="sm"/>
            <a:tailEnd type="none" w="sm" len="sm"/>
          </a:ln>
          <a:effectLst/>
        </p:spPr>
        <p:txBody>
          <a:bodyPr vert="horz" wrap="square" lIns="35992" tIns="35992" rIns="35992" bIns="35992" numCol="1" rtlCol="0" anchor="ctr" anchorCtr="0" compatLnSpc="1">
            <a:prstTxWarp prst="textNoShape">
              <a:avLst/>
            </a:prstTxWarp>
          </a:bodyPr>
          <a:lstStyle/>
          <a:p>
            <a:pPr algn="ctr" defTabSz="914174"/>
            <a:endParaRPr lang="it-IT" sz="1200" dirty="0"/>
          </a:p>
        </p:txBody>
      </p:sp>
      <p:sp>
        <p:nvSpPr>
          <p:cNvPr id="51" name="Triangolo isoscele 50">
            <a:extLst>
              <a:ext uri="{FF2B5EF4-FFF2-40B4-BE49-F238E27FC236}">
                <a16:creationId xmlns:a16="http://schemas.microsoft.com/office/drawing/2014/main" id="{DC623292-474B-454B-8A56-359472B1CF3D}"/>
              </a:ext>
            </a:extLst>
          </p:cNvPr>
          <p:cNvSpPr/>
          <p:nvPr/>
        </p:nvSpPr>
        <p:spPr bwMode="auto">
          <a:xfrm>
            <a:off x="2404496" y="4492985"/>
            <a:ext cx="1252118" cy="144799"/>
          </a:xfrm>
          <a:prstGeom prst="triangle">
            <a:avLst>
              <a:gd name="adj" fmla="val 48568"/>
            </a:avLst>
          </a:prstGeom>
          <a:noFill/>
          <a:ln w="19050" cap="sq" cmpd="sng" algn="ctr">
            <a:solidFill>
              <a:srgbClr val="003D79"/>
            </a:solidFill>
            <a:prstDash val="solid"/>
            <a:round/>
            <a:headEnd type="none" w="sm" len="sm"/>
            <a:tailEnd type="none" w="sm" len="sm"/>
          </a:ln>
          <a:effectLst/>
        </p:spPr>
        <p:txBody>
          <a:bodyPr vert="horz" wrap="square" lIns="35992" tIns="35992" rIns="35992" bIns="35992" numCol="1" rtlCol="0" anchor="ctr" anchorCtr="0" compatLnSpc="1">
            <a:prstTxWarp prst="textNoShape">
              <a:avLst/>
            </a:prstTxWarp>
          </a:bodyPr>
          <a:lstStyle/>
          <a:p>
            <a:pPr algn="ctr"/>
            <a:endParaRPr lang="it-IT" sz="1200" dirty="0">
              <a:solidFill>
                <a:prstClr val="white"/>
              </a:solidFill>
              <a:latin typeface="Calibri" panose="020F0502020204030204"/>
              <a:cs typeface="Arial" charset="0"/>
            </a:endParaRPr>
          </a:p>
        </p:txBody>
      </p:sp>
      <p:sp>
        <p:nvSpPr>
          <p:cNvPr id="31" name="Rectangle 30"/>
          <p:cNvSpPr/>
          <p:nvPr/>
        </p:nvSpPr>
        <p:spPr>
          <a:xfrm>
            <a:off x="1616195" y="4915115"/>
            <a:ext cx="733016" cy="521279"/>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3571009" y="4938035"/>
            <a:ext cx="958807" cy="521279"/>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2375219" y="5558105"/>
            <a:ext cx="1193441" cy="278597"/>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Immagine 17"/>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9809" y="5597413"/>
            <a:ext cx="766412" cy="21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Elbow Connector 60"/>
          <p:cNvCxnSpPr>
            <a:stCxn id="31" idx="2"/>
            <a:endCxn id="54" idx="1"/>
          </p:cNvCxnSpPr>
          <p:nvPr/>
        </p:nvCxnSpPr>
        <p:spPr>
          <a:xfrm rot="16200000" flipH="1">
            <a:off x="2048456" y="5370641"/>
            <a:ext cx="261010" cy="392516"/>
          </a:xfrm>
          <a:prstGeom prst="bentConnector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53" idx="2"/>
            <a:endCxn id="54" idx="3"/>
          </p:cNvCxnSpPr>
          <p:nvPr/>
        </p:nvCxnSpPr>
        <p:spPr>
          <a:xfrm rot="5400000">
            <a:off x="3690492" y="5337483"/>
            <a:ext cx="238090" cy="481753"/>
          </a:xfrm>
          <a:prstGeom prst="bentConnector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385" name="Elbow Connector 16384"/>
          <p:cNvCxnSpPr>
            <a:stCxn id="31" idx="0"/>
            <a:endCxn id="53" idx="0"/>
          </p:cNvCxnSpPr>
          <p:nvPr/>
        </p:nvCxnSpPr>
        <p:spPr>
          <a:xfrm rot="16200000" flipH="1">
            <a:off x="3005098" y="3892720"/>
            <a:ext cx="22920" cy="2067710"/>
          </a:xfrm>
          <a:prstGeom prst="bentConnector3">
            <a:avLst>
              <a:gd name="adj1" fmla="val -79279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2" name="Titolo 4">
            <a:extLst>
              <a:ext uri="{FF2B5EF4-FFF2-40B4-BE49-F238E27FC236}">
                <a16:creationId xmlns:a16="http://schemas.microsoft.com/office/drawing/2014/main" id="{BA0BA247-05FC-4B84-9191-478386904C8A}"/>
              </a:ext>
            </a:extLst>
          </p:cNvPr>
          <p:cNvSpPr txBox="1">
            <a:spLocks/>
          </p:cNvSpPr>
          <p:nvPr/>
        </p:nvSpPr>
        <p:spPr>
          <a:xfrm>
            <a:off x="372115" y="640111"/>
            <a:ext cx="8541396" cy="392289"/>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r>
              <a:rPr lang="en-US" dirty="0"/>
              <a:t>One-Stop-Shop Approach with a Wide Range of Proprietary Products</a:t>
            </a:r>
          </a:p>
        </p:txBody>
      </p:sp>
      <p:sp>
        <p:nvSpPr>
          <p:cNvPr id="58" name="Segnaposto testo 5">
            <a:extLst>
              <a:ext uri="{FF2B5EF4-FFF2-40B4-BE49-F238E27FC236}">
                <a16:creationId xmlns:a16="http://schemas.microsoft.com/office/drawing/2014/main" id="{2517AE97-7988-4204-A9B1-D5B8B7876A20}"/>
              </a:ext>
            </a:extLst>
          </p:cNvPr>
          <p:cNvSpPr txBox="1">
            <a:spLocks/>
          </p:cNvSpPr>
          <p:nvPr/>
        </p:nvSpPr>
        <p:spPr>
          <a:xfrm>
            <a:off x="494839" y="1078886"/>
            <a:ext cx="8884248" cy="324498"/>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i="1" dirty="0"/>
              <a:t>A unique, defensive and offensive platform of integrated HW and SW proprietary modules to gather, collect, analyze, protect or disrupt data and networks, and to extract and disseminate operational meaningful information</a:t>
            </a:r>
          </a:p>
        </p:txBody>
      </p:sp>
      <p:sp>
        <p:nvSpPr>
          <p:cNvPr id="65" name="Donut 39">
            <a:extLst>
              <a:ext uri="{FF2B5EF4-FFF2-40B4-BE49-F238E27FC236}">
                <a16:creationId xmlns:a16="http://schemas.microsoft.com/office/drawing/2014/main" id="{E26BED2A-10DD-455F-9702-032A12F3949D}"/>
              </a:ext>
            </a:extLst>
          </p:cNvPr>
          <p:cNvSpPr/>
          <p:nvPr/>
        </p:nvSpPr>
        <p:spPr>
          <a:xfrm>
            <a:off x="2413172" y="5584140"/>
            <a:ext cx="244206" cy="240018"/>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3D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pic>
        <p:nvPicPr>
          <p:cNvPr id="56" name="Immagine 55"/>
          <p:cNvPicPr>
            <a:picLocks noChangeAspect="1"/>
          </p:cNvPicPr>
          <p:nvPr/>
        </p:nvPicPr>
        <p:blipFill rotWithShape="1">
          <a:blip r:embed="rId9"/>
          <a:srcRect l="8442" t="34074" r="9162" b="17407"/>
          <a:stretch/>
        </p:blipFill>
        <p:spPr>
          <a:xfrm>
            <a:off x="1451043" y="2558583"/>
            <a:ext cx="1117417" cy="370118"/>
          </a:xfrm>
          <a:prstGeom prst="rect">
            <a:avLst/>
          </a:prstGeom>
        </p:spPr>
      </p:pic>
    </p:spTree>
    <p:extLst>
      <p:ext uri="{BB962C8B-B14F-4D97-AF65-F5344CB8AC3E}">
        <p14:creationId xmlns:p14="http://schemas.microsoft.com/office/powerpoint/2010/main" val="1293187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977830" y="981907"/>
            <a:ext cx="4193095" cy="567163"/>
          </a:xfrm>
          <a:prstGeom prst="rect">
            <a:avLst/>
          </a:prstGeom>
        </p:spPr>
        <p:txBody>
          <a:bodyPr wrap="square" lIns="73997" tIns="36999" rIns="73997" bIns="36999">
            <a:spAutoFit/>
          </a:bodyPr>
          <a:lstStyle/>
          <a:p>
            <a:r>
              <a:rPr lang="it-IT" sz="2200" b="1" dirty="0">
                <a:solidFill>
                  <a:srgbClr val="F39200"/>
                </a:solidFill>
                <a:latin typeface="Arial" panose="020B0604020202020204" pitchFamily="34" charset="0"/>
                <a:cs typeface="Arial" panose="020B0604020202020204" pitchFamily="34" charset="0"/>
              </a:rPr>
              <a:t>RTA</a:t>
            </a:r>
          </a:p>
          <a:p>
            <a:r>
              <a:rPr lang="en-US" sz="1000" i="1" dirty="0">
                <a:solidFill>
                  <a:srgbClr val="F39200"/>
                </a:solidFill>
                <a:latin typeface="Arial "/>
              </a:rPr>
              <a:t>Upgrade your threat detection tools</a:t>
            </a:r>
          </a:p>
        </p:txBody>
      </p:sp>
      <p:sp>
        <p:nvSpPr>
          <p:cNvPr id="13" name="Rettangolo 12"/>
          <p:cNvSpPr/>
          <p:nvPr/>
        </p:nvSpPr>
        <p:spPr>
          <a:xfrm>
            <a:off x="6328982" y="2796612"/>
            <a:ext cx="3359054" cy="3416535"/>
          </a:xfrm>
          <a:prstGeom prst="rect">
            <a:avLst/>
          </a:prstGeom>
          <a:solidFill>
            <a:srgbClr val="143C6A"/>
          </a:solidFill>
          <a:ln>
            <a:noFill/>
          </a:ln>
        </p:spPr>
        <p:style>
          <a:lnRef idx="2">
            <a:schemeClr val="accent1">
              <a:shade val="50000"/>
            </a:schemeClr>
          </a:lnRef>
          <a:fillRef idx="1">
            <a:schemeClr val="accent1"/>
          </a:fillRef>
          <a:effectRef idx="0">
            <a:schemeClr val="accent1"/>
          </a:effectRef>
          <a:fontRef idx="minor">
            <a:schemeClr val="lt1"/>
          </a:fontRef>
        </p:style>
        <p:txBody>
          <a:bodyPr lIns="73997" tIns="36999" rIns="73997" bIns="36999" rtlCol="0" anchor="ctr"/>
          <a:lstStyle/>
          <a:p>
            <a:pPr algn="ctr"/>
            <a:endParaRPr lang="it-IT" sz="1942" dirty="0"/>
          </a:p>
        </p:txBody>
      </p:sp>
      <p:sp>
        <p:nvSpPr>
          <p:cNvPr id="21" name="Rettangolo 20"/>
          <p:cNvSpPr/>
          <p:nvPr/>
        </p:nvSpPr>
        <p:spPr>
          <a:xfrm>
            <a:off x="2983654" y="1665446"/>
            <a:ext cx="3196375" cy="4590637"/>
          </a:xfrm>
          <a:prstGeom prst="rect">
            <a:avLst/>
          </a:prstGeom>
        </p:spPr>
        <p:txBody>
          <a:bodyPr wrap="square" lIns="73997" tIns="36999" rIns="73997" bIns="36999">
            <a:spAutoFit/>
          </a:bodyPr>
          <a:lstStyle/>
          <a:p>
            <a:pPr algn="just" fontAlgn="base">
              <a:spcAft>
                <a:spcPts val="324"/>
              </a:spcAft>
            </a:pPr>
            <a:r>
              <a:rPr lang="en-US" sz="1000" dirty="0">
                <a:solidFill>
                  <a:srgbClr val="143C6A"/>
                </a:solidFill>
                <a:latin typeface="Arial" panose="020B0604020202020204" pitchFamily="34" charset="0"/>
                <a:cs typeface="Arial" panose="020B0604020202020204" pitchFamily="34" charset="0"/>
              </a:rPr>
              <a:t>Real Time Analytics (RTA) is a cyber security application framework that allows: Ingestion, Processing, Enrichment and analysis of different kind of security events</a:t>
            </a:r>
          </a:p>
          <a:p>
            <a:pPr algn="just" fontAlgn="base">
              <a:spcAft>
                <a:spcPts val="324"/>
              </a:spcAft>
            </a:pPr>
            <a:r>
              <a:rPr lang="en-US" sz="1000" dirty="0">
                <a:solidFill>
                  <a:srgbClr val="143C6A"/>
                </a:solidFill>
                <a:latin typeface="Arial" panose="020B0604020202020204" pitchFamily="34" charset="0"/>
                <a:cs typeface="Arial" panose="020B0604020202020204" pitchFamily="34" charset="0"/>
              </a:rPr>
              <a:t>RTA enables the analyst to detect anomalies and establishes the conditions to rapidly strike back</a:t>
            </a:r>
          </a:p>
          <a:p>
            <a:pPr algn="just" fontAlgn="base">
              <a:spcBef>
                <a:spcPts val="1295"/>
              </a:spcBef>
              <a:spcAft>
                <a:spcPts val="647"/>
              </a:spcAft>
            </a:pPr>
            <a:r>
              <a:rPr lang="en-US" sz="1300" b="1" dirty="0">
                <a:solidFill>
                  <a:srgbClr val="F39200"/>
                </a:solidFill>
                <a:latin typeface="Arial" panose="020B0604020202020204" pitchFamily="34" charset="0"/>
                <a:cs typeface="Arial" panose="020B0604020202020204" pitchFamily="34" charset="0"/>
              </a:rPr>
              <a:t>Value drivers</a:t>
            </a:r>
            <a:endParaRPr lang="en-US" sz="1300" b="1" dirty="0">
              <a:solidFill>
                <a:srgbClr val="143C6A"/>
              </a:solidFill>
              <a:latin typeface="Arial" panose="020B0604020202020204" pitchFamily="34" charset="0"/>
              <a:cs typeface="Arial" panose="020B0604020202020204" pitchFamily="34" charset="0"/>
            </a:endParaRPr>
          </a:p>
          <a:p>
            <a:pPr algn="just">
              <a:spcAft>
                <a:spcPts val="324"/>
              </a:spcAft>
            </a:pPr>
            <a:r>
              <a:rPr lang="en-US" sz="1000" b="1" dirty="0">
                <a:solidFill>
                  <a:srgbClr val="143C6A"/>
                </a:solidFill>
                <a:latin typeface="Arial" panose="020B0604020202020204" pitchFamily="34" charset="0"/>
                <a:cs typeface="Arial" panose="020B0604020202020204" pitchFamily="34" charset="0"/>
              </a:rPr>
              <a:t>Sensors are everywhere </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Smart collection and normalization of every sensor enables: understandable data meaning, rapid detection of any anomaly among billions of data. Also raw Network traffic can be collected and </a:t>
            </a:r>
            <a:r>
              <a:rPr lang="en-US" sz="1000" dirty="0" err="1">
                <a:solidFill>
                  <a:srgbClr val="143C6A"/>
                </a:solidFill>
                <a:latin typeface="Arial" panose="020B0604020202020204" pitchFamily="34" charset="0"/>
                <a:cs typeface="Arial" panose="020B0604020202020204" pitchFamily="34" charset="0"/>
              </a:rPr>
              <a:t>analysed</a:t>
            </a:r>
            <a:r>
              <a:rPr lang="en-US" sz="1000" dirty="0">
                <a:solidFill>
                  <a:srgbClr val="143C6A"/>
                </a:solidFill>
                <a:latin typeface="Arial" panose="020B0604020202020204" pitchFamily="34" charset="0"/>
                <a:cs typeface="Arial" panose="020B0604020202020204" pitchFamily="34" charset="0"/>
              </a:rPr>
              <a:t> as for events</a:t>
            </a:r>
          </a:p>
          <a:p>
            <a:pPr algn="just">
              <a:spcBef>
                <a:spcPts val="647"/>
              </a:spcBef>
              <a:spcAft>
                <a:spcPts val="324"/>
              </a:spcAft>
            </a:pPr>
            <a:r>
              <a:rPr lang="en-US" sz="1000" b="1" dirty="0">
                <a:solidFill>
                  <a:srgbClr val="143C6A"/>
                </a:solidFill>
                <a:latin typeface="Arial" panose="020B0604020202020204" pitchFamily="34" charset="0"/>
                <a:cs typeface="Arial" panose="020B0604020202020204" pitchFamily="34" charset="0"/>
              </a:rPr>
              <a:t>More Enrichment </a:t>
            </a:r>
            <a:r>
              <a:rPr lang="en-US" sz="1000" b="1" dirty="0">
                <a:solidFill>
                  <a:srgbClr val="143C6A"/>
                </a:solidFill>
                <a:latin typeface="Arial" panose="020B0604020202020204" pitchFamily="34" charset="0"/>
                <a:cs typeface="Arial" panose="020B0604020202020204" pitchFamily="34" charset="0"/>
                <a:sym typeface="Wingdings" panose="05000000000000000000" pitchFamily="2" charset="2"/>
              </a:rPr>
              <a:t></a:t>
            </a:r>
            <a:r>
              <a:rPr lang="en-US" sz="1000" b="1" dirty="0">
                <a:solidFill>
                  <a:srgbClr val="143C6A"/>
                </a:solidFill>
                <a:latin typeface="Arial" panose="020B0604020202020204" pitchFamily="34" charset="0"/>
                <a:cs typeface="Arial" panose="020B0604020202020204" pitchFamily="34" charset="0"/>
              </a:rPr>
              <a:t> More Context </a:t>
            </a:r>
            <a:r>
              <a:rPr lang="en-US" sz="1000" b="1" dirty="0">
                <a:solidFill>
                  <a:srgbClr val="143C6A"/>
                </a:solidFill>
                <a:latin typeface="Arial" panose="020B0604020202020204" pitchFamily="34" charset="0"/>
                <a:cs typeface="Arial" panose="020B0604020202020204" pitchFamily="34" charset="0"/>
                <a:sym typeface="Wingdings" panose="05000000000000000000" pitchFamily="2" charset="2"/>
              </a:rPr>
              <a:t> </a:t>
            </a:r>
            <a:r>
              <a:rPr lang="en-US" sz="1000" b="1" dirty="0">
                <a:solidFill>
                  <a:srgbClr val="143C6A"/>
                </a:solidFill>
                <a:latin typeface="Arial" panose="020B0604020202020204" pitchFamily="34" charset="0"/>
                <a:cs typeface="Arial" panose="020B0604020202020204" pitchFamily="34" charset="0"/>
              </a:rPr>
              <a:t>Better Insight</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RTA enrich all incoming events adding information related to the execution context, the involved entities and the purpose of the action because the more context we have the more insights we can have </a:t>
            </a:r>
            <a:endParaRPr lang="en-US" sz="1000" b="1" dirty="0">
              <a:solidFill>
                <a:srgbClr val="143C6A"/>
              </a:solidFill>
              <a:latin typeface="Arial" panose="020B0604020202020204" pitchFamily="34" charset="0"/>
              <a:cs typeface="Arial" panose="020B0604020202020204" pitchFamily="34" charset="0"/>
            </a:endParaRPr>
          </a:p>
          <a:p>
            <a:pPr algn="just">
              <a:spcBef>
                <a:spcPts val="647"/>
              </a:spcBef>
              <a:spcAft>
                <a:spcPts val="324"/>
              </a:spcAft>
            </a:pPr>
            <a:r>
              <a:rPr lang="en-US" sz="1000" b="1" dirty="0">
                <a:solidFill>
                  <a:srgbClr val="143C6A"/>
                </a:solidFill>
                <a:latin typeface="Arial" panose="020B0604020202020204" pitchFamily="34" charset="0"/>
                <a:cs typeface="Arial" panose="020B0604020202020204" pitchFamily="34" charset="0"/>
              </a:rPr>
              <a:t>Drill down and Situation Awareness</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A single point of view for the Analyst allows for more efficient browsing thus helping to detect entities and their relationships. RTA is able to identify relationship network, through visualization tools allowing for a more accurate analysis of threats</a:t>
            </a:r>
          </a:p>
        </p:txBody>
      </p:sp>
      <p:sp>
        <p:nvSpPr>
          <p:cNvPr id="15" name="Rettangolo 14"/>
          <p:cNvSpPr/>
          <p:nvPr/>
        </p:nvSpPr>
        <p:spPr>
          <a:xfrm>
            <a:off x="6434694" y="2910344"/>
            <a:ext cx="3253341" cy="3335165"/>
          </a:xfrm>
          <a:prstGeom prst="rect">
            <a:avLst/>
          </a:prstGeom>
        </p:spPr>
        <p:txBody>
          <a:bodyPr wrap="square" lIns="73997" tIns="36999" rIns="73997" bIns="36999">
            <a:spAutoFit/>
          </a:bodyPr>
          <a:lstStyle/>
          <a:p>
            <a:pPr fontAlgn="base"/>
            <a:r>
              <a:rPr lang="en-US" sz="1300" b="1" dirty="0">
                <a:solidFill>
                  <a:srgbClr val="F39200"/>
                </a:solidFill>
                <a:latin typeface="Arial" panose="020B0604020202020204" pitchFamily="34" charset="0"/>
                <a:cs typeface="Arial" panose="020B0604020202020204" pitchFamily="34" charset="0"/>
              </a:rPr>
              <a:t>How Is It Different?</a:t>
            </a:r>
            <a:endParaRPr lang="en-US" sz="1300" b="1" dirty="0">
              <a:solidFill>
                <a:srgbClr val="143C6A"/>
              </a:solidFill>
              <a:latin typeface="Arial" panose="020B0604020202020204" pitchFamily="34" charset="0"/>
              <a:cs typeface="Arial" panose="020B0604020202020204" pitchFamily="34" charset="0"/>
            </a:endParaRP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RTA can be defined as a </a:t>
            </a:r>
            <a:r>
              <a:rPr lang="en-US" sz="1000" b="1" dirty="0">
                <a:solidFill>
                  <a:srgbClr val="F39200"/>
                </a:solidFill>
                <a:latin typeface="Arial" panose="020B0604020202020204" pitchFamily="34" charset="0"/>
                <a:cs typeface="Arial" panose="020B0604020202020204" pitchFamily="34" charset="0"/>
              </a:rPr>
              <a:t>“Time Machine” </a:t>
            </a:r>
            <a:r>
              <a:rPr lang="en-US" sz="1000" dirty="0">
                <a:solidFill>
                  <a:schemeClr val="bg1"/>
                </a:solidFill>
                <a:latin typeface="Arial" panose="020B0604020202020204" pitchFamily="34" charset="0"/>
                <a:cs typeface="Arial" panose="020B0604020202020204" pitchFamily="34" charset="0"/>
              </a:rPr>
              <a:t>which allows the analyst to gather information history in order to </a:t>
            </a:r>
            <a:r>
              <a:rPr lang="en-US" sz="1000" b="1" dirty="0">
                <a:solidFill>
                  <a:srgbClr val="F39200"/>
                </a:solidFill>
                <a:latin typeface="Arial" panose="020B0604020202020204" pitchFamily="34" charset="0"/>
                <a:cs typeface="Arial" panose="020B0604020202020204" pitchFamily="34" charset="0"/>
              </a:rPr>
              <a:t>“freeze the crime scene” </a:t>
            </a:r>
            <a:r>
              <a:rPr lang="en-US" sz="1000" dirty="0">
                <a:solidFill>
                  <a:schemeClr val="bg1"/>
                </a:solidFill>
                <a:latin typeface="Arial" panose="020B0604020202020204" pitchFamily="34" charset="0"/>
                <a:cs typeface="Arial" panose="020B0604020202020204" pitchFamily="34" charset="0"/>
              </a:rPr>
              <a:t>in dynamic and ever-changing situations. This Time Machine also allows the Analyst to flash forward to gather information regarding potential effects of occurring events</a:t>
            </a: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Real Time Analytics</a:t>
            </a:r>
            <a:r>
              <a:rPr lang="en-US" sz="1000" b="1" dirty="0">
                <a:solidFill>
                  <a:srgbClr val="F39200"/>
                </a:solidFill>
                <a:latin typeface="Arial" panose="020B0604020202020204" pitchFamily="34" charset="0"/>
                <a:cs typeface="Arial" panose="020B0604020202020204" pitchFamily="34" charset="0"/>
              </a:rPr>
              <a:t> collects event information from plenty of sources.</a:t>
            </a:r>
            <a:r>
              <a:rPr lang="en-US" sz="1000" dirty="0">
                <a:solidFill>
                  <a:schemeClr val="bg1"/>
                </a:solidFill>
                <a:latin typeface="Arial" panose="020B0604020202020204" pitchFamily="34" charset="0"/>
                <a:cs typeface="Arial" panose="020B0604020202020204" pitchFamily="34" charset="0"/>
              </a:rPr>
              <a:t> It then map and classify the events through various adapters. In this manner, events are enriched and correlated with information from external sources using Artificial Intelligence Technologies for smarter exploitation</a:t>
            </a:r>
          </a:p>
          <a:p>
            <a:pPr marL="138746" indent="-138746">
              <a:spcAft>
                <a:spcPts val="647"/>
              </a:spcAft>
              <a:buFont typeface="Arial" panose="020B0604020202020204" pitchFamily="34" charset="0"/>
              <a:buChar char="•"/>
            </a:pPr>
            <a:r>
              <a:rPr lang="en-US" sz="1000" b="1" dirty="0">
                <a:solidFill>
                  <a:srgbClr val="F39200"/>
                </a:solidFill>
                <a:latin typeface="Arial" panose="020B0604020202020204" pitchFamily="34" charset="0"/>
                <a:cs typeface="Arial" panose="020B0604020202020204" pitchFamily="34" charset="0"/>
              </a:rPr>
              <a:t>Alarms are based on correlation, machine learning or behavioral rules </a:t>
            </a:r>
            <a:r>
              <a:rPr lang="en-US" sz="1000" dirty="0">
                <a:solidFill>
                  <a:schemeClr val="bg1"/>
                </a:solidFill>
                <a:latin typeface="Arial" panose="020B0604020202020204" pitchFamily="34" charset="0"/>
                <a:cs typeface="Arial" panose="020B0604020202020204" pitchFamily="34" charset="0"/>
              </a:rPr>
              <a:t>Alarms are operated by the indexing engine and then transferred to the graphical user interface which allows the analyst to perform several actions simultaneously to handle alarms</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b="-180"/>
          <a:stretch/>
        </p:blipFill>
        <p:spPr>
          <a:xfrm>
            <a:off x="178277" y="654100"/>
            <a:ext cx="2628142" cy="5547060"/>
          </a:xfrm>
          <a:prstGeom prst="rect">
            <a:avLst/>
          </a:prstGeom>
        </p:spPr>
      </p:pic>
      <p:pic>
        <p:nvPicPr>
          <p:cNvPr id="20" name="Immagine 19">
            <a:extLst>
              <a:ext uri="{FF2B5EF4-FFF2-40B4-BE49-F238E27FC236}">
                <a16:creationId xmlns:a16="http://schemas.microsoft.com/office/drawing/2014/main" id="{59EB0497-D261-419A-BDF8-4DEDC00BA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1440" y="1238772"/>
            <a:ext cx="2656138" cy="1414154"/>
          </a:xfrm>
          <a:prstGeom prst="rect">
            <a:avLst/>
          </a:prstGeom>
          <a:ln w="3175">
            <a:noFill/>
          </a:ln>
          <a:effectLst>
            <a:outerShdw blurRad="241300" dist="101600" dir="2700000" algn="ctr">
              <a:schemeClr val="tx1">
                <a:alpha val="50000"/>
              </a:schemeClr>
            </a:outerShdw>
          </a:effectLst>
        </p:spPr>
      </p:pic>
      <p:sp>
        <p:nvSpPr>
          <p:cNvPr id="9" name="Segnaposto numero diapositiva 4">
            <a:extLst>
              <a:ext uri="{FF2B5EF4-FFF2-40B4-BE49-F238E27FC236}">
                <a16:creationId xmlns:a16="http://schemas.microsoft.com/office/drawing/2014/main" id="{C0FFC833-774A-4883-9B12-951A37A8DF1F}"/>
              </a:ext>
            </a:extLst>
          </p:cNvPr>
          <p:cNvSpPr txBox="1">
            <a:spLocks/>
          </p:cNvSpPr>
          <p:nvPr/>
        </p:nvSpPr>
        <p:spPr>
          <a:xfrm>
            <a:off x="9405730" y="6427748"/>
            <a:ext cx="460583" cy="29334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1ABC0B-6C4A-474B-B013-4D6B24F0DF1D}" type="slidenum">
              <a:rPr lang="it-IT" sz="900" smtClean="0">
                <a:latin typeface="Arial "/>
              </a:rPr>
              <a:pPr/>
              <a:t>12</a:t>
            </a:fld>
            <a:endParaRPr lang="it-IT" sz="900" dirty="0">
              <a:latin typeface="Arial "/>
            </a:endParaRPr>
          </a:p>
        </p:txBody>
      </p:sp>
      <p:pic>
        <p:nvPicPr>
          <p:cNvPr id="11" name="Immagine 10">
            <a:extLst>
              <a:ext uri="{FF2B5EF4-FFF2-40B4-BE49-F238E27FC236}">
                <a16:creationId xmlns:a16="http://schemas.microsoft.com/office/drawing/2014/main" id="{C6FAD997-A31A-4651-933B-1833CC29BFB4}"/>
              </a:ext>
            </a:extLst>
          </p:cNvPr>
          <p:cNvPicPr>
            <a:picLocks noChangeAspect="1"/>
          </p:cNvPicPr>
          <p:nvPr/>
        </p:nvPicPr>
        <p:blipFill>
          <a:blip r:embed="rId4"/>
          <a:stretch>
            <a:fillRect/>
          </a:stretch>
        </p:blipFill>
        <p:spPr>
          <a:xfrm>
            <a:off x="9063117" y="0"/>
            <a:ext cx="803196" cy="803196"/>
          </a:xfrm>
          <a:prstGeom prst="rect">
            <a:avLst/>
          </a:prstGeom>
        </p:spPr>
      </p:pic>
      <p:pic>
        <p:nvPicPr>
          <p:cNvPr id="12" name="Immagine 11">
            <a:extLst>
              <a:ext uri="{FF2B5EF4-FFF2-40B4-BE49-F238E27FC236}">
                <a16:creationId xmlns:a16="http://schemas.microsoft.com/office/drawing/2014/main" id="{348C8B7D-9ECD-4813-8CEB-AAA675C7DBF3}"/>
              </a:ext>
            </a:extLst>
          </p:cNvPr>
          <p:cNvPicPr>
            <a:picLocks noChangeAspect="1"/>
          </p:cNvPicPr>
          <p:nvPr/>
        </p:nvPicPr>
        <p:blipFill rotWithShape="1">
          <a:blip r:embed="rId5"/>
          <a:srcRect l="32660" t="82997" r="57746" b="13105"/>
          <a:stretch/>
        </p:blipFill>
        <p:spPr>
          <a:xfrm>
            <a:off x="179133" y="6364582"/>
            <a:ext cx="1836480" cy="419675"/>
          </a:xfrm>
          <a:prstGeom prst="rect">
            <a:avLst/>
          </a:prstGeom>
        </p:spPr>
      </p:pic>
    </p:spTree>
    <p:extLst>
      <p:ext uri="{BB962C8B-B14F-4D97-AF65-F5344CB8AC3E}">
        <p14:creationId xmlns:p14="http://schemas.microsoft.com/office/powerpoint/2010/main" val="830061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olo 37"/>
          <p:cNvSpPr>
            <a:spLocks noGrp="1"/>
          </p:cNvSpPr>
          <p:nvPr>
            <p:ph type="title"/>
          </p:nvPr>
        </p:nvSpPr>
        <p:spPr>
          <a:xfrm>
            <a:off x="422284" y="607238"/>
            <a:ext cx="8739844" cy="864000"/>
          </a:xfrm>
        </p:spPr>
        <p:txBody>
          <a:bodyPr>
            <a:normAutofit/>
          </a:bodyPr>
          <a:lstStyle/>
          <a:p>
            <a:r>
              <a:rPr lang="it-IT" sz="2000" dirty="0">
                <a:latin typeface="Arial "/>
              </a:rPr>
              <a:t>RTA Solution Architecture</a:t>
            </a:r>
          </a:p>
        </p:txBody>
      </p:sp>
      <p:graphicFrame>
        <p:nvGraphicFramePr>
          <p:cNvPr id="134" name="Oggetto 133">
            <a:extLst>
              <a:ext uri="{FF2B5EF4-FFF2-40B4-BE49-F238E27FC236}">
                <a16:creationId xmlns:a16="http://schemas.microsoft.com/office/drawing/2014/main" id="{D28AE603-D6A8-486A-81F1-1630399938F0}"/>
              </a:ext>
            </a:extLst>
          </p:cNvPr>
          <p:cNvGraphicFramePr>
            <a:graphicFrameLocks noChangeAspect="1"/>
          </p:cNvGraphicFramePr>
          <p:nvPr/>
        </p:nvGraphicFramePr>
        <p:xfrm>
          <a:off x="8441043" y="2847536"/>
          <a:ext cx="1329679" cy="768479"/>
        </p:xfrm>
        <a:graphic>
          <a:graphicData uri="http://schemas.openxmlformats.org/presentationml/2006/ole">
            <mc:AlternateContent xmlns:mc="http://schemas.openxmlformats.org/markup-compatibility/2006">
              <mc:Choice xmlns:v="urn:schemas-microsoft-com:vml" Requires="v">
                <p:oleObj spid="_x0000_s2070" r:id="rId4" imgW="15263280" imgH="8799840" progId="">
                  <p:embed/>
                </p:oleObj>
              </mc:Choice>
              <mc:Fallback>
                <p:oleObj r:id="rId4" imgW="15263280" imgH="8799840" progId="">
                  <p:embed/>
                  <p:pic>
                    <p:nvPicPr>
                      <p:cNvPr id="134" name="Oggetto 133">
                        <a:extLst>
                          <a:ext uri="{FF2B5EF4-FFF2-40B4-BE49-F238E27FC236}">
                            <a16:creationId xmlns:a16="http://schemas.microsoft.com/office/drawing/2014/main" id="{D28AE603-D6A8-486A-81F1-1630399938F0}"/>
                          </a:ext>
                        </a:extLst>
                      </p:cNvPr>
                      <p:cNvPicPr/>
                      <p:nvPr/>
                    </p:nvPicPr>
                    <p:blipFill>
                      <a:blip r:embed="rId5"/>
                      <a:stretch>
                        <a:fillRect/>
                      </a:stretch>
                    </p:blipFill>
                    <p:spPr>
                      <a:xfrm>
                        <a:off x="8441043" y="2847536"/>
                        <a:ext cx="1329679" cy="768479"/>
                      </a:xfrm>
                      <a:prstGeom prst="rect">
                        <a:avLst/>
                      </a:prstGeom>
                    </p:spPr>
                  </p:pic>
                </p:oleObj>
              </mc:Fallback>
            </mc:AlternateContent>
          </a:graphicData>
        </a:graphic>
      </p:graphicFrame>
      <p:grpSp>
        <p:nvGrpSpPr>
          <p:cNvPr id="135" name="Gruppo 134">
            <a:extLst>
              <a:ext uri="{FF2B5EF4-FFF2-40B4-BE49-F238E27FC236}">
                <a16:creationId xmlns:a16="http://schemas.microsoft.com/office/drawing/2014/main" id="{E71071C5-2C9C-4FDB-A58E-60D804B31A55}"/>
              </a:ext>
            </a:extLst>
          </p:cNvPr>
          <p:cNvGrpSpPr/>
          <p:nvPr/>
        </p:nvGrpSpPr>
        <p:grpSpPr>
          <a:xfrm>
            <a:off x="2096551" y="1660847"/>
            <a:ext cx="6231640" cy="3040132"/>
            <a:chOff x="2607453" y="2461763"/>
            <a:chExt cx="7532093" cy="2760232"/>
          </a:xfrm>
        </p:grpSpPr>
        <p:sp>
          <p:nvSpPr>
            <p:cNvPr id="136" name="Rettangolo 135">
              <a:extLst>
                <a:ext uri="{FF2B5EF4-FFF2-40B4-BE49-F238E27FC236}">
                  <a16:creationId xmlns:a16="http://schemas.microsoft.com/office/drawing/2014/main" id="{9618A83D-CC43-4499-A49D-9D6AC3F295FD}"/>
                </a:ext>
              </a:extLst>
            </p:cNvPr>
            <p:cNvSpPr/>
            <p:nvPr/>
          </p:nvSpPr>
          <p:spPr>
            <a:xfrm>
              <a:off x="2607453" y="2461763"/>
              <a:ext cx="1773716" cy="2760232"/>
            </a:xfrm>
            <a:prstGeom prst="rect">
              <a:avLst/>
            </a:prstGeom>
            <a:solidFill>
              <a:srgbClr val="1C3B72"/>
            </a:solidFill>
            <a:ln w="12700" cap="flat" cmpd="sng" algn="ctr">
              <a:noFill/>
              <a:prstDash val="solid"/>
              <a:miter lim="800000"/>
            </a:ln>
            <a:effectLst/>
          </p:spPr>
          <p:txBody>
            <a:bodyPr rtlCol="0" anchor="ctr"/>
            <a:lstStyle/>
            <a:p>
              <a:pPr algn="ctr" defTabSz="986638">
                <a:defRPr/>
              </a:pPr>
              <a:endParaRPr lang="it-IT" sz="1942" kern="0" dirty="0">
                <a:solidFill>
                  <a:srgbClr val="FFFFFF"/>
                </a:solidFill>
              </a:endParaRPr>
            </a:p>
          </p:txBody>
        </p:sp>
        <p:sp>
          <p:nvSpPr>
            <p:cNvPr id="137" name="Rettangolo 136">
              <a:extLst>
                <a:ext uri="{FF2B5EF4-FFF2-40B4-BE49-F238E27FC236}">
                  <a16:creationId xmlns:a16="http://schemas.microsoft.com/office/drawing/2014/main" id="{B09F8992-6087-4A7D-BA7D-487ACD589EC9}"/>
                </a:ext>
              </a:extLst>
            </p:cNvPr>
            <p:cNvSpPr/>
            <p:nvPr/>
          </p:nvSpPr>
          <p:spPr>
            <a:xfrm>
              <a:off x="4526913" y="2461763"/>
              <a:ext cx="1773716" cy="2760232"/>
            </a:xfrm>
            <a:prstGeom prst="rect">
              <a:avLst/>
            </a:prstGeom>
            <a:solidFill>
              <a:srgbClr val="1496B0"/>
            </a:solidFill>
            <a:ln w="12700" cap="flat" cmpd="sng" algn="ctr">
              <a:noFill/>
              <a:prstDash val="solid"/>
              <a:miter lim="800000"/>
            </a:ln>
            <a:effectLst/>
          </p:spPr>
          <p:txBody>
            <a:bodyPr rtlCol="0" anchor="ctr"/>
            <a:lstStyle/>
            <a:p>
              <a:pPr algn="ctr" defTabSz="986638">
                <a:defRPr/>
              </a:pPr>
              <a:endParaRPr lang="it-IT" sz="1942" kern="0">
                <a:solidFill>
                  <a:srgbClr val="FFFFFF"/>
                </a:solidFill>
              </a:endParaRPr>
            </a:p>
          </p:txBody>
        </p:sp>
        <p:sp>
          <p:nvSpPr>
            <p:cNvPr id="138" name="Rettangolo 137">
              <a:extLst>
                <a:ext uri="{FF2B5EF4-FFF2-40B4-BE49-F238E27FC236}">
                  <a16:creationId xmlns:a16="http://schemas.microsoft.com/office/drawing/2014/main" id="{7E32554A-CD33-4155-A1E8-63B0BFC284F8}"/>
                </a:ext>
              </a:extLst>
            </p:cNvPr>
            <p:cNvSpPr/>
            <p:nvPr/>
          </p:nvSpPr>
          <p:spPr>
            <a:xfrm>
              <a:off x="6446372" y="2461763"/>
              <a:ext cx="1773716" cy="2760232"/>
            </a:xfrm>
            <a:prstGeom prst="rect">
              <a:avLst/>
            </a:prstGeom>
            <a:solidFill>
              <a:srgbClr val="106F9E"/>
            </a:solidFill>
            <a:ln w="12700" cap="flat" cmpd="sng" algn="ctr">
              <a:noFill/>
              <a:prstDash val="solid"/>
              <a:miter lim="800000"/>
            </a:ln>
            <a:effectLst/>
          </p:spPr>
          <p:txBody>
            <a:bodyPr rtlCol="0" anchor="ctr"/>
            <a:lstStyle/>
            <a:p>
              <a:pPr algn="ctr" defTabSz="986638">
                <a:defRPr/>
              </a:pPr>
              <a:endParaRPr lang="it-IT" sz="1942" kern="0">
                <a:solidFill>
                  <a:srgbClr val="FFFFFF"/>
                </a:solidFill>
              </a:endParaRPr>
            </a:p>
          </p:txBody>
        </p:sp>
        <p:sp>
          <p:nvSpPr>
            <p:cNvPr id="139" name="Rettangolo 138">
              <a:extLst>
                <a:ext uri="{FF2B5EF4-FFF2-40B4-BE49-F238E27FC236}">
                  <a16:creationId xmlns:a16="http://schemas.microsoft.com/office/drawing/2014/main" id="{C32A53EA-5A9B-4C74-BECE-438BCFC57022}"/>
                </a:ext>
              </a:extLst>
            </p:cNvPr>
            <p:cNvSpPr/>
            <p:nvPr/>
          </p:nvSpPr>
          <p:spPr>
            <a:xfrm>
              <a:off x="8365830" y="2461763"/>
              <a:ext cx="1773716" cy="2760232"/>
            </a:xfrm>
            <a:prstGeom prst="rect">
              <a:avLst/>
            </a:prstGeom>
            <a:solidFill>
              <a:srgbClr val="3080D0"/>
            </a:solidFill>
            <a:ln w="12700" cap="flat" cmpd="sng" algn="ctr">
              <a:noFill/>
              <a:prstDash val="solid"/>
              <a:miter lim="800000"/>
            </a:ln>
            <a:effectLst/>
          </p:spPr>
          <p:txBody>
            <a:bodyPr rtlCol="0" anchor="ctr"/>
            <a:lstStyle/>
            <a:p>
              <a:pPr algn="ctr" defTabSz="986638">
                <a:defRPr/>
              </a:pPr>
              <a:endParaRPr lang="it-IT" sz="1942" kern="0" dirty="0">
                <a:solidFill>
                  <a:srgbClr val="FFFFFF"/>
                </a:solidFill>
              </a:endParaRPr>
            </a:p>
          </p:txBody>
        </p:sp>
      </p:grpSp>
      <p:pic>
        <p:nvPicPr>
          <p:cNvPr id="140" name="Elemento grafico 11">
            <a:extLst>
              <a:ext uri="{FF2B5EF4-FFF2-40B4-BE49-F238E27FC236}">
                <a16:creationId xmlns:a16="http://schemas.microsoft.com/office/drawing/2014/main" id="{766492B5-D955-47FF-86FD-73C9FAA953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529283" y="2089245"/>
            <a:ext cx="602013" cy="600851"/>
          </a:xfrm>
          <a:prstGeom prst="rect">
            <a:avLst/>
          </a:prstGeom>
          <a:effectLst/>
        </p:spPr>
      </p:pic>
      <p:grpSp>
        <p:nvGrpSpPr>
          <p:cNvPr id="141" name="Gruppo 140">
            <a:extLst>
              <a:ext uri="{FF2B5EF4-FFF2-40B4-BE49-F238E27FC236}">
                <a16:creationId xmlns:a16="http://schemas.microsoft.com/office/drawing/2014/main" id="{BD98416E-2561-40CA-BE53-5F83D957696B}"/>
              </a:ext>
            </a:extLst>
          </p:cNvPr>
          <p:cNvGrpSpPr/>
          <p:nvPr/>
        </p:nvGrpSpPr>
        <p:grpSpPr>
          <a:xfrm>
            <a:off x="3988334" y="1975110"/>
            <a:ext cx="841042" cy="736610"/>
            <a:chOff x="1051897" y="1440573"/>
            <a:chExt cx="2921505" cy="2558746"/>
          </a:xfrm>
          <a:solidFill>
            <a:srgbClr val="FFFFFF"/>
          </a:solidFill>
          <a:effectLst/>
        </p:grpSpPr>
        <p:pic>
          <p:nvPicPr>
            <p:cNvPr id="142" name="Elemento grafico 13">
              <a:extLst>
                <a:ext uri="{FF2B5EF4-FFF2-40B4-BE49-F238E27FC236}">
                  <a16:creationId xmlns:a16="http://schemas.microsoft.com/office/drawing/2014/main" id="{792A0BF4-7A34-4ED2-AA9E-E7B0A94C21E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1897" y="1440573"/>
              <a:ext cx="2921505" cy="2558746"/>
            </a:xfrm>
            <a:prstGeom prst="rect">
              <a:avLst/>
            </a:prstGeom>
            <a:effectLst/>
          </p:spPr>
        </p:pic>
        <p:pic>
          <p:nvPicPr>
            <p:cNvPr id="143" name="Elemento grafico 14" descr="Lampadina">
              <a:extLst>
                <a:ext uri="{FF2B5EF4-FFF2-40B4-BE49-F238E27FC236}">
                  <a16:creationId xmlns:a16="http://schemas.microsoft.com/office/drawing/2014/main" id="{5DE13ACC-E459-4E2A-9540-F83C1070F12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909684" y="2108878"/>
              <a:ext cx="1222136" cy="1222136"/>
            </a:xfrm>
            <a:prstGeom prst="rect">
              <a:avLst/>
            </a:prstGeom>
            <a:effectLst/>
          </p:spPr>
        </p:pic>
      </p:grpSp>
      <p:pic>
        <p:nvPicPr>
          <p:cNvPr id="144" name="Elemento grafico 16" descr="Ricerca">
            <a:extLst>
              <a:ext uri="{FF2B5EF4-FFF2-40B4-BE49-F238E27FC236}">
                <a16:creationId xmlns:a16="http://schemas.microsoft.com/office/drawing/2014/main" id="{88BA24AA-280F-41CC-AE1F-976C99116D2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584261" y="2003601"/>
            <a:ext cx="844278" cy="844278"/>
          </a:xfrm>
          <a:prstGeom prst="rect">
            <a:avLst/>
          </a:prstGeom>
          <a:effectLst/>
        </p:spPr>
      </p:pic>
      <p:grpSp>
        <p:nvGrpSpPr>
          <p:cNvPr id="145" name="Gruppo 144">
            <a:extLst>
              <a:ext uri="{FF2B5EF4-FFF2-40B4-BE49-F238E27FC236}">
                <a16:creationId xmlns:a16="http://schemas.microsoft.com/office/drawing/2014/main" id="{54D2082B-CB30-44D3-A47C-89E8CC2D15D8}"/>
              </a:ext>
            </a:extLst>
          </p:cNvPr>
          <p:cNvGrpSpPr/>
          <p:nvPr/>
        </p:nvGrpSpPr>
        <p:grpSpPr>
          <a:xfrm>
            <a:off x="7110687" y="2045414"/>
            <a:ext cx="1003878" cy="712633"/>
            <a:chOff x="1005841" y="1872677"/>
            <a:chExt cx="2720340" cy="1931111"/>
          </a:xfrm>
          <a:solidFill>
            <a:srgbClr val="FFFFFF"/>
          </a:solidFill>
        </p:grpSpPr>
        <p:grpSp>
          <p:nvGrpSpPr>
            <p:cNvPr id="146" name="Gruppo 145">
              <a:extLst>
                <a:ext uri="{FF2B5EF4-FFF2-40B4-BE49-F238E27FC236}">
                  <a16:creationId xmlns:a16="http://schemas.microsoft.com/office/drawing/2014/main" id="{B4AED227-B7F1-4834-A960-6184154A90CE}"/>
                </a:ext>
              </a:extLst>
            </p:cNvPr>
            <p:cNvGrpSpPr/>
            <p:nvPr/>
          </p:nvGrpSpPr>
          <p:grpSpPr>
            <a:xfrm>
              <a:off x="1005841" y="1872677"/>
              <a:ext cx="2720340" cy="1931111"/>
              <a:chOff x="1005840" y="2016791"/>
              <a:chExt cx="3257991" cy="2312778"/>
            </a:xfrm>
            <a:grpFill/>
          </p:grpSpPr>
          <p:sp>
            <p:nvSpPr>
              <p:cNvPr id="156" name="Rettangolo 155">
                <a:extLst>
                  <a:ext uri="{FF2B5EF4-FFF2-40B4-BE49-F238E27FC236}">
                    <a16:creationId xmlns:a16="http://schemas.microsoft.com/office/drawing/2014/main" id="{D726333B-592C-4F6D-B659-A9E2E6E11BA7}"/>
                  </a:ext>
                </a:extLst>
              </p:cNvPr>
              <p:cNvSpPr/>
              <p:nvPr/>
            </p:nvSpPr>
            <p:spPr>
              <a:xfrm>
                <a:off x="1005840" y="2016791"/>
                <a:ext cx="1085850" cy="1085850"/>
              </a:xfrm>
              <a:prstGeom prst="rect">
                <a:avLst/>
              </a:prstGeom>
              <a:noFill/>
              <a:ln w="19050" cap="flat" cmpd="sng" algn="ctr">
                <a:solidFill>
                  <a:srgbClr val="FFFFFF"/>
                </a:solidFill>
                <a:prstDash val="solid"/>
                <a:miter lim="800000"/>
              </a:ln>
              <a:effectLst/>
            </p:spPr>
            <p:txBody>
              <a:bodyPr rtlCol="0" anchor="ctr"/>
              <a:lstStyle/>
              <a:p>
                <a:pPr algn="ctr" defTabSz="986638">
                  <a:defRPr/>
                </a:pPr>
                <a:endParaRPr lang="it-IT" sz="1942" kern="0">
                  <a:solidFill>
                    <a:srgbClr val="FFFFFF"/>
                  </a:solidFill>
                </a:endParaRPr>
              </a:p>
            </p:txBody>
          </p:sp>
          <p:sp>
            <p:nvSpPr>
              <p:cNvPr id="157" name="Rettangolo 156">
                <a:extLst>
                  <a:ext uri="{FF2B5EF4-FFF2-40B4-BE49-F238E27FC236}">
                    <a16:creationId xmlns:a16="http://schemas.microsoft.com/office/drawing/2014/main" id="{44B9DD4E-012C-47AE-9100-80F75005F698}"/>
                  </a:ext>
                </a:extLst>
              </p:cNvPr>
              <p:cNvSpPr/>
              <p:nvPr/>
            </p:nvSpPr>
            <p:spPr>
              <a:xfrm>
                <a:off x="2251709" y="2016791"/>
                <a:ext cx="1988819" cy="1085850"/>
              </a:xfrm>
              <a:prstGeom prst="rect">
                <a:avLst/>
              </a:prstGeom>
              <a:noFill/>
              <a:ln w="19050" cap="flat" cmpd="sng" algn="ctr">
                <a:solidFill>
                  <a:srgbClr val="FFFFFF"/>
                </a:solidFill>
                <a:prstDash val="solid"/>
                <a:miter lim="800000"/>
              </a:ln>
              <a:effectLst/>
            </p:spPr>
            <p:txBody>
              <a:bodyPr rtlCol="0" anchor="ctr"/>
              <a:lstStyle/>
              <a:p>
                <a:pPr algn="ctr" defTabSz="986638">
                  <a:defRPr/>
                </a:pPr>
                <a:endParaRPr lang="it-IT" sz="1942" kern="0" dirty="0">
                  <a:solidFill>
                    <a:srgbClr val="FFFFFF"/>
                  </a:solidFill>
                </a:endParaRPr>
              </a:p>
            </p:txBody>
          </p:sp>
          <p:sp>
            <p:nvSpPr>
              <p:cNvPr id="158" name="Rettangolo 157">
                <a:extLst>
                  <a:ext uri="{FF2B5EF4-FFF2-40B4-BE49-F238E27FC236}">
                    <a16:creationId xmlns:a16="http://schemas.microsoft.com/office/drawing/2014/main" id="{96FBEFE5-826B-4080-9A93-ABA91F1C54F5}"/>
                  </a:ext>
                </a:extLst>
              </p:cNvPr>
              <p:cNvSpPr/>
              <p:nvPr/>
            </p:nvSpPr>
            <p:spPr>
              <a:xfrm>
                <a:off x="1017270" y="3243718"/>
                <a:ext cx="1988821" cy="1085851"/>
              </a:xfrm>
              <a:prstGeom prst="rect">
                <a:avLst/>
              </a:prstGeom>
              <a:noFill/>
              <a:ln w="19050" cap="flat" cmpd="sng" algn="ctr">
                <a:solidFill>
                  <a:srgbClr val="FFFFFF"/>
                </a:solidFill>
                <a:prstDash val="solid"/>
                <a:miter lim="800000"/>
              </a:ln>
              <a:effectLst/>
            </p:spPr>
            <p:txBody>
              <a:bodyPr rtlCol="0" anchor="ctr"/>
              <a:lstStyle/>
              <a:p>
                <a:pPr algn="ctr" defTabSz="986638">
                  <a:defRPr/>
                </a:pPr>
                <a:endParaRPr lang="it-IT" sz="1942" kern="0" dirty="0">
                  <a:solidFill>
                    <a:srgbClr val="FFFFFF"/>
                  </a:solidFill>
                </a:endParaRPr>
              </a:p>
            </p:txBody>
          </p:sp>
          <p:sp>
            <p:nvSpPr>
              <p:cNvPr id="159" name="Rettangolo 158">
                <a:extLst>
                  <a:ext uri="{FF2B5EF4-FFF2-40B4-BE49-F238E27FC236}">
                    <a16:creationId xmlns:a16="http://schemas.microsoft.com/office/drawing/2014/main" id="{27CC0AC9-27B7-47BC-99F2-35F99888E6C9}"/>
                  </a:ext>
                </a:extLst>
              </p:cNvPr>
              <p:cNvSpPr/>
              <p:nvPr/>
            </p:nvSpPr>
            <p:spPr>
              <a:xfrm>
                <a:off x="3177981" y="3243719"/>
                <a:ext cx="1085850" cy="1085850"/>
              </a:xfrm>
              <a:prstGeom prst="rect">
                <a:avLst/>
              </a:prstGeom>
              <a:noFill/>
              <a:ln w="19050" cap="flat" cmpd="sng" algn="ctr">
                <a:solidFill>
                  <a:srgbClr val="FFFFFF"/>
                </a:solidFill>
                <a:prstDash val="solid"/>
                <a:miter lim="800000"/>
              </a:ln>
              <a:effectLst/>
            </p:spPr>
            <p:txBody>
              <a:bodyPr rtlCol="0" anchor="ctr"/>
              <a:lstStyle/>
              <a:p>
                <a:pPr algn="ctr" defTabSz="986638">
                  <a:defRPr/>
                </a:pPr>
                <a:endParaRPr lang="it-IT" sz="1942" kern="0" dirty="0">
                  <a:solidFill>
                    <a:srgbClr val="FFFFFF"/>
                  </a:solidFill>
                </a:endParaRPr>
              </a:p>
            </p:txBody>
          </p:sp>
        </p:grpSp>
        <p:pic>
          <p:nvPicPr>
            <p:cNvPr id="147" name="Elemento grafico 19" descr="Grafico a torta">
              <a:extLst>
                <a:ext uri="{FF2B5EF4-FFF2-40B4-BE49-F238E27FC236}">
                  <a16:creationId xmlns:a16="http://schemas.microsoft.com/office/drawing/2014/main" id="{B448234F-CE43-438E-B620-83527AC686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2991018" y="3111486"/>
              <a:ext cx="566768" cy="566768"/>
            </a:xfrm>
            <a:prstGeom prst="rect">
              <a:avLst/>
            </a:prstGeom>
          </p:spPr>
        </p:pic>
        <p:pic>
          <p:nvPicPr>
            <p:cNvPr id="148" name="Immagine 147">
              <a:extLst>
                <a:ext uri="{FF2B5EF4-FFF2-40B4-BE49-F238E27FC236}">
                  <a16:creationId xmlns:a16="http://schemas.microsoft.com/office/drawing/2014/main" id="{BBF01CAE-06DB-472D-A629-37A798B9410F}"/>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036149" y="3006580"/>
              <a:ext cx="1579398" cy="734880"/>
            </a:xfrm>
            <a:prstGeom prst="rect">
              <a:avLst/>
            </a:prstGeom>
            <a:noFill/>
          </p:spPr>
        </p:pic>
        <p:sp>
          <p:nvSpPr>
            <p:cNvPr id="149" name="Forma a L 148">
              <a:extLst>
                <a:ext uri="{FF2B5EF4-FFF2-40B4-BE49-F238E27FC236}">
                  <a16:creationId xmlns:a16="http://schemas.microsoft.com/office/drawing/2014/main" id="{733E3859-ADAC-416A-8C70-38E45AD90570}"/>
                </a:ext>
              </a:extLst>
            </p:cNvPr>
            <p:cNvSpPr/>
            <p:nvPr/>
          </p:nvSpPr>
          <p:spPr>
            <a:xfrm>
              <a:off x="2159000" y="2070731"/>
              <a:ext cx="1464315" cy="597312"/>
            </a:xfrm>
            <a:prstGeom prst="corner">
              <a:avLst>
                <a:gd name="adj1" fmla="val 6170"/>
                <a:gd name="adj2" fmla="val 6171"/>
              </a:avLst>
            </a:prstGeom>
            <a:noFill/>
            <a:ln w="12700" cap="flat" cmpd="sng" algn="ctr">
              <a:noFill/>
              <a:prstDash val="solid"/>
              <a:miter lim="800000"/>
            </a:ln>
            <a:effectLst/>
          </p:spPr>
          <p:txBody>
            <a:bodyPr rtlCol="0" anchor="ctr"/>
            <a:lstStyle/>
            <a:p>
              <a:pPr algn="ctr" defTabSz="986638">
                <a:defRPr/>
              </a:pPr>
              <a:endParaRPr lang="it-IT" sz="1942" kern="0">
                <a:solidFill>
                  <a:srgbClr val="FFFFFF"/>
                </a:solidFill>
              </a:endParaRPr>
            </a:p>
          </p:txBody>
        </p:sp>
        <p:grpSp>
          <p:nvGrpSpPr>
            <p:cNvPr id="150" name="Gruppo 149">
              <a:extLst>
                <a:ext uri="{FF2B5EF4-FFF2-40B4-BE49-F238E27FC236}">
                  <a16:creationId xmlns:a16="http://schemas.microsoft.com/office/drawing/2014/main" id="{F25BE7FD-E056-41A8-88BB-927F9C558E7D}"/>
                </a:ext>
              </a:extLst>
            </p:cNvPr>
            <p:cNvGrpSpPr/>
            <p:nvPr/>
          </p:nvGrpSpPr>
          <p:grpSpPr>
            <a:xfrm>
              <a:off x="2241552" y="2160237"/>
              <a:ext cx="1324192" cy="423161"/>
              <a:chOff x="2288380" y="2052638"/>
              <a:chExt cx="1040608" cy="482674"/>
            </a:xfrm>
            <a:grpFill/>
          </p:grpSpPr>
          <p:sp>
            <p:nvSpPr>
              <p:cNvPr id="152" name="Rettangolo 151">
                <a:extLst>
                  <a:ext uri="{FF2B5EF4-FFF2-40B4-BE49-F238E27FC236}">
                    <a16:creationId xmlns:a16="http://schemas.microsoft.com/office/drawing/2014/main" id="{A24DF42B-D5BC-493D-A265-E725F593D91B}"/>
                  </a:ext>
                </a:extLst>
              </p:cNvPr>
              <p:cNvSpPr/>
              <p:nvPr/>
            </p:nvSpPr>
            <p:spPr>
              <a:xfrm>
                <a:off x="2288380" y="2052638"/>
                <a:ext cx="865963" cy="91467"/>
              </a:xfrm>
              <a:prstGeom prst="rect">
                <a:avLst/>
              </a:prstGeom>
              <a:grpFill/>
              <a:ln w="12700" cap="flat" cmpd="sng" algn="ctr">
                <a:noFill/>
                <a:prstDash val="solid"/>
                <a:miter lim="800000"/>
              </a:ln>
              <a:effectLst/>
            </p:spPr>
            <p:txBody>
              <a:bodyPr rtlCol="0" anchor="ctr"/>
              <a:lstStyle/>
              <a:p>
                <a:pPr algn="ctr" defTabSz="986638">
                  <a:defRPr/>
                </a:pPr>
                <a:endParaRPr lang="it-IT" sz="1942" kern="0" dirty="0">
                  <a:solidFill>
                    <a:srgbClr val="FFFFFF"/>
                  </a:solidFill>
                </a:endParaRPr>
              </a:p>
            </p:txBody>
          </p:sp>
          <p:sp>
            <p:nvSpPr>
              <p:cNvPr id="153" name="Rettangolo 152">
                <a:extLst>
                  <a:ext uri="{FF2B5EF4-FFF2-40B4-BE49-F238E27FC236}">
                    <a16:creationId xmlns:a16="http://schemas.microsoft.com/office/drawing/2014/main" id="{4E3F0AA3-D4B8-412D-8A2B-81A431F21646}"/>
                  </a:ext>
                </a:extLst>
              </p:cNvPr>
              <p:cNvSpPr/>
              <p:nvPr/>
            </p:nvSpPr>
            <p:spPr>
              <a:xfrm>
                <a:off x="2288381" y="2183040"/>
                <a:ext cx="421482" cy="91468"/>
              </a:xfrm>
              <a:prstGeom prst="rect">
                <a:avLst/>
              </a:prstGeom>
              <a:grpFill/>
              <a:ln w="12700" cap="flat" cmpd="sng" algn="ctr">
                <a:noFill/>
                <a:prstDash val="solid"/>
                <a:miter lim="800000"/>
              </a:ln>
              <a:effectLst/>
            </p:spPr>
            <p:txBody>
              <a:bodyPr rtlCol="0" anchor="ctr"/>
              <a:lstStyle/>
              <a:p>
                <a:pPr algn="ctr" defTabSz="986638">
                  <a:defRPr/>
                </a:pPr>
                <a:endParaRPr lang="it-IT" sz="1942" kern="0">
                  <a:solidFill>
                    <a:srgbClr val="FFFFFF"/>
                  </a:solidFill>
                </a:endParaRPr>
              </a:p>
            </p:txBody>
          </p:sp>
          <p:sp>
            <p:nvSpPr>
              <p:cNvPr id="154" name="Rettangolo 153">
                <a:extLst>
                  <a:ext uri="{FF2B5EF4-FFF2-40B4-BE49-F238E27FC236}">
                    <a16:creationId xmlns:a16="http://schemas.microsoft.com/office/drawing/2014/main" id="{8B0D02C5-8076-4E7F-B96A-2910F60765DC}"/>
                  </a:ext>
                </a:extLst>
              </p:cNvPr>
              <p:cNvSpPr/>
              <p:nvPr/>
            </p:nvSpPr>
            <p:spPr>
              <a:xfrm>
                <a:off x="2288380" y="2313443"/>
                <a:ext cx="619125" cy="91468"/>
              </a:xfrm>
              <a:prstGeom prst="rect">
                <a:avLst/>
              </a:prstGeom>
              <a:grpFill/>
              <a:ln w="12700" cap="flat" cmpd="sng" algn="ctr">
                <a:noFill/>
                <a:prstDash val="solid"/>
                <a:miter lim="800000"/>
              </a:ln>
              <a:effectLst/>
            </p:spPr>
            <p:txBody>
              <a:bodyPr rtlCol="0" anchor="ctr"/>
              <a:lstStyle/>
              <a:p>
                <a:pPr algn="ctr" defTabSz="986638">
                  <a:defRPr/>
                </a:pPr>
                <a:endParaRPr lang="it-IT" sz="1942" kern="0">
                  <a:solidFill>
                    <a:srgbClr val="FFFFFF"/>
                  </a:solidFill>
                </a:endParaRPr>
              </a:p>
            </p:txBody>
          </p:sp>
          <p:sp>
            <p:nvSpPr>
              <p:cNvPr id="155" name="Rettangolo 154">
                <a:extLst>
                  <a:ext uri="{FF2B5EF4-FFF2-40B4-BE49-F238E27FC236}">
                    <a16:creationId xmlns:a16="http://schemas.microsoft.com/office/drawing/2014/main" id="{6810F59E-5362-44CB-AE06-D76F096EFF4F}"/>
                  </a:ext>
                </a:extLst>
              </p:cNvPr>
              <p:cNvSpPr/>
              <p:nvPr/>
            </p:nvSpPr>
            <p:spPr>
              <a:xfrm>
                <a:off x="2288380" y="2443844"/>
                <a:ext cx="1040608" cy="91468"/>
              </a:xfrm>
              <a:prstGeom prst="rect">
                <a:avLst/>
              </a:prstGeom>
              <a:grpFill/>
              <a:ln w="12700" cap="flat" cmpd="sng" algn="ctr">
                <a:noFill/>
                <a:prstDash val="solid"/>
                <a:miter lim="800000"/>
              </a:ln>
              <a:effectLst/>
            </p:spPr>
            <p:txBody>
              <a:bodyPr rtlCol="0" anchor="ctr"/>
              <a:lstStyle/>
              <a:p>
                <a:pPr algn="ctr" defTabSz="986638">
                  <a:defRPr/>
                </a:pPr>
                <a:endParaRPr lang="it-IT" sz="1942" kern="0">
                  <a:solidFill>
                    <a:srgbClr val="FFFFFF"/>
                  </a:solidFill>
                </a:endParaRPr>
              </a:p>
            </p:txBody>
          </p:sp>
        </p:grpSp>
        <p:pic>
          <p:nvPicPr>
            <p:cNvPr id="151" name="Elemento grafico 24" descr="Statistiche">
              <a:extLst>
                <a:ext uri="{FF2B5EF4-FFF2-40B4-BE49-F238E27FC236}">
                  <a16:creationId xmlns:a16="http://schemas.microsoft.com/office/drawing/2014/main" id="{BB472AD2-FA27-49EF-8CBE-0D99C2603C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026128" y="1946467"/>
              <a:ext cx="805877" cy="805877"/>
            </a:xfrm>
            <a:prstGeom prst="rect">
              <a:avLst/>
            </a:prstGeom>
          </p:spPr>
        </p:pic>
      </p:grpSp>
      <p:sp>
        <p:nvSpPr>
          <p:cNvPr id="160" name="CasellaDiTesto 159">
            <a:extLst>
              <a:ext uri="{FF2B5EF4-FFF2-40B4-BE49-F238E27FC236}">
                <a16:creationId xmlns:a16="http://schemas.microsoft.com/office/drawing/2014/main" id="{680FD1A4-5C4E-4DE6-9D8D-358F22F0600B}"/>
              </a:ext>
            </a:extLst>
          </p:cNvPr>
          <p:cNvSpPr txBox="1"/>
          <p:nvPr/>
        </p:nvSpPr>
        <p:spPr>
          <a:xfrm>
            <a:off x="2236754" y="2848798"/>
            <a:ext cx="1173308" cy="257399"/>
          </a:xfrm>
          <a:prstGeom prst="rect">
            <a:avLst/>
          </a:prstGeom>
          <a:noFill/>
        </p:spPr>
        <p:txBody>
          <a:bodyPr wrap="square" lIns="73997" tIns="36999" rIns="73997" bIns="36999" rtlCol="0">
            <a:spAutoFit/>
          </a:bodyPr>
          <a:lstStyle/>
          <a:p>
            <a:pPr algn="ctr"/>
            <a:r>
              <a:rPr lang="it-IT" sz="1187" dirty="0">
                <a:solidFill>
                  <a:srgbClr val="FFFFFF"/>
                </a:solidFill>
                <a:latin typeface="Arial "/>
              </a:rPr>
              <a:t>ACQUISITION</a:t>
            </a:r>
          </a:p>
        </p:txBody>
      </p:sp>
      <p:sp>
        <p:nvSpPr>
          <p:cNvPr id="161" name="CasellaDiTesto 160">
            <a:extLst>
              <a:ext uri="{FF2B5EF4-FFF2-40B4-BE49-F238E27FC236}">
                <a16:creationId xmlns:a16="http://schemas.microsoft.com/office/drawing/2014/main" id="{5D610E44-F4F9-4F09-A9D9-0B37412ACCF0}"/>
              </a:ext>
            </a:extLst>
          </p:cNvPr>
          <p:cNvSpPr txBox="1"/>
          <p:nvPr/>
        </p:nvSpPr>
        <p:spPr>
          <a:xfrm>
            <a:off x="3831691" y="2848798"/>
            <a:ext cx="1173308" cy="257399"/>
          </a:xfrm>
          <a:prstGeom prst="rect">
            <a:avLst/>
          </a:prstGeom>
          <a:noFill/>
        </p:spPr>
        <p:txBody>
          <a:bodyPr wrap="square" lIns="73997" tIns="36999" rIns="73997" bIns="36999" rtlCol="0">
            <a:spAutoFit/>
          </a:bodyPr>
          <a:lstStyle/>
          <a:p>
            <a:pPr algn="ctr"/>
            <a:r>
              <a:rPr lang="it-IT" sz="1187" dirty="0">
                <a:solidFill>
                  <a:srgbClr val="FFFFFF"/>
                </a:solidFill>
                <a:latin typeface="Arial "/>
              </a:rPr>
              <a:t>ENRICHMENT</a:t>
            </a:r>
          </a:p>
        </p:txBody>
      </p:sp>
      <p:sp>
        <p:nvSpPr>
          <p:cNvPr id="162" name="CasellaDiTesto 161">
            <a:extLst>
              <a:ext uri="{FF2B5EF4-FFF2-40B4-BE49-F238E27FC236}">
                <a16:creationId xmlns:a16="http://schemas.microsoft.com/office/drawing/2014/main" id="{C8F1F86E-E0A3-4BD3-A325-430245532BB6}"/>
              </a:ext>
            </a:extLst>
          </p:cNvPr>
          <p:cNvSpPr txBox="1"/>
          <p:nvPr/>
        </p:nvSpPr>
        <p:spPr>
          <a:xfrm>
            <a:off x="5419745" y="2848798"/>
            <a:ext cx="1173308" cy="257399"/>
          </a:xfrm>
          <a:prstGeom prst="rect">
            <a:avLst/>
          </a:prstGeom>
          <a:noFill/>
        </p:spPr>
        <p:txBody>
          <a:bodyPr wrap="square" lIns="73997" tIns="36999" rIns="73997" bIns="36999" rtlCol="0">
            <a:spAutoFit/>
          </a:bodyPr>
          <a:lstStyle/>
          <a:p>
            <a:pPr algn="ctr"/>
            <a:r>
              <a:rPr lang="it-IT" sz="1187" dirty="0">
                <a:solidFill>
                  <a:srgbClr val="FFFFFF"/>
                </a:solidFill>
                <a:latin typeface="Arial "/>
              </a:rPr>
              <a:t>ANALYSIS</a:t>
            </a:r>
          </a:p>
        </p:txBody>
      </p:sp>
      <p:sp>
        <p:nvSpPr>
          <p:cNvPr id="163" name="CasellaDiTesto 162">
            <a:extLst>
              <a:ext uri="{FF2B5EF4-FFF2-40B4-BE49-F238E27FC236}">
                <a16:creationId xmlns:a16="http://schemas.microsoft.com/office/drawing/2014/main" id="{E5A757D9-15E4-47DD-8A88-90ABECF8B1DE}"/>
              </a:ext>
            </a:extLst>
          </p:cNvPr>
          <p:cNvSpPr txBox="1"/>
          <p:nvPr/>
        </p:nvSpPr>
        <p:spPr>
          <a:xfrm>
            <a:off x="6900450" y="2847879"/>
            <a:ext cx="1390453" cy="622756"/>
          </a:xfrm>
          <a:prstGeom prst="rect">
            <a:avLst/>
          </a:prstGeom>
          <a:noFill/>
        </p:spPr>
        <p:txBody>
          <a:bodyPr wrap="square" lIns="73997" tIns="36999" rIns="73997" bIns="36999" rtlCol="0">
            <a:spAutoFit/>
          </a:bodyPr>
          <a:lstStyle/>
          <a:p>
            <a:pPr algn="ctr"/>
            <a:r>
              <a:rPr lang="it-IT" sz="1187" dirty="0">
                <a:solidFill>
                  <a:srgbClr val="FFFFFF"/>
                </a:solidFill>
                <a:latin typeface="Arial "/>
              </a:rPr>
              <a:t>PRESENTATION &amp; DISSEMINATION</a:t>
            </a:r>
          </a:p>
        </p:txBody>
      </p:sp>
      <p:sp>
        <p:nvSpPr>
          <p:cNvPr id="164" name="Freccia a destra 163">
            <a:extLst>
              <a:ext uri="{FF2B5EF4-FFF2-40B4-BE49-F238E27FC236}">
                <a16:creationId xmlns:a16="http://schemas.microsoft.com/office/drawing/2014/main" id="{ADD13207-29E9-442A-8542-6B8648031576}"/>
              </a:ext>
            </a:extLst>
          </p:cNvPr>
          <p:cNvSpPr/>
          <p:nvPr/>
        </p:nvSpPr>
        <p:spPr>
          <a:xfrm>
            <a:off x="3470303" y="3047987"/>
            <a:ext cx="307534" cy="306775"/>
          </a:xfrm>
          <a:prstGeom prst="rightArrow">
            <a:avLst>
              <a:gd name="adj1" fmla="val 38375"/>
              <a:gd name="adj2" fmla="val 6005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endParaRPr lang="it-IT" sz="1942" kern="0" dirty="0">
              <a:solidFill>
                <a:srgbClr val="FFFFFF"/>
              </a:solidFill>
            </a:endParaRPr>
          </a:p>
        </p:txBody>
      </p:sp>
      <p:sp>
        <p:nvSpPr>
          <p:cNvPr id="165" name="Freccia a destra 164">
            <a:extLst>
              <a:ext uri="{FF2B5EF4-FFF2-40B4-BE49-F238E27FC236}">
                <a16:creationId xmlns:a16="http://schemas.microsoft.com/office/drawing/2014/main" id="{30CD5200-E1CE-45E5-A40B-D17655089171}"/>
              </a:ext>
            </a:extLst>
          </p:cNvPr>
          <p:cNvSpPr/>
          <p:nvPr/>
        </p:nvSpPr>
        <p:spPr>
          <a:xfrm>
            <a:off x="1111324" y="1666307"/>
            <a:ext cx="1135214" cy="398297"/>
          </a:xfrm>
          <a:prstGeom prst="rightArrow">
            <a:avLst>
              <a:gd name="adj1" fmla="val 59268"/>
              <a:gd name="adj2" fmla="val 6583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r>
              <a:rPr lang="it-IT" sz="650" kern="0" dirty="0">
                <a:solidFill>
                  <a:srgbClr val="FFFFFF"/>
                </a:solidFill>
                <a:latin typeface="Arial "/>
                <a:ea typeface="Lato Black" panose="020F0502020204030203" pitchFamily="34" charset="0"/>
                <a:cs typeface="Lato Black" panose="020F0502020204030203" pitchFamily="34" charset="0"/>
              </a:rPr>
              <a:t>EVENTS</a:t>
            </a:r>
          </a:p>
        </p:txBody>
      </p:sp>
      <p:sp>
        <p:nvSpPr>
          <p:cNvPr id="166" name="CasellaDiTesto 165">
            <a:extLst>
              <a:ext uri="{FF2B5EF4-FFF2-40B4-BE49-F238E27FC236}">
                <a16:creationId xmlns:a16="http://schemas.microsoft.com/office/drawing/2014/main" id="{114004B3-B181-4D68-9ED7-C253F06B76B1}"/>
              </a:ext>
            </a:extLst>
          </p:cNvPr>
          <p:cNvSpPr txBox="1"/>
          <p:nvPr/>
        </p:nvSpPr>
        <p:spPr>
          <a:xfrm>
            <a:off x="5396443" y="3201374"/>
            <a:ext cx="1276795" cy="928801"/>
          </a:xfrm>
          <a:prstGeom prst="rect">
            <a:avLst/>
          </a:prstGeom>
          <a:noFill/>
        </p:spPr>
        <p:txBody>
          <a:bodyPr wrap="square" lIns="73997" tIns="36999" rIns="73997" bIns="36999" rtlCol="0">
            <a:spAutoFit/>
          </a:bodyPr>
          <a:lstStyle/>
          <a:p>
            <a:pPr>
              <a:spcBef>
                <a:spcPts val="971"/>
              </a:spcBef>
            </a:pPr>
            <a:r>
              <a:rPr lang="it-IT" sz="971" dirty="0">
                <a:solidFill>
                  <a:srgbClr val="FFFFFF"/>
                </a:solidFill>
                <a:latin typeface="Arial "/>
                <a:ea typeface="Lato" panose="020F0502020204030203" pitchFamily="34" charset="0"/>
                <a:cs typeface="Lato" panose="020F0502020204030203" pitchFamily="34" charset="0"/>
              </a:rPr>
              <a:t>Event </a:t>
            </a:r>
            <a:r>
              <a:rPr lang="it-IT" sz="971" dirty="0" err="1">
                <a:solidFill>
                  <a:srgbClr val="FFFFFF"/>
                </a:solidFill>
                <a:latin typeface="Arial "/>
                <a:ea typeface="Lato" panose="020F0502020204030203" pitchFamily="34" charset="0"/>
                <a:cs typeface="Lato" panose="020F0502020204030203" pitchFamily="34" charset="0"/>
              </a:rPr>
              <a:t>Correlation</a:t>
            </a:r>
            <a:endParaRPr lang="it-IT" sz="971" dirty="0">
              <a:solidFill>
                <a:srgbClr val="FFFFFF"/>
              </a:solidFill>
              <a:latin typeface="Arial "/>
              <a:ea typeface="Lato" panose="020F0502020204030203" pitchFamily="34" charset="0"/>
              <a:cs typeface="Lato" panose="020F0502020204030203" pitchFamily="34" charset="0"/>
            </a:endParaRPr>
          </a:p>
          <a:p>
            <a:pPr>
              <a:spcBef>
                <a:spcPts val="971"/>
              </a:spcBef>
            </a:pPr>
            <a:r>
              <a:rPr lang="it-IT" sz="971" dirty="0">
                <a:solidFill>
                  <a:srgbClr val="FFFFFF"/>
                </a:solidFill>
                <a:latin typeface="Arial "/>
                <a:ea typeface="Lato" panose="020F0502020204030203" pitchFamily="34" charset="0"/>
                <a:cs typeface="Lato" panose="020F0502020204030203" pitchFamily="34" charset="0"/>
              </a:rPr>
              <a:t>Machine Learning</a:t>
            </a:r>
          </a:p>
          <a:p>
            <a:pPr>
              <a:spcBef>
                <a:spcPts val="971"/>
              </a:spcBef>
            </a:pPr>
            <a:r>
              <a:rPr lang="it-IT" sz="971" dirty="0" err="1">
                <a:solidFill>
                  <a:srgbClr val="FFFFFF"/>
                </a:solidFill>
                <a:latin typeface="Arial "/>
                <a:ea typeface="Lato" panose="020F0502020204030203" pitchFamily="34" charset="0"/>
                <a:cs typeface="Lato" panose="020F0502020204030203" pitchFamily="34" charset="0"/>
              </a:rPr>
              <a:t>User&amp;Entity</a:t>
            </a:r>
            <a:r>
              <a:rPr lang="it-IT" sz="971" dirty="0">
                <a:solidFill>
                  <a:srgbClr val="FFFFFF"/>
                </a:solidFill>
                <a:latin typeface="Arial "/>
                <a:ea typeface="Lato" panose="020F0502020204030203" pitchFamily="34" charset="0"/>
                <a:cs typeface="Lato" panose="020F0502020204030203" pitchFamily="34" charset="0"/>
              </a:rPr>
              <a:t> </a:t>
            </a:r>
            <a:r>
              <a:rPr lang="it-IT" sz="971" dirty="0" err="1">
                <a:solidFill>
                  <a:srgbClr val="FFFFFF"/>
                </a:solidFill>
                <a:latin typeface="Arial "/>
                <a:ea typeface="Lato" panose="020F0502020204030203" pitchFamily="34" charset="0"/>
                <a:cs typeface="Lato" panose="020F0502020204030203" pitchFamily="34" charset="0"/>
              </a:rPr>
              <a:t>Behavior</a:t>
            </a:r>
            <a:r>
              <a:rPr lang="it-IT" sz="971" dirty="0">
                <a:solidFill>
                  <a:srgbClr val="FFFFFF"/>
                </a:solidFill>
                <a:latin typeface="Arial "/>
                <a:ea typeface="Lato" panose="020F0502020204030203" pitchFamily="34" charset="0"/>
                <a:cs typeface="Lato" panose="020F0502020204030203" pitchFamily="34" charset="0"/>
              </a:rPr>
              <a:t> Analytics</a:t>
            </a:r>
          </a:p>
        </p:txBody>
      </p:sp>
      <p:sp>
        <p:nvSpPr>
          <p:cNvPr id="167" name="Freccia a destra 166">
            <a:extLst>
              <a:ext uri="{FF2B5EF4-FFF2-40B4-BE49-F238E27FC236}">
                <a16:creationId xmlns:a16="http://schemas.microsoft.com/office/drawing/2014/main" id="{843AAEE0-A989-422B-B92D-34DBEDECDE28}"/>
              </a:ext>
            </a:extLst>
          </p:cNvPr>
          <p:cNvSpPr/>
          <p:nvPr/>
        </p:nvSpPr>
        <p:spPr>
          <a:xfrm>
            <a:off x="1101541" y="2590826"/>
            <a:ext cx="1135214" cy="398297"/>
          </a:xfrm>
          <a:prstGeom prst="rightArrow">
            <a:avLst>
              <a:gd name="adj1" fmla="val 59268"/>
              <a:gd name="adj2" fmla="val 6583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r>
              <a:rPr lang="it-IT" sz="650" kern="0" dirty="0">
                <a:solidFill>
                  <a:srgbClr val="FFFFFF"/>
                </a:solidFill>
                <a:latin typeface="Arial "/>
                <a:ea typeface="Lato Black" panose="020F0502020204030203" pitchFamily="34" charset="0"/>
                <a:cs typeface="Lato Black" panose="020F0502020204030203" pitchFamily="34" charset="0"/>
              </a:rPr>
              <a:t>LOG&amp;AUDIT</a:t>
            </a:r>
          </a:p>
        </p:txBody>
      </p:sp>
      <p:sp>
        <p:nvSpPr>
          <p:cNvPr id="168" name="Freccia a destra 167">
            <a:extLst>
              <a:ext uri="{FF2B5EF4-FFF2-40B4-BE49-F238E27FC236}">
                <a16:creationId xmlns:a16="http://schemas.microsoft.com/office/drawing/2014/main" id="{C8A18599-E2FC-4E78-BE47-B938438D6A39}"/>
              </a:ext>
            </a:extLst>
          </p:cNvPr>
          <p:cNvSpPr/>
          <p:nvPr/>
        </p:nvSpPr>
        <p:spPr>
          <a:xfrm>
            <a:off x="1101541" y="3548819"/>
            <a:ext cx="1135214" cy="398297"/>
          </a:xfrm>
          <a:prstGeom prst="rightArrow">
            <a:avLst>
              <a:gd name="adj1" fmla="val 59268"/>
              <a:gd name="adj2" fmla="val 57081"/>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r>
              <a:rPr lang="it-IT" sz="700" kern="0" dirty="0">
                <a:solidFill>
                  <a:srgbClr val="FFFFFF"/>
                </a:solidFill>
                <a:latin typeface="Arial "/>
                <a:ea typeface="Lato Black" panose="020F0502020204030203" pitchFamily="34" charset="0"/>
                <a:cs typeface="Lato Black" panose="020F0502020204030203" pitchFamily="34" charset="0"/>
              </a:rPr>
              <a:t>NETWORK TRAFFIC</a:t>
            </a:r>
          </a:p>
        </p:txBody>
      </p:sp>
      <p:sp>
        <p:nvSpPr>
          <p:cNvPr id="169" name="Freccia a destra 168">
            <a:extLst>
              <a:ext uri="{FF2B5EF4-FFF2-40B4-BE49-F238E27FC236}">
                <a16:creationId xmlns:a16="http://schemas.microsoft.com/office/drawing/2014/main" id="{671D2CBE-2546-4201-9B45-C838DE2A78E2}"/>
              </a:ext>
            </a:extLst>
          </p:cNvPr>
          <p:cNvSpPr/>
          <p:nvPr/>
        </p:nvSpPr>
        <p:spPr>
          <a:xfrm>
            <a:off x="1093082" y="4344368"/>
            <a:ext cx="1066075" cy="398297"/>
          </a:xfrm>
          <a:prstGeom prst="rightArrow">
            <a:avLst>
              <a:gd name="adj1" fmla="val 59268"/>
              <a:gd name="adj2" fmla="val 6583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r>
              <a:rPr lang="it-IT" sz="650" kern="0" dirty="0">
                <a:solidFill>
                  <a:srgbClr val="FFFFFF"/>
                </a:solidFill>
                <a:latin typeface="Arial "/>
                <a:ea typeface="Lato Black" panose="020F0502020204030203" pitchFamily="34" charset="0"/>
                <a:cs typeface="Lato Black" panose="020F0502020204030203" pitchFamily="34" charset="0"/>
              </a:rPr>
              <a:t>LOG&amp;AUDIT</a:t>
            </a:r>
          </a:p>
        </p:txBody>
      </p:sp>
      <p:sp>
        <p:nvSpPr>
          <p:cNvPr id="170" name="Freccia a destra 169">
            <a:extLst>
              <a:ext uri="{FF2B5EF4-FFF2-40B4-BE49-F238E27FC236}">
                <a16:creationId xmlns:a16="http://schemas.microsoft.com/office/drawing/2014/main" id="{B10D9082-A748-4D25-991E-0055C0A42984}"/>
              </a:ext>
            </a:extLst>
          </p:cNvPr>
          <p:cNvSpPr/>
          <p:nvPr/>
        </p:nvSpPr>
        <p:spPr>
          <a:xfrm>
            <a:off x="5032081" y="3047987"/>
            <a:ext cx="307534" cy="306775"/>
          </a:xfrm>
          <a:prstGeom prst="rightArrow">
            <a:avLst>
              <a:gd name="adj1" fmla="val 38375"/>
              <a:gd name="adj2" fmla="val 6005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endParaRPr lang="it-IT" sz="1942" kern="0">
              <a:solidFill>
                <a:srgbClr val="FFFFFF"/>
              </a:solidFill>
            </a:endParaRPr>
          </a:p>
        </p:txBody>
      </p:sp>
      <p:sp>
        <p:nvSpPr>
          <p:cNvPr id="171" name="Freccia a destra 170">
            <a:extLst>
              <a:ext uri="{FF2B5EF4-FFF2-40B4-BE49-F238E27FC236}">
                <a16:creationId xmlns:a16="http://schemas.microsoft.com/office/drawing/2014/main" id="{F56129A5-9E8B-4635-8EC7-B3816048B02C}"/>
              </a:ext>
            </a:extLst>
          </p:cNvPr>
          <p:cNvSpPr/>
          <p:nvPr/>
        </p:nvSpPr>
        <p:spPr>
          <a:xfrm>
            <a:off x="6592916" y="3047987"/>
            <a:ext cx="307534" cy="306775"/>
          </a:xfrm>
          <a:prstGeom prst="rightArrow">
            <a:avLst>
              <a:gd name="adj1" fmla="val 38375"/>
              <a:gd name="adj2" fmla="val 6005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endParaRPr lang="it-IT" sz="1942" kern="0">
              <a:solidFill>
                <a:srgbClr val="FFFFFF"/>
              </a:solidFill>
            </a:endParaRPr>
          </a:p>
        </p:txBody>
      </p:sp>
      <p:sp>
        <p:nvSpPr>
          <p:cNvPr id="172" name="CasellaDiTesto 171">
            <a:extLst>
              <a:ext uri="{FF2B5EF4-FFF2-40B4-BE49-F238E27FC236}">
                <a16:creationId xmlns:a16="http://schemas.microsoft.com/office/drawing/2014/main" id="{747AADB2-40BF-4559-9E19-E3CC9208126D}"/>
              </a:ext>
            </a:extLst>
          </p:cNvPr>
          <p:cNvSpPr txBox="1"/>
          <p:nvPr/>
        </p:nvSpPr>
        <p:spPr>
          <a:xfrm>
            <a:off x="167995" y="2057254"/>
            <a:ext cx="1094910" cy="224121"/>
          </a:xfrm>
          <a:prstGeom prst="rect">
            <a:avLst/>
          </a:prstGeom>
          <a:noFill/>
        </p:spPr>
        <p:txBody>
          <a:bodyPr wrap="square" lIns="73997" tIns="36999" rIns="73997" bIns="36999" rtlCol="0">
            <a:spAutoFit/>
          </a:bodyPr>
          <a:lstStyle/>
          <a:p>
            <a:pPr algn="ctr"/>
            <a:r>
              <a:rPr lang="it-IT" sz="971" dirty="0">
                <a:solidFill>
                  <a:srgbClr val="1C2835"/>
                </a:solidFill>
                <a:latin typeface="Arial "/>
              </a:rPr>
              <a:t>Security Devices</a:t>
            </a:r>
          </a:p>
        </p:txBody>
      </p:sp>
      <p:sp>
        <p:nvSpPr>
          <p:cNvPr id="173" name="CasellaDiTesto 172">
            <a:extLst>
              <a:ext uri="{FF2B5EF4-FFF2-40B4-BE49-F238E27FC236}">
                <a16:creationId xmlns:a16="http://schemas.microsoft.com/office/drawing/2014/main" id="{62CEC185-C4AD-41B8-AD87-2367CF948452}"/>
              </a:ext>
            </a:extLst>
          </p:cNvPr>
          <p:cNvSpPr txBox="1"/>
          <p:nvPr/>
        </p:nvSpPr>
        <p:spPr>
          <a:xfrm>
            <a:off x="95591" y="3028644"/>
            <a:ext cx="1094910" cy="224121"/>
          </a:xfrm>
          <a:prstGeom prst="rect">
            <a:avLst/>
          </a:prstGeom>
          <a:noFill/>
        </p:spPr>
        <p:txBody>
          <a:bodyPr wrap="square" lIns="73997" tIns="36999" rIns="73997" bIns="36999" rtlCol="0">
            <a:spAutoFit/>
          </a:bodyPr>
          <a:lstStyle/>
          <a:p>
            <a:pPr algn="ctr"/>
            <a:r>
              <a:rPr lang="it-IT" sz="971" dirty="0">
                <a:solidFill>
                  <a:srgbClr val="1C2835"/>
                </a:solidFill>
                <a:latin typeface="Arial "/>
              </a:rPr>
              <a:t>Systems</a:t>
            </a:r>
          </a:p>
        </p:txBody>
      </p:sp>
      <p:sp>
        <p:nvSpPr>
          <p:cNvPr id="174" name="CasellaDiTesto 173">
            <a:extLst>
              <a:ext uri="{FF2B5EF4-FFF2-40B4-BE49-F238E27FC236}">
                <a16:creationId xmlns:a16="http://schemas.microsoft.com/office/drawing/2014/main" id="{3DA43C88-3D57-4ECC-801D-6585762B1931}"/>
              </a:ext>
            </a:extLst>
          </p:cNvPr>
          <p:cNvSpPr txBox="1"/>
          <p:nvPr/>
        </p:nvSpPr>
        <p:spPr>
          <a:xfrm>
            <a:off x="92730" y="3944247"/>
            <a:ext cx="1094910" cy="224121"/>
          </a:xfrm>
          <a:prstGeom prst="rect">
            <a:avLst/>
          </a:prstGeom>
          <a:noFill/>
        </p:spPr>
        <p:txBody>
          <a:bodyPr wrap="square" lIns="73997" tIns="36999" rIns="73997" bIns="36999" rtlCol="0">
            <a:spAutoFit/>
          </a:bodyPr>
          <a:lstStyle/>
          <a:p>
            <a:pPr algn="ctr"/>
            <a:r>
              <a:rPr lang="it-IT" sz="971" dirty="0">
                <a:solidFill>
                  <a:srgbClr val="1C2835"/>
                </a:solidFill>
                <a:latin typeface="Arial "/>
              </a:rPr>
              <a:t>Network Devices</a:t>
            </a:r>
          </a:p>
        </p:txBody>
      </p:sp>
      <p:sp>
        <p:nvSpPr>
          <p:cNvPr id="175" name="CasellaDiTesto 174">
            <a:extLst>
              <a:ext uri="{FF2B5EF4-FFF2-40B4-BE49-F238E27FC236}">
                <a16:creationId xmlns:a16="http://schemas.microsoft.com/office/drawing/2014/main" id="{CF48BD66-089E-461C-8C58-577647B75E1C}"/>
              </a:ext>
            </a:extLst>
          </p:cNvPr>
          <p:cNvSpPr txBox="1"/>
          <p:nvPr/>
        </p:nvSpPr>
        <p:spPr>
          <a:xfrm>
            <a:off x="42342" y="4742664"/>
            <a:ext cx="1094910" cy="224121"/>
          </a:xfrm>
          <a:prstGeom prst="rect">
            <a:avLst/>
          </a:prstGeom>
          <a:noFill/>
        </p:spPr>
        <p:txBody>
          <a:bodyPr wrap="square" lIns="73997" tIns="36999" rIns="73997" bIns="36999" rtlCol="0">
            <a:spAutoFit/>
          </a:bodyPr>
          <a:lstStyle/>
          <a:p>
            <a:pPr algn="ctr"/>
            <a:r>
              <a:rPr lang="it-IT" sz="971" dirty="0">
                <a:solidFill>
                  <a:srgbClr val="1C2835"/>
                </a:solidFill>
                <a:latin typeface="Arial "/>
              </a:rPr>
              <a:t>Cloud</a:t>
            </a:r>
          </a:p>
        </p:txBody>
      </p:sp>
      <p:sp>
        <p:nvSpPr>
          <p:cNvPr id="176" name="Freccia a destra 175">
            <a:extLst>
              <a:ext uri="{FF2B5EF4-FFF2-40B4-BE49-F238E27FC236}">
                <a16:creationId xmlns:a16="http://schemas.microsoft.com/office/drawing/2014/main" id="{36AF2602-D9BF-474F-981A-1F653FA68CDC}"/>
              </a:ext>
            </a:extLst>
          </p:cNvPr>
          <p:cNvSpPr/>
          <p:nvPr/>
        </p:nvSpPr>
        <p:spPr>
          <a:xfrm rot="16200000">
            <a:off x="3791082" y="4547590"/>
            <a:ext cx="307534" cy="306775"/>
          </a:xfrm>
          <a:prstGeom prst="rightArrow">
            <a:avLst>
              <a:gd name="adj1" fmla="val 38375"/>
              <a:gd name="adj2" fmla="val 6005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endParaRPr lang="it-IT" sz="1942" kern="0" dirty="0">
              <a:solidFill>
                <a:srgbClr val="FFFFFF"/>
              </a:solidFill>
            </a:endParaRPr>
          </a:p>
        </p:txBody>
      </p:sp>
      <p:sp>
        <p:nvSpPr>
          <p:cNvPr id="177" name="Freccia a destra 176">
            <a:extLst>
              <a:ext uri="{FF2B5EF4-FFF2-40B4-BE49-F238E27FC236}">
                <a16:creationId xmlns:a16="http://schemas.microsoft.com/office/drawing/2014/main" id="{F97C16CA-E4F2-48B8-B839-EF04A694A120}"/>
              </a:ext>
            </a:extLst>
          </p:cNvPr>
          <p:cNvSpPr/>
          <p:nvPr/>
        </p:nvSpPr>
        <p:spPr>
          <a:xfrm rot="16200000">
            <a:off x="4730352" y="4547590"/>
            <a:ext cx="307534" cy="306775"/>
          </a:xfrm>
          <a:prstGeom prst="rightArrow">
            <a:avLst>
              <a:gd name="adj1" fmla="val 38375"/>
              <a:gd name="adj2" fmla="val 6005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endParaRPr lang="it-IT" sz="1942" kern="0" dirty="0">
              <a:solidFill>
                <a:srgbClr val="FFFFFF"/>
              </a:solidFill>
            </a:endParaRPr>
          </a:p>
        </p:txBody>
      </p:sp>
      <p:pic>
        <p:nvPicPr>
          <p:cNvPr id="178" name="Elemento grafico 66" descr="Database">
            <a:extLst>
              <a:ext uri="{FF2B5EF4-FFF2-40B4-BE49-F238E27FC236}">
                <a16:creationId xmlns:a16="http://schemas.microsoft.com/office/drawing/2014/main" id="{88DE4F31-5E5A-4DD0-AEE5-6DC9A461445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3665120" y="4895319"/>
            <a:ext cx="559456" cy="559456"/>
          </a:xfrm>
          <a:prstGeom prst="rect">
            <a:avLst/>
          </a:prstGeom>
        </p:spPr>
      </p:pic>
      <p:pic>
        <p:nvPicPr>
          <p:cNvPr id="179" name="Elemento grafico 69" descr="Documento">
            <a:extLst>
              <a:ext uri="{FF2B5EF4-FFF2-40B4-BE49-F238E27FC236}">
                <a16:creationId xmlns:a16="http://schemas.microsoft.com/office/drawing/2014/main" id="{264CC244-7652-45A1-B018-ED8E492258C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4609709" y="4933118"/>
            <a:ext cx="559456" cy="559456"/>
          </a:xfrm>
          <a:prstGeom prst="rect">
            <a:avLst/>
          </a:prstGeom>
        </p:spPr>
      </p:pic>
      <p:sp>
        <p:nvSpPr>
          <p:cNvPr id="180" name="Freccia a destra 179">
            <a:extLst>
              <a:ext uri="{FF2B5EF4-FFF2-40B4-BE49-F238E27FC236}">
                <a16:creationId xmlns:a16="http://schemas.microsoft.com/office/drawing/2014/main" id="{2D372949-1BA9-4929-98D7-86A9DC26F5A3}"/>
              </a:ext>
            </a:extLst>
          </p:cNvPr>
          <p:cNvSpPr/>
          <p:nvPr/>
        </p:nvSpPr>
        <p:spPr>
          <a:xfrm>
            <a:off x="8290903" y="3047987"/>
            <a:ext cx="307534" cy="306775"/>
          </a:xfrm>
          <a:prstGeom prst="rightArrow">
            <a:avLst>
              <a:gd name="adj1" fmla="val 38375"/>
              <a:gd name="adj2" fmla="val 60054"/>
            </a:avLst>
          </a:prstGeom>
          <a:solidFill>
            <a:srgbClr val="1C3B72">
              <a:lumMod val="50000"/>
            </a:srgbClr>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lIns="73997" tIns="36999" rIns="73997" bIns="36999" rtlCol="0" anchor="ctr"/>
          <a:lstStyle/>
          <a:p>
            <a:pPr algn="ctr" defTabSz="986638">
              <a:defRPr/>
            </a:pPr>
            <a:endParaRPr lang="it-IT" sz="1942" kern="0">
              <a:solidFill>
                <a:srgbClr val="FFFFFF"/>
              </a:solidFill>
            </a:endParaRPr>
          </a:p>
        </p:txBody>
      </p:sp>
      <p:pic>
        <p:nvPicPr>
          <p:cNvPr id="181" name="Elemento grafico 74" descr="Sincronizzazione cloud">
            <a:extLst>
              <a:ext uri="{FF2B5EF4-FFF2-40B4-BE49-F238E27FC236}">
                <a16:creationId xmlns:a16="http://schemas.microsoft.com/office/drawing/2014/main" id="{BA44B6FF-6EB3-4D2C-9D66-AEC9E422300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273342" y="4168368"/>
            <a:ext cx="681300" cy="681300"/>
          </a:xfrm>
          <a:prstGeom prst="rect">
            <a:avLst/>
          </a:prstGeom>
        </p:spPr>
      </p:pic>
      <p:pic>
        <p:nvPicPr>
          <p:cNvPr id="182" name="Elemento grafico 78">
            <a:extLst>
              <a:ext uri="{FF2B5EF4-FFF2-40B4-BE49-F238E27FC236}">
                <a16:creationId xmlns:a16="http://schemas.microsoft.com/office/drawing/2014/main" id="{A19C301F-C123-446C-A8A3-B8437423F993}"/>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312768" y="3483397"/>
            <a:ext cx="654833" cy="456044"/>
          </a:xfrm>
          <a:prstGeom prst="rect">
            <a:avLst/>
          </a:prstGeom>
        </p:spPr>
      </p:pic>
      <p:pic>
        <p:nvPicPr>
          <p:cNvPr id="183" name="Elemento grafico 80">
            <a:extLst>
              <a:ext uri="{FF2B5EF4-FFF2-40B4-BE49-F238E27FC236}">
                <a16:creationId xmlns:a16="http://schemas.microsoft.com/office/drawing/2014/main" id="{759EB059-3B30-4E47-ABDC-6B820E209C45}"/>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331351" y="1605304"/>
            <a:ext cx="719683" cy="398297"/>
          </a:xfrm>
          <a:prstGeom prst="rect">
            <a:avLst/>
          </a:prstGeom>
        </p:spPr>
      </p:pic>
      <p:grpSp>
        <p:nvGrpSpPr>
          <p:cNvPr id="184" name="Gruppo 183">
            <a:extLst>
              <a:ext uri="{FF2B5EF4-FFF2-40B4-BE49-F238E27FC236}">
                <a16:creationId xmlns:a16="http://schemas.microsoft.com/office/drawing/2014/main" id="{BD99BE2D-DA04-4620-876F-3E9ACCA3480C}"/>
              </a:ext>
            </a:extLst>
          </p:cNvPr>
          <p:cNvGrpSpPr/>
          <p:nvPr/>
        </p:nvGrpSpPr>
        <p:grpSpPr>
          <a:xfrm>
            <a:off x="246623" y="2570807"/>
            <a:ext cx="792776" cy="454487"/>
            <a:chOff x="511688" y="2567038"/>
            <a:chExt cx="1192709" cy="683762"/>
          </a:xfrm>
        </p:grpSpPr>
        <p:pic>
          <p:nvPicPr>
            <p:cNvPr id="185" name="Elemento grafico 77">
              <a:extLst>
                <a:ext uri="{FF2B5EF4-FFF2-40B4-BE49-F238E27FC236}">
                  <a16:creationId xmlns:a16="http://schemas.microsoft.com/office/drawing/2014/main" id="{23826C73-5526-47DF-96EA-863917A3F84E}"/>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1339913" y="2567038"/>
              <a:ext cx="364484" cy="683762"/>
            </a:xfrm>
            <a:prstGeom prst="rect">
              <a:avLst/>
            </a:prstGeom>
          </p:spPr>
        </p:pic>
        <p:pic>
          <p:nvPicPr>
            <p:cNvPr id="186" name="Elemento grafico 81">
              <a:extLst>
                <a:ext uri="{FF2B5EF4-FFF2-40B4-BE49-F238E27FC236}">
                  <a16:creationId xmlns:a16="http://schemas.microsoft.com/office/drawing/2014/main" id="{412D34C1-0ED8-4A84-A399-16AB03170B83}"/>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942705" y="2567038"/>
              <a:ext cx="364484" cy="683762"/>
            </a:xfrm>
            <a:prstGeom prst="rect">
              <a:avLst/>
            </a:prstGeom>
          </p:spPr>
        </p:pic>
        <p:pic>
          <p:nvPicPr>
            <p:cNvPr id="187" name="Elemento grafico 82">
              <a:extLst>
                <a:ext uri="{FF2B5EF4-FFF2-40B4-BE49-F238E27FC236}">
                  <a16:creationId xmlns:a16="http://schemas.microsoft.com/office/drawing/2014/main" id="{7638E187-9916-45C3-A5CE-E9FF1DB5D3EC}"/>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511688" y="2567038"/>
              <a:ext cx="364484" cy="683762"/>
            </a:xfrm>
            <a:prstGeom prst="rect">
              <a:avLst/>
            </a:prstGeom>
          </p:spPr>
        </p:pic>
      </p:grpSp>
      <p:sp>
        <p:nvSpPr>
          <p:cNvPr id="188" name="CasellaDiTesto 187">
            <a:extLst>
              <a:ext uri="{FF2B5EF4-FFF2-40B4-BE49-F238E27FC236}">
                <a16:creationId xmlns:a16="http://schemas.microsoft.com/office/drawing/2014/main" id="{4BEBE4EF-F6F1-4DE6-9119-819294E623EF}"/>
              </a:ext>
            </a:extLst>
          </p:cNvPr>
          <p:cNvSpPr txBox="1"/>
          <p:nvPr/>
        </p:nvSpPr>
        <p:spPr>
          <a:xfrm>
            <a:off x="4253200" y="5451384"/>
            <a:ext cx="1272474" cy="373520"/>
          </a:xfrm>
          <a:prstGeom prst="rect">
            <a:avLst/>
          </a:prstGeom>
          <a:noFill/>
        </p:spPr>
        <p:txBody>
          <a:bodyPr wrap="square" lIns="73997" tIns="36999" rIns="73997" bIns="36999" rtlCol="0">
            <a:spAutoFit/>
          </a:bodyPr>
          <a:lstStyle/>
          <a:p>
            <a:pPr algn="ctr"/>
            <a:r>
              <a:rPr lang="it-IT" sz="971" dirty="0" err="1">
                <a:solidFill>
                  <a:srgbClr val="1C2835"/>
                </a:solidFill>
                <a:latin typeface="Arial "/>
              </a:rPr>
              <a:t>Threat</a:t>
            </a:r>
            <a:r>
              <a:rPr lang="it-IT" sz="971" dirty="0">
                <a:solidFill>
                  <a:srgbClr val="1C2835"/>
                </a:solidFill>
                <a:latin typeface="Arial "/>
              </a:rPr>
              <a:t> Intelligence </a:t>
            </a:r>
            <a:r>
              <a:rPr lang="it-IT" sz="971" dirty="0" err="1">
                <a:solidFill>
                  <a:srgbClr val="1C2835"/>
                </a:solidFill>
                <a:latin typeface="Arial "/>
              </a:rPr>
              <a:t>Sources</a:t>
            </a:r>
            <a:endParaRPr lang="it-IT" sz="971" dirty="0">
              <a:solidFill>
                <a:srgbClr val="1C2835"/>
              </a:solidFill>
              <a:latin typeface="Arial "/>
            </a:endParaRPr>
          </a:p>
        </p:txBody>
      </p:sp>
      <p:sp>
        <p:nvSpPr>
          <p:cNvPr id="190" name="CasellaDiTesto 189">
            <a:extLst>
              <a:ext uri="{FF2B5EF4-FFF2-40B4-BE49-F238E27FC236}">
                <a16:creationId xmlns:a16="http://schemas.microsoft.com/office/drawing/2014/main" id="{4BEBE4EF-F6F1-4DE6-9119-819294E623EF}"/>
              </a:ext>
            </a:extLst>
          </p:cNvPr>
          <p:cNvSpPr txBox="1"/>
          <p:nvPr/>
        </p:nvSpPr>
        <p:spPr>
          <a:xfrm>
            <a:off x="3308611" y="5454776"/>
            <a:ext cx="1272474" cy="373520"/>
          </a:xfrm>
          <a:prstGeom prst="rect">
            <a:avLst/>
          </a:prstGeom>
          <a:noFill/>
        </p:spPr>
        <p:txBody>
          <a:bodyPr wrap="square" lIns="73997" tIns="36999" rIns="73997" bIns="36999" rtlCol="0">
            <a:spAutoFit/>
          </a:bodyPr>
          <a:lstStyle/>
          <a:p>
            <a:pPr algn="ctr"/>
            <a:r>
              <a:rPr lang="it-IT" sz="971" dirty="0" err="1">
                <a:solidFill>
                  <a:srgbClr val="1C2835"/>
                </a:solidFill>
                <a:latin typeface="Arial "/>
              </a:rPr>
              <a:t>Enrichment</a:t>
            </a:r>
            <a:endParaRPr lang="it-IT" sz="971" dirty="0">
              <a:solidFill>
                <a:srgbClr val="1C2835"/>
              </a:solidFill>
              <a:latin typeface="Arial "/>
            </a:endParaRPr>
          </a:p>
          <a:p>
            <a:pPr algn="ctr"/>
            <a:r>
              <a:rPr lang="it-IT" sz="971" dirty="0" err="1">
                <a:solidFill>
                  <a:srgbClr val="1C2835"/>
                </a:solidFill>
                <a:latin typeface="Arial "/>
              </a:rPr>
              <a:t>Sources</a:t>
            </a:r>
            <a:endParaRPr lang="it-IT" sz="971" dirty="0">
              <a:solidFill>
                <a:srgbClr val="1C2835"/>
              </a:solidFill>
              <a:latin typeface="Arial "/>
            </a:endParaRPr>
          </a:p>
        </p:txBody>
      </p:sp>
      <p:sp>
        <p:nvSpPr>
          <p:cNvPr id="2" name="Segnaposto numero diapositiva 1">
            <a:extLst>
              <a:ext uri="{FF2B5EF4-FFF2-40B4-BE49-F238E27FC236}">
                <a16:creationId xmlns:a16="http://schemas.microsoft.com/office/drawing/2014/main" id="{808B60F0-7BFF-40D2-A696-802B5015E0C8}"/>
              </a:ext>
            </a:extLst>
          </p:cNvPr>
          <p:cNvSpPr>
            <a:spLocks noGrp="1"/>
          </p:cNvSpPr>
          <p:nvPr>
            <p:ph type="sldNum" sz="quarter" idx="12"/>
          </p:nvPr>
        </p:nvSpPr>
        <p:spPr/>
        <p:txBody>
          <a:bodyPr/>
          <a:lstStyle/>
          <a:p>
            <a:fld id="{7C1ABC0B-6C4A-474B-B013-4D6B24F0DF1D}" type="slidenum">
              <a:rPr lang="it-IT" smtClean="0"/>
              <a:t>13</a:t>
            </a:fld>
            <a:endParaRPr lang="it-IT"/>
          </a:p>
        </p:txBody>
      </p:sp>
    </p:spTree>
    <p:extLst>
      <p:ext uri="{BB962C8B-B14F-4D97-AF65-F5344CB8AC3E}">
        <p14:creationId xmlns:p14="http://schemas.microsoft.com/office/powerpoint/2010/main" val="3939236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2505" y="617110"/>
            <a:ext cx="8739844" cy="864000"/>
          </a:xfrm>
        </p:spPr>
        <p:txBody>
          <a:bodyPr>
            <a:normAutofit/>
          </a:bodyPr>
          <a:lstStyle/>
          <a:p>
            <a:r>
              <a:rPr lang="it-IT" sz="2000" dirty="0">
                <a:latin typeface="Arial "/>
              </a:rPr>
              <a:t>RTA: </a:t>
            </a:r>
            <a:r>
              <a:rPr lang="it-IT" sz="2000" dirty="0" err="1">
                <a:latin typeface="Arial "/>
              </a:rPr>
              <a:t>Augmented</a:t>
            </a:r>
            <a:r>
              <a:rPr lang="it-IT" sz="2000" dirty="0">
                <a:latin typeface="Arial "/>
              </a:rPr>
              <a:t> </a:t>
            </a:r>
            <a:r>
              <a:rPr lang="it-IT" sz="2000" dirty="0" err="1">
                <a:latin typeface="Arial "/>
              </a:rPr>
              <a:t>Incident</a:t>
            </a:r>
            <a:r>
              <a:rPr lang="it-IT" sz="2000" dirty="0">
                <a:latin typeface="Arial "/>
              </a:rPr>
              <a:t> Management </a:t>
            </a:r>
            <a:r>
              <a:rPr lang="it-IT" sz="2000" dirty="0" err="1">
                <a:latin typeface="Arial "/>
              </a:rPr>
              <a:t>Process</a:t>
            </a:r>
            <a:endParaRPr lang="it-IT" sz="2000" dirty="0">
              <a:latin typeface="Arial "/>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46" y="1375700"/>
            <a:ext cx="8939511" cy="4537233"/>
          </a:xfrm>
          <a:prstGeom prst="rect">
            <a:avLst/>
          </a:prstGeom>
          <a:noFill/>
          <a:effectLst>
            <a:outerShdw blurRad="50800" dist="38100" dir="2700000" algn="tl" rotWithShape="0">
              <a:prstClr val="black">
                <a:alpha val="40000"/>
              </a:prstClr>
            </a:outerShdw>
          </a:effectLst>
        </p:spPr>
      </p:pic>
      <p:sp>
        <p:nvSpPr>
          <p:cNvPr id="3" name="Segnaposto numero diapositiva 2">
            <a:extLst>
              <a:ext uri="{FF2B5EF4-FFF2-40B4-BE49-F238E27FC236}">
                <a16:creationId xmlns:a16="http://schemas.microsoft.com/office/drawing/2014/main" id="{643F458E-E562-425C-BD75-43459E221890}"/>
              </a:ext>
            </a:extLst>
          </p:cNvPr>
          <p:cNvSpPr>
            <a:spLocks noGrp="1"/>
          </p:cNvSpPr>
          <p:nvPr>
            <p:ph type="sldNum" sz="quarter" idx="12"/>
          </p:nvPr>
        </p:nvSpPr>
        <p:spPr/>
        <p:txBody>
          <a:bodyPr/>
          <a:lstStyle/>
          <a:p>
            <a:fld id="{7C1ABC0B-6C4A-474B-B013-4D6B24F0DF1D}" type="slidenum">
              <a:rPr lang="it-IT" smtClean="0"/>
              <a:t>14</a:t>
            </a:fld>
            <a:endParaRPr lang="it-IT"/>
          </a:p>
        </p:txBody>
      </p:sp>
    </p:spTree>
    <p:extLst>
      <p:ext uri="{BB962C8B-B14F-4D97-AF65-F5344CB8AC3E}">
        <p14:creationId xmlns:p14="http://schemas.microsoft.com/office/powerpoint/2010/main" val="687232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39"/>
          <p:cNvSpPr/>
          <p:nvPr/>
        </p:nvSpPr>
        <p:spPr bwMode="gray">
          <a:xfrm>
            <a:off x="1473911" y="3539743"/>
            <a:ext cx="3276015" cy="706391"/>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ctr"/>
            <a:r>
              <a:rPr lang="it-IT" sz="950" b="1" dirty="0">
                <a:solidFill>
                  <a:srgbClr val="003D79"/>
                </a:solidFill>
                <a:latin typeface="Arial" panose="020B0604020202020204" pitchFamily="34" charset="0"/>
                <a:ea typeface="Verdana" panose="020B0604030504040204" pitchFamily="34" charset="0"/>
                <a:cs typeface="Arial" panose="020B0604020202020204" pitchFamily="34" charset="0"/>
              </a:rPr>
              <a:t>CONTINOUS INTELLIGENCE</a:t>
            </a:r>
          </a:p>
          <a:p>
            <a:pPr algn="ctr"/>
            <a:r>
              <a:rPr lang="en-US" sz="950" dirty="0">
                <a:solidFill>
                  <a:srgbClr val="003D79"/>
                </a:solidFill>
                <a:latin typeface="Arial" panose="020B0604020202020204" pitchFamily="34" charset="0"/>
                <a:ea typeface="Verdana" panose="020B0604030504040204" pitchFamily="34" charset="0"/>
                <a:cs typeface="Arial" panose="020B0604020202020204" pitchFamily="34" charset="0"/>
              </a:rPr>
              <a:t>The Right Information, At The Right Time,</a:t>
            </a:r>
          </a:p>
          <a:p>
            <a:pPr algn="ctr"/>
            <a:r>
              <a:rPr lang="en-US" sz="950" dirty="0">
                <a:solidFill>
                  <a:srgbClr val="003D79"/>
                </a:solidFill>
                <a:latin typeface="Arial" panose="020B0604020202020204" pitchFamily="34" charset="0"/>
                <a:ea typeface="Verdana" panose="020B0604030504040204" pitchFamily="34" charset="0"/>
                <a:cs typeface="Arial" panose="020B0604020202020204" pitchFamily="34" charset="0"/>
              </a:rPr>
              <a:t>To The Right People, In The Right Way</a:t>
            </a:r>
            <a:endParaRPr lang="it-IT" sz="950" dirty="0">
              <a:solidFill>
                <a:srgbClr val="003D79"/>
              </a:solidFill>
              <a:latin typeface="Arial" panose="020B0604020202020204" pitchFamily="34" charset="0"/>
              <a:ea typeface="Verdana" panose="020B0604030504040204" pitchFamily="34" charset="0"/>
              <a:cs typeface="Arial" panose="020B0604020202020204" pitchFamily="34" charset="0"/>
            </a:endParaRPr>
          </a:p>
        </p:txBody>
      </p:sp>
      <p:sp>
        <p:nvSpPr>
          <p:cNvPr id="35" name="Rounded Rectangle 39"/>
          <p:cNvSpPr/>
          <p:nvPr/>
        </p:nvSpPr>
        <p:spPr bwMode="gray">
          <a:xfrm>
            <a:off x="5320936" y="2764174"/>
            <a:ext cx="3208169" cy="1440000"/>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Real time analytics (RTA) </a:t>
            </a:r>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is a cyber security application that enables the analyst to detect cyber security anomalies and creates conditions to rapidly strike back. Core product in advanced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security operation center (SOC) </a:t>
            </a:r>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and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security information and event management (SIEM)</a:t>
            </a:r>
          </a:p>
        </p:txBody>
      </p:sp>
      <p:cxnSp>
        <p:nvCxnSpPr>
          <p:cNvPr id="12" name="Connettore 1 49"/>
          <p:cNvCxnSpPr/>
          <p:nvPr/>
        </p:nvCxnSpPr>
        <p:spPr bwMode="auto">
          <a:xfrm>
            <a:off x="5257798" y="4405274"/>
            <a:ext cx="3068515" cy="0"/>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ttore 1 49"/>
          <p:cNvCxnSpPr/>
          <p:nvPr/>
        </p:nvCxnSpPr>
        <p:spPr bwMode="auto">
          <a:xfrm>
            <a:off x="4931818" y="2113260"/>
            <a:ext cx="0" cy="197579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ttore 1 49"/>
          <p:cNvCxnSpPr/>
          <p:nvPr/>
        </p:nvCxnSpPr>
        <p:spPr bwMode="auto">
          <a:xfrm flipH="1">
            <a:off x="1521067" y="4405274"/>
            <a:ext cx="2972443" cy="0"/>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ttore 1 49"/>
          <p:cNvCxnSpPr/>
          <p:nvPr/>
        </p:nvCxnSpPr>
        <p:spPr bwMode="auto">
          <a:xfrm>
            <a:off x="4931818" y="4739689"/>
            <a:ext cx="0" cy="195328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9"/>
          <p:cNvSpPr/>
          <p:nvPr/>
        </p:nvSpPr>
        <p:spPr bwMode="gray">
          <a:xfrm>
            <a:off x="2598714" y="2299185"/>
            <a:ext cx="2318295" cy="1189203"/>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828000"/>
            <a:r>
              <a:rPr lang="en-GB" sz="950" b="1" dirty="0">
                <a:solidFill>
                  <a:srgbClr val="003D79"/>
                </a:solidFill>
                <a:latin typeface="Arial" panose="020B0604020202020204" pitchFamily="34" charset="0"/>
                <a:ea typeface="Verdana" panose="020B0604030504040204" pitchFamily="34" charset="0"/>
                <a:cs typeface="Arial" panose="020B0604020202020204" pitchFamily="34" charset="0"/>
              </a:rPr>
              <a:t>QUIPO</a:t>
            </a:r>
            <a:r>
              <a:rPr lang="en-GB" sz="950" dirty="0">
                <a:solidFill>
                  <a:srgbClr val="003D79"/>
                </a:solidFill>
                <a:latin typeface="Arial" panose="020B0604020202020204" pitchFamily="34" charset="0"/>
                <a:ea typeface="Verdana" panose="020B0604030504040204" pitchFamily="34" charset="0"/>
                <a:cs typeface="Arial" panose="020B0604020202020204" pitchFamily="34" charset="0"/>
              </a:rPr>
              <a:t> is complete intelligence platform, </a:t>
            </a:r>
            <a:r>
              <a:rPr lang="en-GB" sz="950" b="1" dirty="0">
                <a:solidFill>
                  <a:srgbClr val="003D79"/>
                </a:solidFill>
                <a:latin typeface="Arial" panose="020B0604020202020204" pitchFamily="34" charset="0"/>
                <a:ea typeface="Verdana" panose="020B0604030504040204" pitchFamily="34" charset="0"/>
                <a:cs typeface="Arial" panose="020B0604020202020204" pitchFamily="34" charset="0"/>
              </a:rPr>
              <a:t>based on AI technology</a:t>
            </a:r>
            <a:r>
              <a:rPr lang="en-GB" sz="950" dirty="0">
                <a:solidFill>
                  <a:srgbClr val="003D79"/>
                </a:solidFill>
                <a:latin typeface="Arial" panose="020B0604020202020204" pitchFamily="34" charset="0"/>
                <a:ea typeface="Verdana" panose="020B0604030504040204" pitchFamily="34" charset="0"/>
                <a:cs typeface="Arial" panose="020B0604020202020204" pitchFamily="34" charset="0"/>
              </a:rPr>
              <a:t>, able to mix and match: several data sources, for timely and effective reaction to events</a:t>
            </a:r>
          </a:p>
        </p:txBody>
      </p:sp>
      <p:sp>
        <p:nvSpPr>
          <p:cNvPr id="37" name="Rounded Rectangle 39"/>
          <p:cNvSpPr/>
          <p:nvPr/>
        </p:nvSpPr>
        <p:spPr bwMode="gray">
          <a:xfrm>
            <a:off x="5238110" y="4790120"/>
            <a:ext cx="3290996" cy="1541549"/>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Pool of </a:t>
            </a:r>
            <a:r>
              <a:rPr lang="en-US" sz="1000" b="1" dirty="0">
                <a:solidFill>
                  <a:srgbClr val="003D79"/>
                </a:solidFill>
                <a:latin typeface="Arial" panose="020B0604020202020204" pitchFamily="34" charset="0"/>
                <a:ea typeface="Verdana" panose="020B0604030504040204" pitchFamily="34" charset="0"/>
                <a:cs typeface="Arial" panose="020B0604020202020204" pitchFamily="34" charset="0"/>
              </a:rPr>
              <a:t>training and educational services </a:t>
            </a: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covering the following topics: </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PT/VA</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Cryptoanalysis</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Reverse engineering</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Malware analysis</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Ethical hacker training and education</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Cyber resilience military systems</a:t>
            </a:r>
          </a:p>
        </p:txBody>
      </p:sp>
      <p:sp>
        <p:nvSpPr>
          <p:cNvPr id="39" name="Rounded Rectangle 39"/>
          <p:cNvSpPr/>
          <p:nvPr/>
        </p:nvSpPr>
        <p:spPr bwMode="gray">
          <a:xfrm>
            <a:off x="1581026" y="5870078"/>
            <a:ext cx="3061787" cy="478845"/>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Support law enforcement and int. agencies providing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customizable and easy-to-use lawful interception solution</a:t>
            </a:r>
          </a:p>
        </p:txBody>
      </p:sp>
      <p:sp>
        <p:nvSpPr>
          <p:cNvPr id="43" name="Ovale 42"/>
          <p:cNvSpPr/>
          <p:nvPr/>
        </p:nvSpPr>
        <p:spPr>
          <a:xfrm>
            <a:off x="4309687" y="3831151"/>
            <a:ext cx="1305658" cy="1186961"/>
          </a:xfrm>
          <a:prstGeom prst="ellipse">
            <a:avLst/>
          </a:prstGeom>
          <a:solidFill>
            <a:schemeClr val="bg1"/>
          </a:solidFill>
          <a:ln w="19050">
            <a:solidFill>
              <a:srgbClr val="F794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42" name="Picture 2" descr="Risultati immagini per cy4ga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2181" y="3909273"/>
            <a:ext cx="1086423" cy="1086423"/>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2"/>
          <p:cNvSpPr txBox="1">
            <a:spLocks/>
          </p:cNvSpPr>
          <p:nvPr/>
        </p:nvSpPr>
        <p:spPr>
          <a:xfrm>
            <a:off x="289659" y="2477143"/>
            <a:ext cx="824380" cy="1691640"/>
          </a:xfrm>
          <a:prstGeom prst="rect">
            <a:avLst/>
          </a:prstGeom>
          <a:ln>
            <a:solidFill>
              <a:srgbClr val="003D79"/>
            </a:solidFill>
          </a:ln>
        </p:spPr>
        <p:txBody>
          <a:bodyPr vert="vert270"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DECISION INTELLIGENCE PLATFORM</a:t>
            </a:r>
          </a:p>
        </p:txBody>
      </p:sp>
      <p:sp>
        <p:nvSpPr>
          <p:cNvPr id="16" name="Parentesi graffa chiusa 15"/>
          <p:cNvSpPr/>
          <p:nvPr/>
        </p:nvSpPr>
        <p:spPr bwMode="auto">
          <a:xfrm rot="10800000">
            <a:off x="1190020" y="4521475"/>
            <a:ext cx="230400" cy="17897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17" name="Titolo 2"/>
          <p:cNvSpPr txBox="1">
            <a:spLocks/>
          </p:cNvSpPr>
          <p:nvPr/>
        </p:nvSpPr>
        <p:spPr>
          <a:xfrm>
            <a:off x="289659" y="4565469"/>
            <a:ext cx="824380" cy="1694959"/>
          </a:xfrm>
          <a:prstGeom prst="rect">
            <a:avLst/>
          </a:prstGeom>
          <a:ln>
            <a:solidFill>
              <a:srgbClr val="003D79"/>
            </a:solidFill>
          </a:ln>
        </p:spPr>
        <p:txBody>
          <a:bodyPr vert="vert270"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LAWFUL INTERCEPTION</a:t>
            </a:r>
          </a:p>
          <a:p>
            <a:pPr algn="ctr"/>
            <a:r>
              <a:rPr lang="en-GB" sz="1000" kern="0" dirty="0">
                <a:solidFill>
                  <a:srgbClr val="003D79"/>
                </a:solidFill>
                <a:latin typeface="Arial" panose="020B0604020202020204" pitchFamily="34" charset="0"/>
                <a:cs typeface="Arial" panose="020B0604020202020204" pitchFamily="34" charset="0"/>
              </a:rPr>
              <a:t>SOCMINT</a:t>
            </a:r>
          </a:p>
          <a:p>
            <a:pPr algn="ctr"/>
            <a:r>
              <a:rPr lang="en-GB" sz="1000" kern="0" dirty="0">
                <a:solidFill>
                  <a:srgbClr val="003D79"/>
                </a:solidFill>
                <a:latin typeface="Arial" panose="020B0604020202020204" pitchFamily="34" charset="0"/>
                <a:cs typeface="Arial" panose="020B0604020202020204" pitchFamily="34" charset="0"/>
              </a:rPr>
              <a:t>(Social Media Intelligence)</a:t>
            </a:r>
          </a:p>
        </p:txBody>
      </p:sp>
      <p:pic>
        <p:nvPicPr>
          <p:cNvPr id="20" name="Immagine 19"/>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58758" y="2329587"/>
            <a:ext cx="1374773" cy="257095"/>
          </a:xfrm>
          <a:prstGeom prst="rect">
            <a:avLst/>
          </a:prstGeom>
        </p:spPr>
      </p:pic>
      <p:sp>
        <p:nvSpPr>
          <p:cNvPr id="22" name="Parentesi graffa chiusa 21"/>
          <p:cNvSpPr/>
          <p:nvPr/>
        </p:nvSpPr>
        <p:spPr bwMode="auto">
          <a:xfrm rot="10800000" flipH="1">
            <a:off x="8460817" y="2306205"/>
            <a:ext cx="231137" cy="19996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23" name="Titolo 2"/>
          <p:cNvSpPr txBox="1">
            <a:spLocks/>
          </p:cNvSpPr>
          <p:nvPr/>
        </p:nvSpPr>
        <p:spPr>
          <a:xfrm>
            <a:off x="8748960" y="2422650"/>
            <a:ext cx="822960" cy="1691640"/>
          </a:xfrm>
          <a:prstGeom prst="rect">
            <a:avLst/>
          </a:prstGeom>
          <a:ln>
            <a:solidFill>
              <a:srgbClr val="003D79"/>
            </a:solidFill>
          </a:ln>
        </p:spPr>
        <p:txBody>
          <a:bodyPr vert="vert"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SIEM</a:t>
            </a:r>
          </a:p>
          <a:p>
            <a:pPr algn="ctr"/>
            <a:r>
              <a:rPr lang="en-US" altLang="it-IT" sz="1000" kern="0" dirty="0">
                <a:solidFill>
                  <a:srgbClr val="003D79"/>
                </a:solidFill>
                <a:latin typeface="Arial" panose="020B0604020202020204" pitchFamily="34" charset="0"/>
                <a:cs typeface="Arial" panose="020B0604020202020204" pitchFamily="34" charset="0"/>
              </a:rPr>
              <a:t>(Security information and event management)</a:t>
            </a:r>
          </a:p>
          <a:p>
            <a:pPr algn="ctr"/>
            <a:r>
              <a:rPr lang="en-US" altLang="it-IT" sz="1000" kern="0" dirty="0">
                <a:solidFill>
                  <a:srgbClr val="003D79"/>
                </a:solidFill>
                <a:latin typeface="Arial" panose="020B0604020202020204" pitchFamily="34" charset="0"/>
                <a:cs typeface="Arial" panose="020B0604020202020204" pitchFamily="34" charset="0"/>
              </a:rPr>
              <a:t>MONITORING</a:t>
            </a:r>
            <a:endParaRPr lang="en-GB" altLang="it-IT" sz="1000" kern="0" dirty="0">
              <a:solidFill>
                <a:srgbClr val="003D79"/>
              </a:solidFill>
              <a:latin typeface="Arial" panose="020B0604020202020204" pitchFamily="34" charset="0"/>
              <a:cs typeface="Arial" panose="020B0604020202020204" pitchFamily="34" charset="0"/>
            </a:endParaRPr>
          </a:p>
        </p:txBody>
      </p:sp>
      <p:sp>
        <p:nvSpPr>
          <p:cNvPr id="24" name="Parentesi graffa chiusa 23"/>
          <p:cNvSpPr/>
          <p:nvPr/>
        </p:nvSpPr>
        <p:spPr bwMode="auto">
          <a:xfrm rot="10800000" flipH="1">
            <a:off x="8460817" y="4520061"/>
            <a:ext cx="231137" cy="179088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27" name="Titolo 2"/>
          <p:cNvSpPr txBox="1">
            <a:spLocks/>
          </p:cNvSpPr>
          <p:nvPr/>
        </p:nvSpPr>
        <p:spPr>
          <a:xfrm>
            <a:off x="504825" y="1517487"/>
            <a:ext cx="4336094"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400" b="1" kern="0" dirty="0">
                <a:latin typeface="Arial" panose="020B0604020202020204" pitchFamily="34" charset="0"/>
                <a:cs typeface="Arial" panose="020B0604020202020204" pitchFamily="34" charset="0"/>
              </a:rPr>
              <a:t>CYBER INTELLIGENCE</a:t>
            </a:r>
          </a:p>
        </p:txBody>
      </p:sp>
      <p:sp>
        <p:nvSpPr>
          <p:cNvPr id="28" name="Titolo 2"/>
          <p:cNvSpPr txBox="1">
            <a:spLocks/>
          </p:cNvSpPr>
          <p:nvPr/>
        </p:nvSpPr>
        <p:spPr>
          <a:xfrm>
            <a:off x="8945310" y="2138401"/>
            <a:ext cx="1712483" cy="277139"/>
          </a:xfrm>
          <a:prstGeom prst="rect">
            <a:avLst/>
          </a:prstGeom>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endParaRPr lang="en-GB" sz="1800" kern="0" dirty="0">
              <a:solidFill>
                <a:schemeClr val="accent6"/>
              </a:solidFill>
            </a:endParaRPr>
          </a:p>
        </p:txBody>
      </p:sp>
      <p:sp>
        <p:nvSpPr>
          <p:cNvPr id="40" name="Titolo 2"/>
          <p:cNvSpPr txBox="1">
            <a:spLocks/>
          </p:cNvSpPr>
          <p:nvPr/>
        </p:nvSpPr>
        <p:spPr>
          <a:xfrm>
            <a:off x="8748960" y="4539831"/>
            <a:ext cx="822960" cy="1691640"/>
          </a:xfrm>
          <a:prstGeom prst="rect">
            <a:avLst/>
          </a:prstGeom>
          <a:ln>
            <a:solidFill>
              <a:srgbClr val="003D79"/>
            </a:solidFill>
          </a:ln>
        </p:spPr>
        <p:txBody>
          <a:bodyPr vert="vert"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Pen test</a:t>
            </a:r>
          </a:p>
          <a:p>
            <a:pPr algn="ctr"/>
            <a:r>
              <a:rPr lang="en-GB" sz="1000" kern="0" dirty="0">
                <a:solidFill>
                  <a:srgbClr val="003D79"/>
                </a:solidFill>
                <a:latin typeface="Arial" panose="020B0604020202020204" pitchFamily="34" charset="0"/>
                <a:cs typeface="Arial" panose="020B0604020202020204" pitchFamily="34" charset="0"/>
              </a:rPr>
              <a:t>VA</a:t>
            </a:r>
          </a:p>
          <a:p>
            <a:pPr algn="ctr"/>
            <a:r>
              <a:rPr lang="en-GB" sz="1000" kern="0" dirty="0">
                <a:solidFill>
                  <a:srgbClr val="003D79"/>
                </a:solidFill>
                <a:latin typeface="Arial" panose="020B0604020202020204" pitchFamily="34" charset="0"/>
                <a:cs typeface="Arial" panose="020B0604020202020204" pitchFamily="34" charset="0"/>
              </a:rPr>
              <a:t>DGILAB</a:t>
            </a:r>
          </a:p>
          <a:p>
            <a:pPr algn="ctr"/>
            <a:r>
              <a:rPr lang="en-GB" sz="1000" kern="0" dirty="0">
                <a:solidFill>
                  <a:srgbClr val="003D79"/>
                </a:solidFill>
                <a:latin typeface="Arial" panose="020B0604020202020204" pitchFamily="34" charset="0"/>
                <a:cs typeface="Arial" panose="020B0604020202020204" pitchFamily="34" charset="0"/>
              </a:rPr>
              <a:t>Academy</a:t>
            </a:r>
            <a:endParaRPr lang="en-GB" altLang="it-IT" sz="1000" kern="0" dirty="0">
              <a:solidFill>
                <a:srgbClr val="003D79"/>
              </a:solidFill>
              <a:latin typeface="Arial" panose="020B0604020202020204" pitchFamily="34" charset="0"/>
              <a:cs typeface="Arial" panose="020B0604020202020204" pitchFamily="34" charset="0"/>
            </a:endParaRPr>
          </a:p>
        </p:txBody>
      </p:sp>
      <p:sp>
        <p:nvSpPr>
          <p:cNvPr id="41" name="Titolo 2"/>
          <p:cNvSpPr txBox="1">
            <a:spLocks/>
          </p:cNvSpPr>
          <p:nvPr/>
        </p:nvSpPr>
        <p:spPr>
          <a:xfrm>
            <a:off x="5032220" y="1517487"/>
            <a:ext cx="4321330"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400" b="1" kern="0" dirty="0">
                <a:latin typeface="Arial" panose="020B0604020202020204" pitchFamily="34" charset="0"/>
                <a:cs typeface="Arial" panose="020B0604020202020204" pitchFamily="34" charset="0"/>
              </a:rPr>
              <a:t>CYBER SECURITY</a:t>
            </a:r>
          </a:p>
        </p:txBody>
      </p:sp>
      <p:pic>
        <p:nvPicPr>
          <p:cNvPr id="36" name="Immagine 3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9846" y="4423998"/>
            <a:ext cx="1264363" cy="479586"/>
          </a:xfrm>
          <a:prstGeom prst="rect">
            <a:avLst/>
          </a:prstGeom>
        </p:spPr>
      </p:pic>
      <p:sp>
        <p:nvSpPr>
          <p:cNvPr id="34" name="Figura a mano libera 33"/>
          <p:cNvSpPr/>
          <p:nvPr/>
        </p:nvSpPr>
        <p:spPr>
          <a:xfrm>
            <a:off x="512597" y="1797865"/>
            <a:ext cx="4328322" cy="518889"/>
          </a:xfrm>
          <a:custGeom>
            <a:avLst/>
            <a:gdLst>
              <a:gd name="connsiteX0" fmla="*/ 0 w 2040552"/>
              <a:gd name="connsiteY0" fmla="*/ 0 h 431257"/>
              <a:gd name="connsiteX1" fmla="*/ 2040552 w 2040552"/>
              <a:gd name="connsiteY1" fmla="*/ 0 h 431257"/>
              <a:gd name="connsiteX2" fmla="*/ 2040552 w 2040552"/>
              <a:gd name="connsiteY2" fmla="*/ 431257 h 431257"/>
              <a:gd name="connsiteX3" fmla="*/ 0 w 2040552"/>
              <a:gd name="connsiteY3" fmla="*/ 431257 h 431257"/>
              <a:gd name="connsiteX4" fmla="*/ 0 w 2040552"/>
              <a:gd name="connsiteY4" fmla="*/ 0 h 43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52" h="431257">
                <a:moveTo>
                  <a:pt x="0" y="0"/>
                </a:moveTo>
                <a:lnTo>
                  <a:pt x="2040552" y="0"/>
                </a:lnTo>
                <a:lnTo>
                  <a:pt x="2040552" y="431257"/>
                </a:lnTo>
                <a:lnTo>
                  <a:pt x="0" y="431257"/>
                </a:lnTo>
                <a:lnTo>
                  <a:pt x="0" y="0"/>
                </a:lnTo>
                <a:close/>
              </a:path>
            </a:pathLst>
          </a:custGeom>
          <a:ln w="19050">
            <a:no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91440" rIns="91440" bIns="91440" numCol="1" spcCol="1270" anchor="t" anchorCtr="0">
            <a:noAutofit/>
          </a:bodyPr>
          <a:lstStyle/>
          <a:p>
            <a:pPr lvl="0" algn="just" defTabSz="800100">
              <a:lnSpc>
                <a:spcPct val="90000"/>
              </a:lnSpc>
              <a:spcBef>
                <a:spcPct val="0"/>
              </a:spcBef>
              <a:spcAft>
                <a:spcPts val="600"/>
              </a:spcAft>
              <a:buClr>
                <a:srgbClr val="003D79"/>
              </a:buClr>
            </a:pPr>
            <a:r>
              <a:rPr lang="en-US" sz="1000" i="1" dirty="0">
                <a:solidFill>
                  <a:srgbClr val="003D79"/>
                </a:solidFill>
                <a:latin typeface="Arial" panose="020B0604020202020204" pitchFamily="34" charset="0"/>
                <a:cs typeface="Arial" panose="020B0604020202020204" pitchFamily="34" charset="0"/>
              </a:rPr>
              <a:t>Cyber Intelligence products and services collect and analyze information available online and generated through the use of digital and electronic devices</a:t>
            </a:r>
          </a:p>
        </p:txBody>
      </p:sp>
      <p:pic>
        <p:nvPicPr>
          <p:cNvPr id="45" name="Immagin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0031" y="2299976"/>
            <a:ext cx="1348342" cy="314275"/>
          </a:xfrm>
          <a:prstGeom prst="rect">
            <a:avLst/>
          </a:prstGeom>
        </p:spPr>
      </p:pic>
      <p:sp>
        <p:nvSpPr>
          <p:cNvPr id="46" name="Figura a mano libera 45"/>
          <p:cNvSpPr/>
          <p:nvPr/>
        </p:nvSpPr>
        <p:spPr>
          <a:xfrm>
            <a:off x="5032220" y="1780296"/>
            <a:ext cx="4321330" cy="518889"/>
          </a:xfrm>
          <a:custGeom>
            <a:avLst/>
            <a:gdLst>
              <a:gd name="connsiteX0" fmla="*/ 0 w 2040552"/>
              <a:gd name="connsiteY0" fmla="*/ 0 h 431257"/>
              <a:gd name="connsiteX1" fmla="*/ 2040552 w 2040552"/>
              <a:gd name="connsiteY1" fmla="*/ 0 h 431257"/>
              <a:gd name="connsiteX2" fmla="*/ 2040552 w 2040552"/>
              <a:gd name="connsiteY2" fmla="*/ 431257 h 431257"/>
              <a:gd name="connsiteX3" fmla="*/ 0 w 2040552"/>
              <a:gd name="connsiteY3" fmla="*/ 431257 h 431257"/>
              <a:gd name="connsiteX4" fmla="*/ 0 w 2040552"/>
              <a:gd name="connsiteY4" fmla="*/ 0 h 43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52" h="431257">
                <a:moveTo>
                  <a:pt x="0" y="0"/>
                </a:moveTo>
                <a:lnTo>
                  <a:pt x="2040552" y="0"/>
                </a:lnTo>
                <a:lnTo>
                  <a:pt x="2040552" y="431257"/>
                </a:lnTo>
                <a:lnTo>
                  <a:pt x="0" y="431257"/>
                </a:lnTo>
                <a:lnTo>
                  <a:pt x="0" y="0"/>
                </a:lnTo>
                <a:close/>
              </a:path>
            </a:pathLst>
          </a:custGeom>
          <a:ln w="19050">
            <a:no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91440" rIns="91440" bIns="91440" numCol="1" spcCol="1270" anchor="t" anchorCtr="0">
            <a:noAutofit/>
          </a:bodyPr>
          <a:lstStyle/>
          <a:p>
            <a:pPr lvl="0" algn="just" defTabSz="800100">
              <a:lnSpc>
                <a:spcPct val="90000"/>
              </a:lnSpc>
              <a:spcBef>
                <a:spcPct val="0"/>
              </a:spcBef>
              <a:spcAft>
                <a:spcPts val="600"/>
              </a:spcAft>
              <a:buClr>
                <a:srgbClr val="003D79"/>
              </a:buClr>
            </a:pPr>
            <a:r>
              <a:rPr lang="en-US" sz="1000" i="1" dirty="0">
                <a:solidFill>
                  <a:srgbClr val="003D79"/>
                </a:solidFill>
                <a:latin typeface="Arial" panose="020B0604020202020204" pitchFamily="34" charset="0"/>
                <a:cs typeface="Arial" panose="020B0604020202020204" pitchFamily="34" charset="0"/>
              </a:rPr>
              <a:t>Cyber security products and services protect clients’ information systems, enabling the detection of anomalies and generating response actions</a:t>
            </a:r>
          </a:p>
        </p:txBody>
      </p:sp>
      <p:sp>
        <p:nvSpPr>
          <p:cNvPr id="47" name="Parentesi graffa chiusa 46"/>
          <p:cNvSpPr/>
          <p:nvPr/>
        </p:nvSpPr>
        <p:spPr bwMode="auto">
          <a:xfrm flipH="1">
            <a:off x="1189652" y="2289113"/>
            <a:ext cx="231137" cy="19996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48" name="Freeform 5">
            <a:extLst>
              <a:ext uri="{FF2B5EF4-FFF2-40B4-BE49-F238E27FC236}">
                <a16:creationId xmlns:a16="http://schemas.microsoft.com/office/drawing/2014/main" id="{D525679B-F1B0-44B6-BA7B-6438A7304469}"/>
              </a:ext>
            </a:extLst>
          </p:cNvPr>
          <p:cNvSpPr>
            <a:spLocks noChangeAspect="1" noEditPoints="1"/>
          </p:cNvSpPr>
          <p:nvPr/>
        </p:nvSpPr>
        <p:spPr bwMode="gray">
          <a:xfrm>
            <a:off x="2913026" y="4912270"/>
            <a:ext cx="204035" cy="501945"/>
          </a:xfrm>
          <a:custGeom>
            <a:avLst/>
            <a:gdLst>
              <a:gd name="T0" fmla="*/ 195 w 721"/>
              <a:gd name="T1" fmla="*/ 161 h 1779"/>
              <a:gd name="T2" fmla="*/ 360 w 721"/>
              <a:gd name="T3" fmla="*/ 0 h 1779"/>
              <a:gd name="T4" fmla="*/ 526 w 721"/>
              <a:gd name="T5" fmla="*/ 161 h 1779"/>
              <a:gd name="T6" fmla="*/ 360 w 721"/>
              <a:gd name="T7" fmla="*/ 369 h 1779"/>
              <a:gd name="T8" fmla="*/ 195 w 721"/>
              <a:gd name="T9" fmla="*/ 161 h 1779"/>
              <a:gd name="T10" fmla="*/ 696 w 721"/>
              <a:gd name="T11" fmla="*/ 593 h 1779"/>
              <a:gd name="T12" fmla="*/ 497 w 721"/>
              <a:gd name="T13" fmla="*/ 393 h 1779"/>
              <a:gd name="T14" fmla="*/ 360 w 721"/>
              <a:gd name="T15" fmla="*/ 449 h 1779"/>
              <a:gd name="T16" fmla="*/ 223 w 721"/>
              <a:gd name="T17" fmla="*/ 393 h 1779"/>
              <a:gd name="T18" fmla="*/ 24 w 721"/>
              <a:gd name="T19" fmla="*/ 593 h 1779"/>
              <a:gd name="T20" fmla="*/ 0 w 721"/>
              <a:gd name="T21" fmla="*/ 1031 h 1779"/>
              <a:gd name="T22" fmla="*/ 65 w 721"/>
              <a:gd name="T23" fmla="*/ 1096 h 1779"/>
              <a:gd name="T24" fmla="*/ 130 w 721"/>
              <a:gd name="T25" fmla="*/ 1031 h 1779"/>
              <a:gd name="T26" fmla="*/ 141 w 721"/>
              <a:gd name="T27" fmla="*/ 614 h 1779"/>
              <a:gd name="T28" fmla="*/ 158 w 721"/>
              <a:gd name="T29" fmla="*/ 598 h 1779"/>
              <a:gd name="T30" fmla="*/ 174 w 721"/>
              <a:gd name="T31" fmla="*/ 614 h 1779"/>
              <a:gd name="T32" fmla="*/ 174 w 721"/>
              <a:gd name="T33" fmla="*/ 1084 h 1779"/>
              <a:gd name="T34" fmla="*/ 174 w 721"/>
              <a:gd name="T35" fmla="*/ 1122 h 1779"/>
              <a:gd name="T36" fmla="*/ 177 w 721"/>
              <a:gd name="T37" fmla="*/ 1707 h 1779"/>
              <a:gd name="T38" fmla="*/ 249 w 721"/>
              <a:gd name="T39" fmla="*/ 1779 h 1779"/>
              <a:gd name="T40" fmla="*/ 321 w 721"/>
              <a:gd name="T41" fmla="*/ 1707 h 1779"/>
              <a:gd name="T42" fmla="*/ 344 w 721"/>
              <a:gd name="T43" fmla="*/ 1122 h 1779"/>
              <a:gd name="T44" fmla="*/ 360 w 721"/>
              <a:gd name="T45" fmla="*/ 1106 h 1779"/>
              <a:gd name="T46" fmla="*/ 376 w 721"/>
              <a:gd name="T47" fmla="*/ 1122 h 1779"/>
              <a:gd name="T48" fmla="*/ 399 w 721"/>
              <a:gd name="T49" fmla="*/ 1707 h 1779"/>
              <a:gd name="T50" fmla="*/ 471 w 721"/>
              <a:gd name="T51" fmla="*/ 1779 h 1779"/>
              <a:gd name="T52" fmla="*/ 544 w 721"/>
              <a:gd name="T53" fmla="*/ 1707 h 1779"/>
              <a:gd name="T54" fmla="*/ 546 w 721"/>
              <a:gd name="T55" fmla="*/ 1122 h 1779"/>
              <a:gd name="T56" fmla="*/ 546 w 721"/>
              <a:gd name="T57" fmla="*/ 1084 h 1779"/>
              <a:gd name="T58" fmla="*/ 547 w 721"/>
              <a:gd name="T59" fmla="*/ 614 h 1779"/>
              <a:gd name="T60" fmla="*/ 563 w 721"/>
              <a:gd name="T61" fmla="*/ 598 h 1779"/>
              <a:gd name="T62" fmla="*/ 579 w 721"/>
              <a:gd name="T63" fmla="*/ 614 h 1779"/>
              <a:gd name="T64" fmla="*/ 590 w 721"/>
              <a:gd name="T65" fmla="*/ 1031 h 1779"/>
              <a:gd name="T66" fmla="*/ 655 w 721"/>
              <a:gd name="T67" fmla="*/ 1096 h 1779"/>
              <a:gd name="T68" fmla="*/ 721 w 721"/>
              <a:gd name="T69" fmla="*/ 1031 h 1779"/>
              <a:gd name="T70" fmla="*/ 696 w 721"/>
              <a:gd name="T71" fmla="*/ 593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1" h="1779">
                <a:moveTo>
                  <a:pt x="195" y="161"/>
                </a:moveTo>
                <a:cubicBezTo>
                  <a:pt x="195" y="59"/>
                  <a:pt x="269" y="0"/>
                  <a:pt x="360" y="0"/>
                </a:cubicBezTo>
                <a:cubicBezTo>
                  <a:pt x="452" y="0"/>
                  <a:pt x="526" y="59"/>
                  <a:pt x="526" y="161"/>
                </a:cubicBezTo>
                <a:cubicBezTo>
                  <a:pt x="526" y="263"/>
                  <a:pt x="446" y="369"/>
                  <a:pt x="360" y="369"/>
                </a:cubicBezTo>
                <a:cubicBezTo>
                  <a:pt x="275" y="369"/>
                  <a:pt x="195" y="263"/>
                  <a:pt x="195" y="161"/>
                </a:cubicBezTo>
                <a:close/>
                <a:moveTo>
                  <a:pt x="696" y="593"/>
                </a:moveTo>
                <a:cubicBezTo>
                  <a:pt x="696" y="474"/>
                  <a:pt x="572" y="393"/>
                  <a:pt x="497" y="393"/>
                </a:cubicBezTo>
                <a:cubicBezTo>
                  <a:pt x="421" y="393"/>
                  <a:pt x="420" y="449"/>
                  <a:pt x="360" y="449"/>
                </a:cubicBezTo>
                <a:cubicBezTo>
                  <a:pt x="301" y="449"/>
                  <a:pt x="283" y="393"/>
                  <a:pt x="223" y="393"/>
                </a:cubicBezTo>
                <a:cubicBezTo>
                  <a:pt x="164" y="393"/>
                  <a:pt x="24" y="474"/>
                  <a:pt x="24" y="593"/>
                </a:cubicBezTo>
                <a:cubicBezTo>
                  <a:pt x="0" y="1031"/>
                  <a:pt x="0" y="1031"/>
                  <a:pt x="0" y="1031"/>
                </a:cubicBezTo>
                <a:cubicBezTo>
                  <a:pt x="0" y="1067"/>
                  <a:pt x="29" y="1096"/>
                  <a:pt x="65" y="1096"/>
                </a:cubicBezTo>
                <a:cubicBezTo>
                  <a:pt x="101" y="1096"/>
                  <a:pt x="130" y="1067"/>
                  <a:pt x="130" y="1031"/>
                </a:cubicBezTo>
                <a:cubicBezTo>
                  <a:pt x="141" y="614"/>
                  <a:pt x="141" y="614"/>
                  <a:pt x="141" y="614"/>
                </a:cubicBezTo>
                <a:cubicBezTo>
                  <a:pt x="141" y="605"/>
                  <a:pt x="149" y="598"/>
                  <a:pt x="158" y="598"/>
                </a:cubicBezTo>
                <a:cubicBezTo>
                  <a:pt x="166" y="598"/>
                  <a:pt x="174" y="605"/>
                  <a:pt x="174" y="614"/>
                </a:cubicBezTo>
                <a:cubicBezTo>
                  <a:pt x="174" y="1084"/>
                  <a:pt x="174" y="1084"/>
                  <a:pt x="174" y="1084"/>
                </a:cubicBezTo>
                <a:cubicBezTo>
                  <a:pt x="174" y="1122"/>
                  <a:pt x="174" y="1122"/>
                  <a:pt x="174" y="1122"/>
                </a:cubicBezTo>
                <a:cubicBezTo>
                  <a:pt x="177" y="1707"/>
                  <a:pt x="177" y="1707"/>
                  <a:pt x="177" y="1707"/>
                </a:cubicBezTo>
                <a:cubicBezTo>
                  <a:pt x="177" y="1747"/>
                  <a:pt x="209" y="1779"/>
                  <a:pt x="249" y="1779"/>
                </a:cubicBezTo>
                <a:cubicBezTo>
                  <a:pt x="289" y="1779"/>
                  <a:pt x="321" y="1747"/>
                  <a:pt x="321" y="1707"/>
                </a:cubicBezTo>
                <a:cubicBezTo>
                  <a:pt x="344" y="1122"/>
                  <a:pt x="344" y="1122"/>
                  <a:pt x="344" y="1122"/>
                </a:cubicBezTo>
                <a:cubicBezTo>
                  <a:pt x="344" y="1113"/>
                  <a:pt x="351" y="1106"/>
                  <a:pt x="360" y="1106"/>
                </a:cubicBezTo>
                <a:cubicBezTo>
                  <a:pt x="369" y="1106"/>
                  <a:pt x="376" y="1113"/>
                  <a:pt x="376" y="1122"/>
                </a:cubicBezTo>
                <a:cubicBezTo>
                  <a:pt x="399" y="1707"/>
                  <a:pt x="399" y="1707"/>
                  <a:pt x="399" y="1707"/>
                </a:cubicBezTo>
                <a:cubicBezTo>
                  <a:pt x="399" y="1747"/>
                  <a:pt x="432" y="1779"/>
                  <a:pt x="471" y="1779"/>
                </a:cubicBezTo>
                <a:cubicBezTo>
                  <a:pt x="511" y="1779"/>
                  <a:pt x="544" y="1747"/>
                  <a:pt x="544" y="1707"/>
                </a:cubicBezTo>
                <a:cubicBezTo>
                  <a:pt x="546" y="1122"/>
                  <a:pt x="546" y="1122"/>
                  <a:pt x="546" y="1122"/>
                </a:cubicBezTo>
                <a:cubicBezTo>
                  <a:pt x="546" y="1084"/>
                  <a:pt x="546" y="1084"/>
                  <a:pt x="546" y="1084"/>
                </a:cubicBezTo>
                <a:cubicBezTo>
                  <a:pt x="547" y="614"/>
                  <a:pt x="547" y="614"/>
                  <a:pt x="547" y="614"/>
                </a:cubicBezTo>
                <a:cubicBezTo>
                  <a:pt x="547" y="605"/>
                  <a:pt x="554" y="598"/>
                  <a:pt x="563" y="598"/>
                </a:cubicBezTo>
                <a:cubicBezTo>
                  <a:pt x="572" y="598"/>
                  <a:pt x="579" y="605"/>
                  <a:pt x="579" y="614"/>
                </a:cubicBezTo>
                <a:cubicBezTo>
                  <a:pt x="590" y="1031"/>
                  <a:pt x="590" y="1031"/>
                  <a:pt x="590" y="1031"/>
                </a:cubicBezTo>
                <a:cubicBezTo>
                  <a:pt x="590" y="1067"/>
                  <a:pt x="619" y="1096"/>
                  <a:pt x="655" y="1096"/>
                </a:cubicBezTo>
                <a:cubicBezTo>
                  <a:pt x="691" y="1096"/>
                  <a:pt x="721" y="1067"/>
                  <a:pt x="721" y="1031"/>
                </a:cubicBezTo>
                <a:lnTo>
                  <a:pt x="696" y="593"/>
                </a:lnTo>
                <a:close/>
              </a:path>
            </a:pathLst>
          </a:custGeom>
          <a:solidFill>
            <a:srgbClr val="F7941D"/>
          </a:solidFill>
          <a:ln w="9525">
            <a:noFill/>
            <a:round/>
            <a:headEnd/>
            <a:tailEnd/>
          </a:ln>
          <a:effectLst/>
          <a:scene3d>
            <a:camera prst="orthographicFront"/>
            <a:lightRig rig="twoPt" dir="t">
              <a:rot lat="0" lon="0" rev="8400000"/>
            </a:lightRig>
          </a:scene3d>
          <a:sp3d extrusionH="63500" prstMaterial="matte"/>
        </p:spPr>
        <p:txBody>
          <a:bodyPr vert="horz" wrap="square" lIns="91421" tIns="45710" rIns="91421" bIns="45710" numCol="1" anchor="t" anchorCtr="0" compatLnSpc="1">
            <a:prstTxWarp prst="textNoShape">
              <a:avLst/>
            </a:prstTxWarp>
          </a:bodyPr>
          <a:lstStyle/>
          <a:p>
            <a:endParaRPr lang="de-DE" sz="1600" dirty="0">
              <a:solidFill>
                <a:prstClr val="white"/>
              </a:solidFill>
              <a:cs typeface="Arial" charset="0"/>
            </a:endParaRPr>
          </a:p>
        </p:txBody>
      </p:sp>
      <p:sp>
        <p:nvSpPr>
          <p:cNvPr id="49" name="Ovale 48">
            <a:extLst>
              <a:ext uri="{FF2B5EF4-FFF2-40B4-BE49-F238E27FC236}">
                <a16:creationId xmlns:a16="http://schemas.microsoft.com/office/drawing/2014/main" id="{14C15EAE-C8DA-4E73-AD36-A2A3B959CC2C}"/>
              </a:ext>
            </a:extLst>
          </p:cNvPr>
          <p:cNvSpPr/>
          <p:nvPr/>
        </p:nvSpPr>
        <p:spPr bwMode="auto">
          <a:xfrm>
            <a:off x="2656570" y="4817053"/>
            <a:ext cx="709492" cy="692376"/>
          </a:xfrm>
          <a:prstGeom prst="ellipse">
            <a:avLst/>
          </a:prstGeom>
          <a:noFill/>
          <a:ln w="28575" cap="sq" cmpd="sng" algn="ctr">
            <a:solidFill>
              <a:schemeClr val="tx1"/>
            </a:solidFill>
            <a:prstDash val="solid"/>
            <a:round/>
            <a:headEnd type="none" w="sm" len="sm"/>
            <a:tailEnd type="none" w="sm" len="sm"/>
          </a:ln>
          <a:effectLst/>
        </p:spPr>
        <p:txBody>
          <a:bodyPr vert="horz" wrap="square" lIns="35992" tIns="35992" rIns="35992" bIns="35992" numCol="1" rtlCol="0" anchor="ctr" anchorCtr="0" compatLnSpc="1">
            <a:prstTxWarp prst="textNoShape">
              <a:avLst/>
            </a:prstTxWarp>
          </a:bodyPr>
          <a:lstStyle/>
          <a:p>
            <a:pPr algn="ctr" defTabSz="914174"/>
            <a:endParaRPr lang="it-IT" sz="1200" dirty="0"/>
          </a:p>
        </p:txBody>
      </p:sp>
      <p:sp>
        <p:nvSpPr>
          <p:cNvPr id="51" name="Triangolo isoscele 50">
            <a:extLst>
              <a:ext uri="{FF2B5EF4-FFF2-40B4-BE49-F238E27FC236}">
                <a16:creationId xmlns:a16="http://schemas.microsoft.com/office/drawing/2014/main" id="{DC623292-474B-454B-8A56-359472B1CF3D}"/>
              </a:ext>
            </a:extLst>
          </p:cNvPr>
          <p:cNvSpPr/>
          <p:nvPr/>
        </p:nvSpPr>
        <p:spPr bwMode="auto">
          <a:xfrm>
            <a:off x="2404496" y="4492985"/>
            <a:ext cx="1252118" cy="144799"/>
          </a:xfrm>
          <a:prstGeom prst="triangle">
            <a:avLst>
              <a:gd name="adj" fmla="val 48568"/>
            </a:avLst>
          </a:prstGeom>
          <a:noFill/>
          <a:ln w="19050" cap="sq" cmpd="sng" algn="ctr">
            <a:solidFill>
              <a:srgbClr val="003D79"/>
            </a:solidFill>
            <a:prstDash val="solid"/>
            <a:round/>
            <a:headEnd type="none" w="sm" len="sm"/>
            <a:tailEnd type="none" w="sm" len="sm"/>
          </a:ln>
          <a:effectLst/>
        </p:spPr>
        <p:txBody>
          <a:bodyPr vert="horz" wrap="square" lIns="35992" tIns="35992" rIns="35992" bIns="35992" numCol="1" rtlCol="0" anchor="ctr" anchorCtr="0" compatLnSpc="1">
            <a:prstTxWarp prst="textNoShape">
              <a:avLst/>
            </a:prstTxWarp>
          </a:bodyPr>
          <a:lstStyle/>
          <a:p>
            <a:pPr algn="ctr"/>
            <a:endParaRPr lang="it-IT" sz="1200" dirty="0">
              <a:solidFill>
                <a:prstClr val="white"/>
              </a:solidFill>
              <a:latin typeface="Calibri" panose="020F0502020204030204"/>
              <a:cs typeface="Arial" charset="0"/>
            </a:endParaRPr>
          </a:p>
        </p:txBody>
      </p:sp>
      <p:sp>
        <p:nvSpPr>
          <p:cNvPr id="31" name="Rectangle 30"/>
          <p:cNvSpPr/>
          <p:nvPr/>
        </p:nvSpPr>
        <p:spPr>
          <a:xfrm>
            <a:off x="1616195" y="4915115"/>
            <a:ext cx="733016" cy="521279"/>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3571009" y="4938035"/>
            <a:ext cx="958807" cy="521279"/>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2375219" y="5558105"/>
            <a:ext cx="1193441" cy="278597"/>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Elbow Connector 60"/>
          <p:cNvCxnSpPr>
            <a:stCxn id="31" idx="2"/>
            <a:endCxn id="54" idx="1"/>
          </p:cNvCxnSpPr>
          <p:nvPr/>
        </p:nvCxnSpPr>
        <p:spPr>
          <a:xfrm rot="16200000" flipH="1">
            <a:off x="2048456" y="5370641"/>
            <a:ext cx="261010" cy="392516"/>
          </a:xfrm>
          <a:prstGeom prst="bentConnector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53" idx="2"/>
            <a:endCxn id="54" idx="3"/>
          </p:cNvCxnSpPr>
          <p:nvPr/>
        </p:nvCxnSpPr>
        <p:spPr>
          <a:xfrm rot="5400000">
            <a:off x="3690492" y="5337483"/>
            <a:ext cx="238090" cy="481753"/>
          </a:xfrm>
          <a:prstGeom prst="bentConnector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385" name="Elbow Connector 16384"/>
          <p:cNvCxnSpPr>
            <a:stCxn id="31" idx="0"/>
            <a:endCxn id="53" idx="0"/>
          </p:cNvCxnSpPr>
          <p:nvPr/>
        </p:nvCxnSpPr>
        <p:spPr>
          <a:xfrm rot="16200000" flipH="1">
            <a:off x="3005098" y="3892720"/>
            <a:ext cx="22920" cy="2067710"/>
          </a:xfrm>
          <a:prstGeom prst="bentConnector3">
            <a:avLst>
              <a:gd name="adj1" fmla="val -79279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2" name="Titolo 4">
            <a:extLst>
              <a:ext uri="{FF2B5EF4-FFF2-40B4-BE49-F238E27FC236}">
                <a16:creationId xmlns:a16="http://schemas.microsoft.com/office/drawing/2014/main" id="{BA0BA247-05FC-4B84-9191-478386904C8A}"/>
              </a:ext>
            </a:extLst>
          </p:cNvPr>
          <p:cNvSpPr txBox="1">
            <a:spLocks/>
          </p:cNvSpPr>
          <p:nvPr/>
        </p:nvSpPr>
        <p:spPr>
          <a:xfrm>
            <a:off x="372115" y="640111"/>
            <a:ext cx="8541396" cy="392289"/>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r>
              <a:rPr lang="en-US" dirty="0"/>
              <a:t>One-Stop-Shop Approach with a Wide Range of Proprietary Products</a:t>
            </a:r>
          </a:p>
        </p:txBody>
      </p:sp>
      <p:sp>
        <p:nvSpPr>
          <p:cNvPr id="58" name="Segnaposto testo 5">
            <a:extLst>
              <a:ext uri="{FF2B5EF4-FFF2-40B4-BE49-F238E27FC236}">
                <a16:creationId xmlns:a16="http://schemas.microsoft.com/office/drawing/2014/main" id="{2517AE97-7988-4204-A9B1-D5B8B7876A20}"/>
              </a:ext>
            </a:extLst>
          </p:cNvPr>
          <p:cNvSpPr txBox="1">
            <a:spLocks/>
          </p:cNvSpPr>
          <p:nvPr/>
        </p:nvSpPr>
        <p:spPr>
          <a:xfrm>
            <a:off x="494839" y="1078886"/>
            <a:ext cx="8884248" cy="324498"/>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i="1" dirty="0"/>
              <a:t>A unique, defensive and offensive platform of integrated HW and SW proprietary modules to gather, collect, analyze, protect or disrupt data and networks, and to extract and disseminate operational meaningful information</a:t>
            </a:r>
          </a:p>
        </p:txBody>
      </p:sp>
      <p:sp>
        <p:nvSpPr>
          <p:cNvPr id="65" name="Donut 39">
            <a:extLst>
              <a:ext uri="{FF2B5EF4-FFF2-40B4-BE49-F238E27FC236}">
                <a16:creationId xmlns:a16="http://schemas.microsoft.com/office/drawing/2014/main" id="{E26BED2A-10DD-455F-9702-032A12F3949D}"/>
              </a:ext>
            </a:extLst>
          </p:cNvPr>
          <p:cNvSpPr/>
          <p:nvPr/>
        </p:nvSpPr>
        <p:spPr>
          <a:xfrm>
            <a:off x="2413172" y="5584140"/>
            <a:ext cx="244206" cy="240018"/>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3D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pic>
        <p:nvPicPr>
          <p:cNvPr id="56" name="Immagine 55"/>
          <p:cNvPicPr>
            <a:picLocks noChangeAspect="1"/>
          </p:cNvPicPr>
          <p:nvPr/>
        </p:nvPicPr>
        <p:blipFill rotWithShape="1">
          <a:blip r:embed="rId6"/>
          <a:srcRect l="8442" t="34074" r="9162" b="17407"/>
          <a:stretch/>
        </p:blipFill>
        <p:spPr>
          <a:xfrm>
            <a:off x="1451043" y="2558583"/>
            <a:ext cx="1117417" cy="370118"/>
          </a:xfrm>
          <a:prstGeom prst="rect">
            <a:avLst/>
          </a:prstGeom>
        </p:spPr>
      </p:pic>
      <p:pic>
        <p:nvPicPr>
          <p:cNvPr id="55" name="Immagine 54">
            <a:extLst>
              <a:ext uri="{FF2B5EF4-FFF2-40B4-BE49-F238E27FC236}">
                <a16:creationId xmlns:a16="http://schemas.microsoft.com/office/drawing/2014/main" id="{93C42C82-C318-4FC7-85F8-D8304A6D56DB}"/>
              </a:ext>
            </a:extLst>
          </p:cNvPr>
          <p:cNvPicPr>
            <a:picLocks noChangeAspect="1"/>
          </p:cNvPicPr>
          <p:nvPr/>
        </p:nvPicPr>
        <p:blipFill rotWithShape="1">
          <a:blip r:embed="rId7"/>
          <a:srcRect l="17501" t="45412" r="41053" b="11863"/>
          <a:stretch/>
        </p:blipFill>
        <p:spPr>
          <a:xfrm>
            <a:off x="1631395" y="4944877"/>
            <a:ext cx="709493" cy="480751"/>
          </a:xfrm>
          <a:prstGeom prst="rect">
            <a:avLst/>
          </a:prstGeom>
        </p:spPr>
      </p:pic>
      <p:pic>
        <p:nvPicPr>
          <p:cNvPr id="57" name="Immagine 56">
            <a:extLst>
              <a:ext uri="{FF2B5EF4-FFF2-40B4-BE49-F238E27FC236}">
                <a16:creationId xmlns:a16="http://schemas.microsoft.com/office/drawing/2014/main" id="{E9E3FA18-3253-4CA7-AA1A-5FBD1B9FFC0E}"/>
              </a:ext>
            </a:extLst>
          </p:cNvPr>
          <p:cNvPicPr>
            <a:picLocks noChangeAspect="1"/>
          </p:cNvPicPr>
          <p:nvPr/>
        </p:nvPicPr>
        <p:blipFill rotWithShape="1">
          <a:blip r:embed="rId8"/>
          <a:srcRect l="13852" t="47718" r="41532" b="12102"/>
          <a:stretch/>
        </p:blipFill>
        <p:spPr>
          <a:xfrm>
            <a:off x="3604764" y="4973637"/>
            <a:ext cx="888746" cy="462757"/>
          </a:xfrm>
          <a:prstGeom prst="rect">
            <a:avLst/>
          </a:prstGeom>
        </p:spPr>
      </p:pic>
      <p:pic>
        <p:nvPicPr>
          <p:cNvPr id="59" name="Immagine 58">
            <a:extLst>
              <a:ext uri="{FF2B5EF4-FFF2-40B4-BE49-F238E27FC236}">
                <a16:creationId xmlns:a16="http://schemas.microsoft.com/office/drawing/2014/main" id="{7821BBCD-17E0-46C6-92F0-45DE70A78520}"/>
              </a:ext>
            </a:extLst>
          </p:cNvPr>
          <p:cNvPicPr>
            <a:picLocks noChangeAspect="1"/>
          </p:cNvPicPr>
          <p:nvPr/>
        </p:nvPicPr>
        <p:blipFill rotWithShape="1">
          <a:blip r:embed="rId9"/>
          <a:srcRect l="13553" t="45688" r="41053" b="12239"/>
          <a:stretch/>
        </p:blipFill>
        <p:spPr>
          <a:xfrm>
            <a:off x="2672872" y="5578360"/>
            <a:ext cx="865910" cy="246619"/>
          </a:xfrm>
          <a:prstGeom prst="rect">
            <a:avLst/>
          </a:prstGeom>
        </p:spPr>
      </p:pic>
    </p:spTree>
    <p:extLst>
      <p:ext uri="{BB962C8B-B14F-4D97-AF65-F5344CB8AC3E}">
        <p14:creationId xmlns:p14="http://schemas.microsoft.com/office/powerpoint/2010/main" val="528080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983655" y="976232"/>
            <a:ext cx="4465717" cy="905717"/>
          </a:xfrm>
          <a:prstGeom prst="rect">
            <a:avLst/>
          </a:prstGeom>
        </p:spPr>
        <p:txBody>
          <a:bodyPr wrap="square" lIns="73997" tIns="36999" rIns="73997" bIns="36999">
            <a:spAutoFit/>
          </a:bodyPr>
          <a:lstStyle/>
          <a:p>
            <a:r>
              <a:rPr lang="en-US" sz="2200" b="1" dirty="0">
                <a:solidFill>
                  <a:srgbClr val="F39200"/>
                </a:solidFill>
                <a:latin typeface="Arial" panose="020B0604020202020204" pitchFamily="34" charset="0"/>
                <a:cs typeface="Arial" panose="020B0604020202020204" pitchFamily="34" charset="0"/>
              </a:rPr>
              <a:t>CY4GATE</a:t>
            </a:r>
          </a:p>
          <a:p>
            <a:r>
              <a:rPr lang="en-US" sz="2200" b="1" dirty="0">
                <a:solidFill>
                  <a:srgbClr val="F39200"/>
                </a:solidFill>
                <a:latin typeface="Arial" panose="020B0604020202020204" pitchFamily="34" charset="0"/>
                <a:cs typeface="Arial" panose="020B0604020202020204" pitchFamily="34" charset="0"/>
              </a:rPr>
              <a:t>ACADEMY</a:t>
            </a:r>
          </a:p>
          <a:p>
            <a:r>
              <a:rPr lang="en-US" sz="1000" i="1" dirty="0">
                <a:solidFill>
                  <a:srgbClr val="F39200"/>
                </a:solidFill>
                <a:latin typeface="Arial "/>
              </a:rPr>
              <a:t>Advanced knowledge, skills, capability</a:t>
            </a:r>
          </a:p>
        </p:txBody>
      </p:sp>
      <p:sp>
        <p:nvSpPr>
          <p:cNvPr id="13" name="Rettangolo 12"/>
          <p:cNvSpPr/>
          <p:nvPr/>
        </p:nvSpPr>
        <p:spPr>
          <a:xfrm>
            <a:off x="6328981" y="2796612"/>
            <a:ext cx="3351149" cy="3416535"/>
          </a:xfrm>
          <a:prstGeom prst="rect">
            <a:avLst/>
          </a:prstGeom>
          <a:solidFill>
            <a:srgbClr val="143C6A"/>
          </a:solidFill>
          <a:ln>
            <a:noFill/>
          </a:ln>
        </p:spPr>
        <p:style>
          <a:lnRef idx="2">
            <a:schemeClr val="accent1">
              <a:shade val="50000"/>
            </a:schemeClr>
          </a:lnRef>
          <a:fillRef idx="1">
            <a:schemeClr val="accent1"/>
          </a:fillRef>
          <a:effectRef idx="0">
            <a:schemeClr val="accent1"/>
          </a:effectRef>
          <a:fontRef idx="minor">
            <a:schemeClr val="lt1"/>
          </a:fontRef>
        </p:style>
        <p:txBody>
          <a:bodyPr lIns="73997" tIns="36999" rIns="73997" bIns="36999" rtlCol="0" anchor="ctr"/>
          <a:lstStyle/>
          <a:p>
            <a:pPr algn="ctr"/>
            <a:endParaRPr lang="it-IT" sz="1942" dirty="0"/>
          </a:p>
        </p:txBody>
      </p:sp>
      <p:sp>
        <p:nvSpPr>
          <p:cNvPr id="21" name="Rettangolo 20"/>
          <p:cNvSpPr/>
          <p:nvPr/>
        </p:nvSpPr>
        <p:spPr>
          <a:xfrm>
            <a:off x="2983655" y="1945849"/>
            <a:ext cx="3292470" cy="3381331"/>
          </a:xfrm>
          <a:prstGeom prst="rect">
            <a:avLst/>
          </a:prstGeom>
        </p:spPr>
        <p:txBody>
          <a:bodyPr wrap="square" lIns="73997" tIns="36999" rIns="73997" bIns="36999">
            <a:spAutoFit/>
          </a:bodyPr>
          <a:lstStyle/>
          <a:p>
            <a:pPr algn="just" fontAlgn="base"/>
            <a:r>
              <a:rPr lang="en-US" sz="1000" dirty="0">
                <a:solidFill>
                  <a:srgbClr val="143C6A"/>
                </a:solidFill>
                <a:latin typeface="Arial" panose="020B0604020202020204" pitchFamily="34" charset="0"/>
                <a:cs typeface="Arial" panose="020B0604020202020204" pitchFamily="34" charset="0"/>
              </a:rPr>
              <a:t>CY4Gate Academy provides recruiting, educational and training programs to address today’s needs in intelligence, cyber intelligence and cyberwarfare.</a:t>
            </a:r>
            <a:endParaRPr lang="en-US" sz="1000" b="1" dirty="0">
              <a:solidFill>
                <a:srgbClr val="F39200"/>
              </a:solidFill>
              <a:latin typeface="Arial" panose="020B0604020202020204" pitchFamily="34" charset="0"/>
              <a:cs typeface="Arial" panose="020B0604020202020204" pitchFamily="34" charset="0"/>
            </a:endParaRPr>
          </a:p>
          <a:p>
            <a:pPr algn="just" fontAlgn="base"/>
            <a:endParaRPr lang="en-US" sz="1187" b="1" dirty="0">
              <a:solidFill>
                <a:srgbClr val="F39200"/>
              </a:solidFill>
              <a:latin typeface="Arial" panose="020B0604020202020204" pitchFamily="34" charset="0"/>
              <a:cs typeface="Arial" panose="020B0604020202020204" pitchFamily="34" charset="0"/>
            </a:endParaRPr>
          </a:p>
          <a:p>
            <a:pPr algn="just" fontAlgn="base">
              <a:spcBef>
                <a:spcPts val="647"/>
              </a:spcBef>
              <a:spcAft>
                <a:spcPts val="647"/>
              </a:spcAft>
            </a:pPr>
            <a:r>
              <a:rPr lang="en-US" sz="1300" b="1" dirty="0">
                <a:solidFill>
                  <a:srgbClr val="F39200"/>
                </a:solidFill>
                <a:latin typeface="Arial" panose="020B0604020202020204" pitchFamily="34" charset="0"/>
                <a:cs typeface="Arial" panose="020B0604020202020204" pitchFamily="34" charset="0"/>
              </a:rPr>
              <a:t>Value drivers</a:t>
            </a:r>
          </a:p>
          <a:p>
            <a:pPr algn="just">
              <a:spcAft>
                <a:spcPts val="324"/>
              </a:spcAft>
            </a:pPr>
            <a:r>
              <a:rPr lang="en-US" sz="1000" b="1" dirty="0">
                <a:solidFill>
                  <a:srgbClr val="143C6A"/>
                </a:solidFill>
                <a:latin typeface="Arial" panose="020B0604020202020204" pitchFamily="34" charset="0"/>
                <a:cs typeface="Arial" panose="020B0604020202020204" pitchFamily="34" charset="0"/>
              </a:rPr>
              <a:t>Capability Oriented</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Capability refers to the process of converting 'cyber knowledge' into specific results. ”Cyber Knowledge”, indeed, never transforms in cyber capability automatically because requires a combined hands-on and exercise oriented approach</a:t>
            </a:r>
          </a:p>
          <a:p>
            <a:pPr algn="just">
              <a:spcBef>
                <a:spcPts val="432"/>
              </a:spcBef>
              <a:spcAft>
                <a:spcPts val="216"/>
              </a:spcAft>
            </a:pPr>
            <a:r>
              <a:rPr lang="en-US" sz="1000" b="1" dirty="0">
                <a:solidFill>
                  <a:srgbClr val="143C6A"/>
                </a:solidFill>
                <a:latin typeface="Arial" panose="020B0604020202020204" pitchFamily="34" charset="0"/>
                <a:cs typeface="Arial" panose="020B0604020202020204" pitchFamily="34" charset="0"/>
              </a:rPr>
              <a:t>Creating better staff</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Your staff deserves the opportunity to learn, begin and grow a career in the cyber and intelligence fields</a:t>
            </a:r>
          </a:p>
          <a:p>
            <a:pPr algn="just">
              <a:spcBef>
                <a:spcPts val="647"/>
              </a:spcBef>
              <a:spcAft>
                <a:spcPts val="324"/>
              </a:spcAft>
            </a:pPr>
            <a:r>
              <a:rPr lang="en-US" sz="1000" b="1" dirty="0">
                <a:solidFill>
                  <a:srgbClr val="143C6A"/>
                </a:solidFill>
                <a:latin typeface="Arial" panose="020B0604020202020204" pitchFamily="34" charset="0"/>
                <a:cs typeface="Arial" panose="020B0604020202020204" pitchFamily="34" charset="0"/>
              </a:rPr>
              <a:t>More Readiness </a:t>
            </a:r>
            <a:r>
              <a:rPr lang="en-US" sz="1000" b="1" dirty="0">
                <a:solidFill>
                  <a:srgbClr val="143C6A"/>
                </a:solidFill>
                <a:latin typeface="Arial" panose="020B0604020202020204" pitchFamily="34" charset="0"/>
                <a:cs typeface="Arial" panose="020B0604020202020204" pitchFamily="34" charset="0"/>
                <a:sym typeface="Wingdings" panose="05000000000000000000" pitchFamily="2" charset="2"/>
              </a:rPr>
              <a:t></a:t>
            </a:r>
            <a:r>
              <a:rPr lang="en-US" sz="1000" b="1" dirty="0">
                <a:solidFill>
                  <a:srgbClr val="143C6A"/>
                </a:solidFill>
                <a:latin typeface="Arial" panose="020B0604020202020204" pitchFamily="34" charset="0"/>
                <a:cs typeface="Arial" panose="020B0604020202020204" pitchFamily="34" charset="0"/>
              </a:rPr>
              <a:t> Better Security</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Becoming prepared about threats and the best techniques to face them, will make it harder for a cybercriminal to access your data</a:t>
            </a:r>
          </a:p>
        </p:txBody>
      </p:sp>
      <p:sp>
        <p:nvSpPr>
          <p:cNvPr id="15" name="Rettangolo 14"/>
          <p:cNvSpPr/>
          <p:nvPr/>
        </p:nvSpPr>
        <p:spPr>
          <a:xfrm>
            <a:off x="6434693" y="2968042"/>
            <a:ext cx="3351149" cy="2748401"/>
          </a:xfrm>
          <a:prstGeom prst="rect">
            <a:avLst/>
          </a:prstGeom>
        </p:spPr>
        <p:txBody>
          <a:bodyPr wrap="square" lIns="73997" tIns="36999" rIns="73997" bIns="36999">
            <a:spAutoFit/>
          </a:bodyPr>
          <a:lstStyle/>
          <a:p>
            <a:pPr fontAlgn="base"/>
            <a:r>
              <a:rPr lang="en-US" sz="1300" b="1" dirty="0">
                <a:solidFill>
                  <a:srgbClr val="F39200"/>
                </a:solidFill>
                <a:latin typeface="Arial" panose="020B0604020202020204" pitchFamily="34" charset="0"/>
                <a:cs typeface="Arial" panose="020B0604020202020204" pitchFamily="34" charset="0"/>
              </a:rPr>
              <a:t>How Is It Different?</a:t>
            </a:r>
          </a:p>
          <a:p>
            <a:pPr fontAlgn="base"/>
            <a:endParaRPr lang="en-US" sz="1187" b="1" dirty="0">
              <a:solidFill>
                <a:srgbClr val="143C6A"/>
              </a:solidFill>
              <a:latin typeface="Arial" panose="020B0604020202020204" pitchFamily="34" charset="0"/>
              <a:cs typeface="Arial" panose="020B0604020202020204" pitchFamily="34" charset="0"/>
            </a:endParaRP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Some (successful) cybersecurity expert skills simply cannot be taught in a traditional classroom. This is why  </a:t>
            </a:r>
            <a:r>
              <a:rPr lang="en-US" sz="1000" b="1" dirty="0">
                <a:solidFill>
                  <a:srgbClr val="F39200"/>
                </a:solidFill>
                <a:latin typeface="Arial" panose="020B0604020202020204" pitchFamily="34" charset="0"/>
                <a:cs typeface="Arial" panose="020B0604020202020204" pitchFamily="34" charset="0"/>
              </a:rPr>
              <a:t>we always offer Modern vocational training and skills education programs </a:t>
            </a:r>
            <a:r>
              <a:rPr lang="en-US" sz="1000" dirty="0">
                <a:solidFill>
                  <a:schemeClr val="bg1"/>
                </a:solidFill>
                <a:latin typeface="Arial" panose="020B0604020202020204" pitchFamily="34" charset="0"/>
                <a:cs typeface="Arial" panose="020B0604020202020204" pitchFamily="34" charset="0"/>
              </a:rPr>
              <a:t>through interactive scenarios, “cyber arenas” where to simulate real cyber competition, and challenges to solve real-world business and human competitions</a:t>
            </a: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a:t>
            </a:r>
            <a:r>
              <a:rPr lang="en-US" sz="1000" b="1" dirty="0">
                <a:solidFill>
                  <a:srgbClr val="F39200"/>
                </a:solidFill>
                <a:latin typeface="Arial" panose="020B0604020202020204" pitchFamily="34" charset="0"/>
                <a:cs typeface="Arial" panose="020B0604020202020204" pitchFamily="34" charset="0"/>
              </a:rPr>
              <a:t>Learning elements, contents, and skills” together. </a:t>
            </a:r>
            <a:r>
              <a:rPr lang="en-US" sz="1000" dirty="0">
                <a:solidFill>
                  <a:schemeClr val="bg1"/>
                </a:solidFill>
                <a:latin typeface="Arial" panose="020B0604020202020204" pitchFamily="34" charset="0"/>
                <a:cs typeface="Arial" panose="020B0604020202020204" pitchFamily="34" charset="0"/>
              </a:rPr>
              <a:t>Bringing</a:t>
            </a:r>
            <a:r>
              <a:rPr lang="en-US" sz="1000" b="1" dirty="0">
                <a:solidFill>
                  <a:srgbClr val="F39200"/>
                </a:solidFill>
                <a:latin typeface="Arial" panose="020B0604020202020204" pitchFamily="34" charset="0"/>
                <a:cs typeface="Arial" panose="020B0604020202020204" pitchFamily="34" charset="0"/>
              </a:rPr>
              <a:t> </a:t>
            </a:r>
            <a:r>
              <a:rPr lang="en-US" sz="1000" dirty="0">
                <a:solidFill>
                  <a:schemeClr val="bg1"/>
                </a:solidFill>
                <a:latin typeface="Arial" panose="020B0604020202020204" pitchFamily="34" charset="0"/>
                <a:cs typeface="Arial" panose="020B0604020202020204" pitchFamily="34" charset="0"/>
              </a:rPr>
              <a:t>together all the best cyber security and cyber intelligence elements, </a:t>
            </a:r>
            <a:r>
              <a:rPr lang="en-US" sz="1000" b="1" dirty="0">
                <a:solidFill>
                  <a:srgbClr val="F39200"/>
                </a:solidFill>
                <a:latin typeface="Arial" panose="020B0604020202020204" pitchFamily="34" charset="0"/>
                <a:cs typeface="Arial" panose="020B0604020202020204" pitchFamily="34" charset="0"/>
              </a:rPr>
              <a:t>from those who are doing it, those who did it, </a:t>
            </a:r>
            <a:r>
              <a:rPr lang="en-US" sz="1000" dirty="0">
                <a:solidFill>
                  <a:schemeClr val="bg1"/>
                </a:solidFill>
                <a:latin typeface="Arial" panose="020B0604020202020204" pitchFamily="34" charset="0"/>
                <a:cs typeface="Arial" panose="020B0604020202020204" pitchFamily="34" charset="0"/>
              </a:rPr>
              <a:t>and those </a:t>
            </a:r>
            <a:r>
              <a:rPr lang="en-US" sz="1000" b="1" dirty="0">
                <a:solidFill>
                  <a:srgbClr val="F39200"/>
                </a:solidFill>
                <a:latin typeface="Arial" panose="020B0604020202020204" pitchFamily="34" charset="0"/>
                <a:cs typeface="Arial" panose="020B0604020202020204" pitchFamily="34" charset="0"/>
              </a:rPr>
              <a:t>who learned from it</a:t>
            </a:r>
            <a:r>
              <a:rPr lang="en-US" sz="1000" dirty="0">
                <a:solidFill>
                  <a:schemeClr val="bg1"/>
                </a:solidFill>
                <a:latin typeface="Arial" panose="020B0604020202020204" pitchFamily="34" charset="0"/>
                <a:cs typeface="Arial" panose="020B0604020202020204" pitchFamily="34" charset="0"/>
              </a:rPr>
              <a:t>, and delivering to your organization</a:t>
            </a: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CY4GATE Academy offers an innovative </a:t>
            </a:r>
            <a:r>
              <a:rPr lang="en-US" sz="1000" b="1" dirty="0">
                <a:solidFill>
                  <a:srgbClr val="F39200"/>
                </a:solidFill>
                <a:latin typeface="Arial" panose="020B0604020202020204" pitchFamily="34" charset="0"/>
                <a:cs typeface="Arial" panose="020B0604020202020204" pitchFamily="34" charset="0"/>
              </a:rPr>
              <a:t>method for assessment  inside and outside your organization</a:t>
            </a: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t="-174" b="-1492"/>
          <a:stretch/>
        </p:blipFill>
        <p:spPr>
          <a:xfrm>
            <a:off x="186183" y="649231"/>
            <a:ext cx="2627664" cy="5642301"/>
          </a:xfrm>
          <a:prstGeom prst="rect">
            <a:avLst/>
          </a:prstGeom>
        </p:spPr>
      </p:pic>
      <p:pic>
        <p:nvPicPr>
          <p:cNvPr id="9" name="Segnaposto contenuto 6">
            <a:extLst>
              <a:ext uri="{FF2B5EF4-FFF2-40B4-BE49-F238E27FC236}">
                <a16:creationId xmlns:a16="http://schemas.microsoft.com/office/drawing/2014/main" id="{E0F59FC1-0AA4-4BE4-A537-8899189495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51440" y="1238772"/>
            <a:ext cx="2792947" cy="1414154"/>
          </a:xfrm>
          <a:prstGeom prst="rect">
            <a:avLst/>
          </a:prstGeom>
          <a:ln w="3175">
            <a:noFill/>
          </a:ln>
          <a:effectLst>
            <a:outerShdw blurRad="241300" dist="101600" dir="2700000" algn="ctr">
              <a:schemeClr val="tx1">
                <a:alpha val="50000"/>
              </a:schemeClr>
            </a:outerShdw>
          </a:effectLst>
        </p:spPr>
      </p:pic>
      <p:sp>
        <p:nvSpPr>
          <p:cNvPr id="11" name="Segnaposto numero diapositiva 4">
            <a:extLst>
              <a:ext uri="{FF2B5EF4-FFF2-40B4-BE49-F238E27FC236}">
                <a16:creationId xmlns:a16="http://schemas.microsoft.com/office/drawing/2014/main" id="{573D8152-CAB9-4699-AFFB-63F214E7FE49}"/>
              </a:ext>
            </a:extLst>
          </p:cNvPr>
          <p:cNvSpPr txBox="1">
            <a:spLocks/>
          </p:cNvSpPr>
          <p:nvPr/>
        </p:nvSpPr>
        <p:spPr>
          <a:xfrm>
            <a:off x="9405730" y="6427748"/>
            <a:ext cx="460583" cy="29334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1ABC0B-6C4A-474B-B013-4D6B24F0DF1D}" type="slidenum">
              <a:rPr lang="it-IT" sz="900" smtClean="0">
                <a:latin typeface="Arial "/>
              </a:rPr>
              <a:pPr/>
              <a:t>16</a:t>
            </a:fld>
            <a:endParaRPr lang="it-IT" sz="900" dirty="0">
              <a:latin typeface="Arial "/>
            </a:endParaRPr>
          </a:p>
        </p:txBody>
      </p:sp>
      <p:pic>
        <p:nvPicPr>
          <p:cNvPr id="12" name="Immagine 11">
            <a:extLst>
              <a:ext uri="{FF2B5EF4-FFF2-40B4-BE49-F238E27FC236}">
                <a16:creationId xmlns:a16="http://schemas.microsoft.com/office/drawing/2014/main" id="{F6712378-FF82-4421-ABE4-C2E07A4B7899}"/>
              </a:ext>
            </a:extLst>
          </p:cNvPr>
          <p:cNvPicPr>
            <a:picLocks noChangeAspect="1"/>
          </p:cNvPicPr>
          <p:nvPr/>
        </p:nvPicPr>
        <p:blipFill>
          <a:blip r:embed="rId4"/>
          <a:stretch>
            <a:fillRect/>
          </a:stretch>
        </p:blipFill>
        <p:spPr>
          <a:xfrm>
            <a:off x="9063117" y="0"/>
            <a:ext cx="803196" cy="803196"/>
          </a:xfrm>
          <a:prstGeom prst="rect">
            <a:avLst/>
          </a:prstGeom>
        </p:spPr>
      </p:pic>
      <p:pic>
        <p:nvPicPr>
          <p:cNvPr id="14" name="Immagine 13">
            <a:extLst>
              <a:ext uri="{FF2B5EF4-FFF2-40B4-BE49-F238E27FC236}">
                <a16:creationId xmlns:a16="http://schemas.microsoft.com/office/drawing/2014/main" id="{D5B8D72F-9186-4072-A637-DF43CAE6FF95}"/>
              </a:ext>
            </a:extLst>
          </p:cNvPr>
          <p:cNvPicPr>
            <a:picLocks noChangeAspect="1"/>
          </p:cNvPicPr>
          <p:nvPr/>
        </p:nvPicPr>
        <p:blipFill rotWithShape="1">
          <a:blip r:embed="rId5"/>
          <a:srcRect l="32660" t="82997" r="57746" b="13105"/>
          <a:stretch/>
        </p:blipFill>
        <p:spPr>
          <a:xfrm>
            <a:off x="179133" y="6364582"/>
            <a:ext cx="1836480" cy="419675"/>
          </a:xfrm>
          <a:prstGeom prst="rect">
            <a:avLst/>
          </a:prstGeom>
        </p:spPr>
      </p:pic>
    </p:spTree>
    <p:extLst>
      <p:ext uri="{BB962C8B-B14F-4D97-AF65-F5344CB8AC3E}">
        <p14:creationId xmlns:p14="http://schemas.microsoft.com/office/powerpoint/2010/main" val="433989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328982" y="2796612"/>
            <a:ext cx="3343752" cy="3416535"/>
          </a:xfrm>
          <a:prstGeom prst="rect">
            <a:avLst/>
          </a:prstGeom>
          <a:solidFill>
            <a:srgbClr val="143C6A"/>
          </a:solidFill>
          <a:ln>
            <a:noFill/>
          </a:ln>
        </p:spPr>
        <p:style>
          <a:lnRef idx="2">
            <a:schemeClr val="accent1">
              <a:shade val="50000"/>
            </a:schemeClr>
          </a:lnRef>
          <a:fillRef idx="1">
            <a:schemeClr val="accent1"/>
          </a:fillRef>
          <a:effectRef idx="0">
            <a:schemeClr val="accent1"/>
          </a:effectRef>
          <a:fontRef idx="minor">
            <a:schemeClr val="lt1"/>
          </a:fontRef>
        </p:style>
        <p:txBody>
          <a:bodyPr lIns="73997" tIns="36999" rIns="73997" bIns="36999" rtlCol="0" anchor="ctr"/>
          <a:lstStyle/>
          <a:p>
            <a:pPr algn="ctr"/>
            <a:endParaRPr lang="it-IT" sz="1942" dirty="0"/>
          </a:p>
        </p:txBody>
      </p:sp>
      <p:sp>
        <p:nvSpPr>
          <p:cNvPr id="7" name="Rettangolo 6"/>
          <p:cNvSpPr/>
          <p:nvPr/>
        </p:nvSpPr>
        <p:spPr>
          <a:xfrm>
            <a:off x="2977832" y="830361"/>
            <a:ext cx="4465717" cy="866028"/>
          </a:xfrm>
          <a:prstGeom prst="rect">
            <a:avLst/>
          </a:prstGeom>
        </p:spPr>
        <p:txBody>
          <a:bodyPr wrap="square" lIns="73997" tIns="36999" rIns="73997" bIns="36999">
            <a:spAutoFit/>
          </a:bodyPr>
          <a:lstStyle/>
          <a:p>
            <a:endParaRPr lang="it-IT" sz="1942" dirty="0"/>
          </a:p>
          <a:p>
            <a:r>
              <a:rPr lang="en-US" sz="2200" b="1" dirty="0">
                <a:solidFill>
                  <a:srgbClr val="F39200"/>
                </a:solidFill>
                <a:latin typeface="Arial" panose="020B0604020202020204" pitchFamily="34" charset="0"/>
                <a:cs typeface="Arial" panose="020B0604020202020204" pitchFamily="34" charset="0"/>
              </a:rPr>
              <a:t>DIGILAB</a:t>
            </a:r>
          </a:p>
          <a:p>
            <a:r>
              <a:rPr lang="en-US" sz="1000" i="1" dirty="0">
                <a:solidFill>
                  <a:srgbClr val="F39200"/>
                </a:solidFill>
              </a:rPr>
              <a:t>Prepare Your Cyber Mission!</a:t>
            </a:r>
          </a:p>
        </p:txBody>
      </p:sp>
      <p:sp>
        <p:nvSpPr>
          <p:cNvPr id="21" name="Rettangolo 20"/>
          <p:cNvSpPr/>
          <p:nvPr/>
        </p:nvSpPr>
        <p:spPr>
          <a:xfrm>
            <a:off x="2983654" y="1778520"/>
            <a:ext cx="3181341" cy="4617567"/>
          </a:xfrm>
          <a:prstGeom prst="rect">
            <a:avLst/>
          </a:prstGeom>
        </p:spPr>
        <p:txBody>
          <a:bodyPr wrap="square" lIns="73997" tIns="36999" rIns="73997" bIns="36999">
            <a:spAutoFit/>
          </a:bodyPr>
          <a:lstStyle/>
          <a:p>
            <a:pPr algn="just" fontAlgn="base"/>
            <a:r>
              <a:rPr lang="en-US" sz="1000" dirty="0">
                <a:solidFill>
                  <a:srgbClr val="143C6A"/>
                </a:solidFill>
                <a:latin typeface="Arial" panose="020B0604020202020204" pitchFamily="34" charset="0"/>
                <a:cs typeface="Arial" panose="020B0604020202020204" pitchFamily="34" charset="0"/>
              </a:rPr>
              <a:t>The DIGILAB is a strategic asset, dedicated to perform digital activities for platform and system analysis, vulnerability management, attack pattern engineering</a:t>
            </a:r>
            <a:endParaRPr lang="en-US" sz="1000" b="1" dirty="0">
              <a:solidFill>
                <a:srgbClr val="F39200"/>
              </a:solidFill>
              <a:latin typeface="Arial" panose="020B0604020202020204" pitchFamily="34" charset="0"/>
              <a:cs typeface="Arial" panose="020B0604020202020204" pitchFamily="34" charset="0"/>
            </a:endParaRPr>
          </a:p>
          <a:p>
            <a:pPr algn="just" fontAlgn="base">
              <a:spcBef>
                <a:spcPts val="1942"/>
              </a:spcBef>
              <a:spcAft>
                <a:spcPts val="647"/>
              </a:spcAft>
            </a:pPr>
            <a:r>
              <a:rPr lang="en-US" sz="1300" b="1" dirty="0">
                <a:solidFill>
                  <a:srgbClr val="F39200"/>
                </a:solidFill>
                <a:latin typeface="Arial" panose="020B0604020202020204" pitchFamily="34" charset="0"/>
                <a:cs typeface="Arial" panose="020B0604020202020204" pitchFamily="34" charset="0"/>
              </a:rPr>
              <a:t>Value drivers</a:t>
            </a:r>
          </a:p>
          <a:p>
            <a:pPr algn="just">
              <a:spcAft>
                <a:spcPts val="324"/>
              </a:spcAft>
            </a:pPr>
            <a:r>
              <a:rPr lang="en-US" sz="1000" b="1" dirty="0">
                <a:solidFill>
                  <a:srgbClr val="143C6A"/>
                </a:solidFill>
                <a:latin typeface="Arial" panose="020B0604020202020204" pitchFamily="34" charset="0"/>
                <a:cs typeface="Arial" panose="020B0604020202020204" pitchFamily="34" charset="0"/>
              </a:rPr>
              <a:t>Beyond the Academic Approach</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The building up of a lasting capability on all the aspects of Cyber Warfare can hardly be achieved by traditional education &amp; training which is useful for the creation of individual competences, but not sufficient to establish a permanent capability. So, also  for this reason we have DIGILAB that integrates our Cyber Academy offering</a:t>
            </a:r>
          </a:p>
          <a:p>
            <a:pPr algn="just">
              <a:spcBef>
                <a:spcPts val="647"/>
              </a:spcBef>
              <a:spcAft>
                <a:spcPts val="324"/>
              </a:spcAft>
            </a:pPr>
            <a:r>
              <a:rPr lang="en-US" sz="1000" b="1" dirty="0">
                <a:solidFill>
                  <a:srgbClr val="143C6A"/>
                </a:solidFill>
                <a:latin typeface="Arial" panose="020B0604020202020204" pitchFamily="34" charset="0"/>
                <a:cs typeface="Arial" panose="020B0604020202020204" pitchFamily="34" charset="0"/>
              </a:rPr>
              <a:t>Tailored around the Customer</a:t>
            </a:r>
            <a:endParaRPr lang="en-US" sz="1000" b="1" dirty="0">
              <a:solidFill>
                <a:srgbClr val="143C6A"/>
              </a:solidFill>
              <a:latin typeface="Arial" panose="020B0604020202020204" pitchFamily="34" charset="0"/>
              <a:cs typeface="Arial" panose="020B0604020202020204" pitchFamily="34" charset="0"/>
              <a:sym typeface="Wingdings" panose="05000000000000000000" pitchFamily="2" charset="2"/>
            </a:endParaRPr>
          </a:p>
          <a:p>
            <a:pPr algn="just">
              <a:spcAft>
                <a:spcPts val="324"/>
              </a:spcAft>
            </a:pPr>
            <a:r>
              <a:rPr lang="en-US" sz="1000" dirty="0">
                <a:solidFill>
                  <a:srgbClr val="143C6A"/>
                </a:solidFill>
                <a:latin typeface="Arial" panose="020B0604020202020204" pitchFamily="34" charset="0"/>
                <a:cs typeface="Arial" panose="020B0604020202020204" pitchFamily="34" charset="0"/>
              </a:rPr>
              <a:t>Every customer has his needs and for this reason each DIGILAB is a unique mix of education, training, labs and continuous support for preparing customer’s missions</a:t>
            </a:r>
          </a:p>
          <a:p>
            <a:pPr algn="just">
              <a:spcBef>
                <a:spcPts val="647"/>
              </a:spcBef>
              <a:spcAft>
                <a:spcPts val="324"/>
              </a:spcAft>
            </a:pPr>
            <a:r>
              <a:rPr lang="en-US" sz="1000" b="1" dirty="0">
                <a:solidFill>
                  <a:srgbClr val="143C6A"/>
                </a:solidFill>
                <a:latin typeface="Arial" panose="020B0604020202020204" pitchFamily="34" charset="0"/>
                <a:cs typeface="Arial" panose="020B0604020202020204" pitchFamily="34" charset="0"/>
              </a:rPr>
              <a:t>Focused on </a:t>
            </a:r>
            <a:r>
              <a:rPr lang="en-US" sz="1000" b="1" dirty="0" err="1">
                <a:solidFill>
                  <a:srgbClr val="143C6A"/>
                </a:solidFill>
                <a:latin typeface="Arial" panose="020B0604020202020204" pitchFamily="34" charset="0"/>
                <a:cs typeface="Arial" panose="020B0604020202020204" pitchFamily="34" charset="0"/>
              </a:rPr>
              <a:t>Teamworking</a:t>
            </a:r>
            <a:endParaRPr lang="en-US" sz="1000" b="1" dirty="0">
              <a:solidFill>
                <a:srgbClr val="143C6A"/>
              </a:solidFill>
              <a:latin typeface="Arial" panose="020B0604020202020204" pitchFamily="34" charset="0"/>
              <a:cs typeface="Arial" panose="020B0604020202020204" pitchFamily="34" charset="0"/>
              <a:sym typeface="Wingdings" panose="05000000000000000000" pitchFamily="2" charset="2"/>
            </a:endParaRPr>
          </a:p>
          <a:p>
            <a:pPr algn="just">
              <a:spcAft>
                <a:spcPts val="324"/>
              </a:spcAft>
            </a:pPr>
            <a:r>
              <a:rPr lang="en-US" sz="1000" dirty="0">
                <a:solidFill>
                  <a:srgbClr val="143C6A"/>
                </a:solidFill>
                <a:latin typeface="Arial" panose="020B0604020202020204" pitchFamily="34" charset="0"/>
                <a:cs typeface="Arial" panose="020B0604020202020204" pitchFamily="34" charset="0"/>
              </a:rPr>
              <a:t>Final goal of a DIGILAB program is to train all the teams (Penetration Testing team, Intelligence Team , Malware reversing and exploiting team, Reversing team, Crypto-analysis team and so on) to understand how to approach a cyber mission and identify the right tools for each specific task</a:t>
            </a:r>
          </a:p>
        </p:txBody>
      </p:sp>
      <p:sp>
        <p:nvSpPr>
          <p:cNvPr id="15" name="Rettangolo 14"/>
          <p:cNvSpPr/>
          <p:nvPr/>
        </p:nvSpPr>
        <p:spPr>
          <a:xfrm>
            <a:off x="6434693" y="2969188"/>
            <a:ext cx="3238040" cy="1703949"/>
          </a:xfrm>
          <a:prstGeom prst="rect">
            <a:avLst/>
          </a:prstGeom>
        </p:spPr>
        <p:txBody>
          <a:bodyPr wrap="square" lIns="73997" tIns="36999" rIns="73997" bIns="36999">
            <a:spAutoFit/>
          </a:bodyPr>
          <a:lstStyle/>
          <a:p>
            <a:pPr fontAlgn="base"/>
            <a:r>
              <a:rPr lang="en-US" sz="1300" b="1" dirty="0">
                <a:solidFill>
                  <a:srgbClr val="F39200"/>
                </a:solidFill>
                <a:latin typeface="Arial" panose="020B0604020202020204" pitchFamily="34" charset="0"/>
                <a:cs typeface="Arial" panose="020B0604020202020204" pitchFamily="34" charset="0"/>
              </a:rPr>
              <a:t>How Is It Different?</a:t>
            </a:r>
          </a:p>
          <a:p>
            <a:pPr fontAlgn="base"/>
            <a:endParaRPr lang="en-US" sz="1187" b="1" dirty="0">
              <a:solidFill>
                <a:srgbClr val="143C6A"/>
              </a:solidFill>
              <a:latin typeface="Arial" panose="020B0604020202020204" pitchFamily="34" charset="0"/>
              <a:cs typeface="Arial" panose="020B0604020202020204" pitchFamily="34" charset="0"/>
            </a:endParaRP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We own </a:t>
            </a:r>
            <a:r>
              <a:rPr lang="en-US" sz="1000" b="1" dirty="0">
                <a:solidFill>
                  <a:srgbClr val="F39200"/>
                </a:solidFill>
                <a:latin typeface="Arial" panose="020B0604020202020204" pitchFamily="34" charset="0"/>
                <a:cs typeface="Arial" panose="020B0604020202020204" pitchFamily="34" charset="0"/>
              </a:rPr>
              <a:t>full penetration testing and validation capabilities </a:t>
            </a:r>
            <a:r>
              <a:rPr lang="en-US" sz="1000" dirty="0">
                <a:solidFill>
                  <a:schemeClr val="bg1"/>
                </a:solidFill>
                <a:latin typeface="Arial" panose="020B0604020202020204" pitchFamily="34" charset="0"/>
                <a:cs typeface="Arial" panose="020B0604020202020204" pitchFamily="34" charset="0"/>
              </a:rPr>
              <a:t>against complex systems to check the HW, SW, firmware. Also the wireless level</a:t>
            </a: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We create </a:t>
            </a:r>
            <a:r>
              <a:rPr lang="en-US" sz="1000" b="1" dirty="0">
                <a:solidFill>
                  <a:srgbClr val="F39200"/>
                </a:solidFill>
                <a:latin typeface="Arial" panose="020B0604020202020204" pitchFamily="34" charset="0"/>
                <a:cs typeface="Arial" panose="020B0604020202020204" pitchFamily="34" charset="0"/>
              </a:rPr>
              <a:t>laboratories</a:t>
            </a:r>
            <a:r>
              <a:rPr lang="en-US" sz="1000" dirty="0">
                <a:solidFill>
                  <a:schemeClr val="bg1"/>
                </a:solidFill>
                <a:latin typeface="Arial" panose="020B0604020202020204" pitchFamily="34" charset="0"/>
                <a:cs typeface="Arial" panose="020B0604020202020204" pitchFamily="34" charset="0"/>
              </a:rPr>
              <a:t> and services for </a:t>
            </a:r>
            <a:r>
              <a:rPr lang="en-US" sz="1000" b="1" dirty="0">
                <a:solidFill>
                  <a:srgbClr val="F39200"/>
                </a:solidFill>
                <a:latin typeface="Arial" panose="020B0604020202020204" pitchFamily="34" charset="0"/>
                <a:cs typeface="Arial" panose="020B0604020202020204" pitchFamily="34" charset="0"/>
              </a:rPr>
              <a:t>malicious code analysis</a:t>
            </a:r>
            <a:r>
              <a:rPr lang="en-US" sz="1000" dirty="0">
                <a:solidFill>
                  <a:schemeClr val="bg1"/>
                </a:solidFill>
                <a:latin typeface="Arial" panose="020B0604020202020204" pitchFamily="34" charset="0"/>
                <a:cs typeface="Arial" panose="020B0604020202020204" pitchFamily="34" charset="0"/>
              </a:rPr>
              <a:t> and define a valid counter-strategy</a:t>
            </a: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We can </a:t>
            </a:r>
            <a:r>
              <a:rPr lang="en-US" sz="1000" b="1" dirty="0">
                <a:solidFill>
                  <a:srgbClr val="F39200"/>
                </a:solidFill>
                <a:latin typeface="Arial" panose="020B0604020202020204" pitchFamily="34" charset="0"/>
                <a:cs typeface="Arial" panose="020B0604020202020204" pitchFamily="34" charset="0"/>
              </a:rPr>
              <a:t>reverse engineer </a:t>
            </a:r>
            <a:r>
              <a:rPr lang="en-US" sz="1000" dirty="0">
                <a:solidFill>
                  <a:schemeClr val="bg1"/>
                </a:solidFill>
                <a:latin typeface="Arial" panose="020B0604020202020204" pitchFamily="34" charset="0"/>
                <a:cs typeface="Arial" panose="020B0604020202020204" pitchFamily="34" charset="0"/>
              </a:rPr>
              <a:t>things to catch how a </a:t>
            </a:r>
            <a:r>
              <a:rPr lang="en-US" sz="1000" b="1" dirty="0">
                <a:solidFill>
                  <a:srgbClr val="F39200"/>
                </a:solidFill>
                <a:latin typeface="Arial" panose="020B0604020202020204" pitchFamily="34" charset="0"/>
                <a:cs typeface="Arial" panose="020B0604020202020204" pitchFamily="34" charset="0"/>
              </a:rPr>
              <a:t>device or algorithm works</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5249" y="654100"/>
            <a:ext cx="2678598" cy="5549801"/>
          </a:xfrm>
          <a:prstGeom prst="rect">
            <a:avLst/>
          </a:prstGeom>
        </p:spPr>
      </p:pic>
      <p:pic>
        <p:nvPicPr>
          <p:cNvPr id="11" name="Immagine 1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328980" y="1339260"/>
            <a:ext cx="2678598" cy="1313665"/>
          </a:xfrm>
          <a:prstGeom prst="rect">
            <a:avLst/>
          </a:prstGeom>
          <a:ln w="3175">
            <a:noFill/>
          </a:ln>
          <a:effectLst>
            <a:outerShdw blurRad="241300" dist="101600" dir="2700000" algn="ctr">
              <a:schemeClr val="tx1">
                <a:alpha val="50000"/>
              </a:schemeClr>
            </a:outerShdw>
          </a:effectLst>
        </p:spPr>
      </p:pic>
      <p:sp>
        <p:nvSpPr>
          <p:cNvPr id="9" name="Segnaposto numero diapositiva 4">
            <a:extLst>
              <a:ext uri="{FF2B5EF4-FFF2-40B4-BE49-F238E27FC236}">
                <a16:creationId xmlns:a16="http://schemas.microsoft.com/office/drawing/2014/main" id="{008DD05B-CF77-4D4B-9147-22A9B883E369}"/>
              </a:ext>
            </a:extLst>
          </p:cNvPr>
          <p:cNvSpPr txBox="1">
            <a:spLocks/>
          </p:cNvSpPr>
          <p:nvPr/>
        </p:nvSpPr>
        <p:spPr>
          <a:xfrm>
            <a:off x="9405730" y="6427748"/>
            <a:ext cx="460583" cy="29334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1ABC0B-6C4A-474B-B013-4D6B24F0DF1D}" type="slidenum">
              <a:rPr lang="it-IT" sz="900" smtClean="0">
                <a:latin typeface="Arial "/>
              </a:rPr>
              <a:pPr/>
              <a:t>17</a:t>
            </a:fld>
            <a:endParaRPr lang="it-IT" sz="900" dirty="0">
              <a:latin typeface="Arial "/>
            </a:endParaRPr>
          </a:p>
        </p:txBody>
      </p:sp>
      <p:pic>
        <p:nvPicPr>
          <p:cNvPr id="12" name="Immagine 11">
            <a:extLst>
              <a:ext uri="{FF2B5EF4-FFF2-40B4-BE49-F238E27FC236}">
                <a16:creationId xmlns:a16="http://schemas.microsoft.com/office/drawing/2014/main" id="{C5935992-8801-4FBE-AF39-5A7EC78F863B}"/>
              </a:ext>
            </a:extLst>
          </p:cNvPr>
          <p:cNvPicPr>
            <a:picLocks noChangeAspect="1"/>
          </p:cNvPicPr>
          <p:nvPr/>
        </p:nvPicPr>
        <p:blipFill>
          <a:blip r:embed="rId4"/>
          <a:stretch>
            <a:fillRect/>
          </a:stretch>
        </p:blipFill>
        <p:spPr>
          <a:xfrm>
            <a:off x="9063117" y="0"/>
            <a:ext cx="803196" cy="803196"/>
          </a:xfrm>
          <a:prstGeom prst="rect">
            <a:avLst/>
          </a:prstGeom>
        </p:spPr>
      </p:pic>
      <p:pic>
        <p:nvPicPr>
          <p:cNvPr id="13" name="Immagine 12">
            <a:extLst>
              <a:ext uri="{FF2B5EF4-FFF2-40B4-BE49-F238E27FC236}">
                <a16:creationId xmlns:a16="http://schemas.microsoft.com/office/drawing/2014/main" id="{135DC9B7-E802-4E04-A2D9-6C22F1EE4C0C}"/>
              </a:ext>
            </a:extLst>
          </p:cNvPr>
          <p:cNvPicPr>
            <a:picLocks noChangeAspect="1"/>
          </p:cNvPicPr>
          <p:nvPr/>
        </p:nvPicPr>
        <p:blipFill rotWithShape="1">
          <a:blip r:embed="rId5"/>
          <a:srcRect l="32660" t="82997" r="57746" b="13105"/>
          <a:stretch/>
        </p:blipFill>
        <p:spPr>
          <a:xfrm>
            <a:off x="179133" y="6364582"/>
            <a:ext cx="1836480" cy="419675"/>
          </a:xfrm>
          <a:prstGeom prst="rect">
            <a:avLst/>
          </a:prstGeom>
        </p:spPr>
      </p:pic>
    </p:spTree>
    <p:extLst>
      <p:ext uri="{BB962C8B-B14F-4D97-AF65-F5344CB8AC3E}">
        <p14:creationId xmlns:p14="http://schemas.microsoft.com/office/powerpoint/2010/main" val="1419347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b="-99"/>
          <a:stretch/>
        </p:blipFill>
        <p:spPr>
          <a:xfrm>
            <a:off x="150281" y="654099"/>
            <a:ext cx="2656138" cy="5559046"/>
          </a:xfrm>
          <a:prstGeom prst="rect">
            <a:avLst/>
          </a:prstGeom>
        </p:spPr>
      </p:pic>
      <p:sp>
        <p:nvSpPr>
          <p:cNvPr id="7" name="Rettangolo 6"/>
          <p:cNvSpPr/>
          <p:nvPr/>
        </p:nvSpPr>
        <p:spPr>
          <a:xfrm>
            <a:off x="2944773" y="1015751"/>
            <a:ext cx="3298293" cy="905717"/>
          </a:xfrm>
          <a:prstGeom prst="rect">
            <a:avLst/>
          </a:prstGeom>
        </p:spPr>
        <p:txBody>
          <a:bodyPr wrap="square" lIns="73997" tIns="36999" rIns="73997" bIns="36999">
            <a:spAutoFit/>
          </a:bodyPr>
          <a:lstStyle/>
          <a:p>
            <a:r>
              <a:rPr lang="it-IT" sz="2200" b="1" dirty="0">
                <a:solidFill>
                  <a:srgbClr val="F39200"/>
                </a:solidFill>
                <a:latin typeface="Arial" panose="020B0604020202020204" pitchFamily="34" charset="0"/>
                <a:cs typeface="Arial" panose="020B0604020202020204" pitchFamily="34" charset="0"/>
              </a:rPr>
              <a:t>CYBER SECURITY</a:t>
            </a:r>
          </a:p>
          <a:p>
            <a:r>
              <a:rPr lang="it-IT" sz="2200" b="1" dirty="0">
                <a:solidFill>
                  <a:srgbClr val="F39200"/>
                </a:solidFill>
                <a:latin typeface="Arial" panose="020B0604020202020204" pitchFamily="34" charset="0"/>
                <a:cs typeface="Arial" panose="020B0604020202020204" pitchFamily="34" charset="0"/>
              </a:rPr>
              <a:t>SERVICES</a:t>
            </a:r>
          </a:p>
          <a:p>
            <a:r>
              <a:rPr lang="en-US" sz="1000" i="1" dirty="0">
                <a:solidFill>
                  <a:srgbClr val="F39200"/>
                </a:solidFill>
              </a:rPr>
              <a:t>First things first: protect yourself, always</a:t>
            </a:r>
          </a:p>
        </p:txBody>
      </p:sp>
      <p:sp>
        <p:nvSpPr>
          <p:cNvPr id="13" name="Rettangolo 12"/>
          <p:cNvSpPr/>
          <p:nvPr/>
        </p:nvSpPr>
        <p:spPr>
          <a:xfrm>
            <a:off x="6328981" y="2796612"/>
            <a:ext cx="3352569" cy="3416535"/>
          </a:xfrm>
          <a:prstGeom prst="rect">
            <a:avLst/>
          </a:prstGeom>
          <a:solidFill>
            <a:srgbClr val="143C6A"/>
          </a:solidFill>
          <a:ln>
            <a:noFill/>
          </a:ln>
        </p:spPr>
        <p:style>
          <a:lnRef idx="2">
            <a:schemeClr val="accent1">
              <a:shade val="50000"/>
            </a:schemeClr>
          </a:lnRef>
          <a:fillRef idx="1">
            <a:schemeClr val="accent1"/>
          </a:fillRef>
          <a:effectRef idx="0">
            <a:schemeClr val="accent1"/>
          </a:effectRef>
          <a:fontRef idx="minor">
            <a:schemeClr val="lt1"/>
          </a:fontRef>
        </p:style>
        <p:txBody>
          <a:bodyPr lIns="73997" tIns="36999" rIns="73997" bIns="36999" rtlCol="0" anchor="ctr"/>
          <a:lstStyle/>
          <a:p>
            <a:pPr algn="ctr"/>
            <a:endParaRPr lang="it-IT" sz="1942" dirty="0"/>
          </a:p>
        </p:txBody>
      </p:sp>
      <p:sp>
        <p:nvSpPr>
          <p:cNvPr id="21" name="Rettangolo 20"/>
          <p:cNvSpPr/>
          <p:nvPr/>
        </p:nvSpPr>
        <p:spPr>
          <a:xfrm>
            <a:off x="2961469" y="2010964"/>
            <a:ext cx="3190003" cy="4304661"/>
          </a:xfrm>
          <a:prstGeom prst="rect">
            <a:avLst/>
          </a:prstGeom>
        </p:spPr>
        <p:txBody>
          <a:bodyPr wrap="square" lIns="73997" tIns="36999" rIns="73997" bIns="36999">
            <a:spAutoFit/>
          </a:bodyPr>
          <a:lstStyle/>
          <a:p>
            <a:pPr algn="just" fontAlgn="base"/>
            <a:r>
              <a:rPr lang="en-US" sz="1000" dirty="0">
                <a:solidFill>
                  <a:srgbClr val="143C6A"/>
                </a:solidFill>
                <a:latin typeface="Arial" panose="020B0604020202020204" pitchFamily="34" charset="0"/>
                <a:cs typeface="Arial" panose="020B0604020202020204" pitchFamily="34" charset="0"/>
              </a:rPr>
              <a:t>Thanks to our specialists’ experience and expertise, we have developed a package of Cyber Security Services to increase your organization’s information security and minimize the impact in the event of a data breach.</a:t>
            </a:r>
            <a:endParaRPr lang="en-US" sz="1000" b="1" dirty="0">
              <a:solidFill>
                <a:srgbClr val="F39200"/>
              </a:solidFill>
              <a:latin typeface="Arial" panose="020B0604020202020204" pitchFamily="34" charset="0"/>
              <a:cs typeface="Arial" panose="020B0604020202020204" pitchFamily="34" charset="0"/>
            </a:endParaRPr>
          </a:p>
          <a:p>
            <a:pPr algn="just" fontAlgn="base"/>
            <a:endParaRPr lang="en-US" sz="1187" b="1" dirty="0">
              <a:solidFill>
                <a:srgbClr val="F39200"/>
              </a:solidFill>
              <a:latin typeface="Arial" panose="020B0604020202020204" pitchFamily="34" charset="0"/>
              <a:cs typeface="Arial" panose="020B0604020202020204" pitchFamily="34" charset="0"/>
            </a:endParaRPr>
          </a:p>
          <a:p>
            <a:pPr algn="just" fontAlgn="base">
              <a:spcBef>
                <a:spcPts val="647"/>
              </a:spcBef>
              <a:spcAft>
                <a:spcPts val="647"/>
              </a:spcAft>
            </a:pPr>
            <a:r>
              <a:rPr lang="en-US" sz="1300" b="1" dirty="0">
                <a:solidFill>
                  <a:srgbClr val="F39200"/>
                </a:solidFill>
                <a:latin typeface="Arial" panose="020B0604020202020204" pitchFamily="34" charset="0"/>
                <a:cs typeface="Arial" panose="020B0604020202020204" pitchFamily="34" charset="0"/>
              </a:rPr>
              <a:t>Value drivers</a:t>
            </a:r>
            <a:endParaRPr lang="en-US" sz="1300" b="1" dirty="0">
              <a:solidFill>
                <a:srgbClr val="143C6A"/>
              </a:solidFill>
              <a:latin typeface="Arial" panose="020B0604020202020204" pitchFamily="34" charset="0"/>
              <a:cs typeface="Arial" panose="020B0604020202020204" pitchFamily="34" charset="0"/>
            </a:endParaRPr>
          </a:p>
          <a:p>
            <a:pPr algn="just">
              <a:spcAft>
                <a:spcPts val="324"/>
              </a:spcAft>
            </a:pPr>
            <a:r>
              <a:rPr lang="en-US" sz="1000" b="1" dirty="0">
                <a:solidFill>
                  <a:srgbClr val="143C6A"/>
                </a:solidFill>
                <a:latin typeface="Arial" panose="020B0604020202020204" pitchFamily="34" charset="0"/>
                <a:cs typeface="Arial" panose="020B0604020202020204" pitchFamily="34" charset="0"/>
              </a:rPr>
              <a:t>One cyber attack can destroy All</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It's not a matter of IF, it's a matter of WHEN. The cost can be catastrophic and more expensive compared to the cost of implementing a proper cyber security strategy</a:t>
            </a:r>
          </a:p>
          <a:p>
            <a:pPr algn="just">
              <a:spcBef>
                <a:spcPts val="647"/>
              </a:spcBef>
              <a:spcAft>
                <a:spcPts val="324"/>
              </a:spcAft>
            </a:pPr>
            <a:r>
              <a:rPr lang="en-US" sz="1000" b="1" dirty="0">
                <a:solidFill>
                  <a:srgbClr val="143C6A"/>
                </a:solidFill>
                <a:latin typeface="Arial" panose="020B0604020202020204" pitchFamily="34" charset="0"/>
                <a:cs typeface="Arial" panose="020B0604020202020204" pitchFamily="34" charset="0"/>
              </a:rPr>
              <a:t>Effective Cyber Security increase trust and productivity</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A computer incident decrease trust on data and services and affects your productivity. At the same time if you can demonstrate your resilience to cyber threats, you can inspire trust in your stakeholders</a:t>
            </a:r>
          </a:p>
          <a:p>
            <a:pPr algn="just">
              <a:spcBef>
                <a:spcPts val="432"/>
              </a:spcBef>
              <a:spcAft>
                <a:spcPts val="216"/>
              </a:spcAft>
            </a:pPr>
            <a:r>
              <a:rPr lang="en-US" sz="1000" b="1" dirty="0">
                <a:solidFill>
                  <a:srgbClr val="143C6A"/>
                </a:solidFill>
                <a:latin typeface="Arial" panose="020B0604020202020204" pitchFamily="34" charset="0"/>
                <a:cs typeface="Arial" panose="020B0604020202020204" pitchFamily="34" charset="0"/>
              </a:rPr>
              <a:t>Know the impact of Kill-chains</a:t>
            </a:r>
          </a:p>
          <a:p>
            <a:pPr algn="just">
              <a:spcAft>
                <a:spcPts val="324"/>
              </a:spcAft>
            </a:pPr>
            <a:r>
              <a:rPr lang="en-US" sz="1000" dirty="0">
                <a:solidFill>
                  <a:srgbClr val="143C6A"/>
                </a:solidFill>
                <a:latin typeface="Arial" panose="020B0604020202020204" pitchFamily="34" charset="0"/>
                <a:cs typeface="Arial" panose="020B0604020202020204" pitchFamily="34" charset="0"/>
              </a:rPr>
              <a:t>Decision-makers need to have visibility regarding the real exposure of the critical processes to cyber attacks. We can use advanced penetration testing capabilities to validate the underlying technologies and simulate the impact of a complex cyber attack </a:t>
            </a:r>
          </a:p>
        </p:txBody>
      </p:sp>
      <p:sp>
        <p:nvSpPr>
          <p:cNvPr id="15" name="Rettangolo 14"/>
          <p:cNvSpPr/>
          <p:nvPr/>
        </p:nvSpPr>
        <p:spPr>
          <a:xfrm>
            <a:off x="6434694" y="2968042"/>
            <a:ext cx="3246856" cy="2979234"/>
          </a:xfrm>
          <a:prstGeom prst="rect">
            <a:avLst/>
          </a:prstGeom>
        </p:spPr>
        <p:txBody>
          <a:bodyPr wrap="square" lIns="73997" tIns="36999" rIns="73997" bIns="36999">
            <a:spAutoFit/>
          </a:bodyPr>
          <a:lstStyle/>
          <a:p>
            <a:pPr fontAlgn="base"/>
            <a:r>
              <a:rPr lang="en-US" sz="1300" b="1" dirty="0">
                <a:solidFill>
                  <a:srgbClr val="F39200"/>
                </a:solidFill>
                <a:latin typeface="Arial" panose="020B0604020202020204" pitchFamily="34" charset="0"/>
                <a:cs typeface="Arial" panose="020B0604020202020204" pitchFamily="34" charset="0"/>
              </a:rPr>
              <a:t>How Is It Different?</a:t>
            </a:r>
          </a:p>
          <a:p>
            <a:pPr fontAlgn="base"/>
            <a:endParaRPr lang="en-US" sz="1187" b="1" dirty="0">
              <a:solidFill>
                <a:srgbClr val="143C6A"/>
              </a:solidFill>
              <a:latin typeface="Arial" panose="020B0604020202020204" pitchFamily="34" charset="0"/>
              <a:cs typeface="Arial" panose="020B0604020202020204" pitchFamily="34" charset="0"/>
            </a:endParaRPr>
          </a:p>
          <a:p>
            <a:pPr marL="138746" indent="-138746">
              <a:spcAft>
                <a:spcPts val="647"/>
              </a:spcAft>
              <a:buFont typeface="Arial" panose="020B0604020202020204" pitchFamily="34" charset="0"/>
              <a:buChar char="•"/>
            </a:pPr>
            <a:r>
              <a:rPr lang="en-US" sz="1000" b="1" dirty="0">
                <a:solidFill>
                  <a:srgbClr val="F39200"/>
                </a:solidFill>
                <a:latin typeface="Arial" panose="020B0604020202020204" pitchFamily="34" charset="0"/>
                <a:cs typeface="Arial" panose="020B0604020202020204" pitchFamily="34" charset="0"/>
              </a:rPr>
              <a:t>Working shoulder-to-shoulder with you</a:t>
            </a:r>
            <a:r>
              <a:rPr lang="en-US" sz="1000" dirty="0">
                <a:solidFill>
                  <a:schemeClr val="bg1"/>
                </a:solidFill>
                <a:latin typeface="Arial" panose="020B0604020202020204" pitchFamily="34" charset="0"/>
                <a:cs typeface="Arial" panose="020B0604020202020204" pitchFamily="34" charset="0"/>
              </a:rPr>
              <a:t>, we fully support our customers through cyber defense strategy and governance</a:t>
            </a:r>
          </a:p>
          <a:p>
            <a:pPr marL="138746" indent="-138746">
              <a:spcAft>
                <a:spcPts val="647"/>
              </a:spcAft>
              <a:buFont typeface="Arial" panose="020B0604020202020204" pitchFamily="34" charset="0"/>
              <a:buChar char="•"/>
            </a:pPr>
            <a:r>
              <a:rPr lang="en-US" sz="1000" b="1" dirty="0">
                <a:solidFill>
                  <a:srgbClr val="F39200"/>
                </a:solidFill>
                <a:latin typeface="Arial" panose="020B0604020202020204" pitchFamily="34" charset="0"/>
                <a:cs typeface="Arial" panose="020B0604020202020204" pitchFamily="34" charset="0"/>
              </a:rPr>
              <a:t>Cyber security isn’t a single problem, with  one solution. </a:t>
            </a:r>
            <a:r>
              <a:rPr lang="en-US" sz="1000" dirty="0">
                <a:solidFill>
                  <a:schemeClr val="bg1"/>
                </a:solidFill>
                <a:latin typeface="Arial" panose="020B0604020202020204" pitchFamily="34" charset="0"/>
                <a:cs typeface="Arial" panose="020B0604020202020204" pitchFamily="34" charset="0"/>
              </a:rPr>
              <a:t>It‘s a continuous battle. We offer a wide range of cyber security services focused on our customers’ need to grant them long-term value for your business</a:t>
            </a:r>
          </a:p>
          <a:p>
            <a:pPr marL="138746" indent="-138746">
              <a:spcAft>
                <a:spcPts val="647"/>
              </a:spcAft>
              <a:buFont typeface="Arial" panose="020B0604020202020204" pitchFamily="34" charset="0"/>
              <a:buChar char="•"/>
            </a:pPr>
            <a:r>
              <a:rPr lang="en-US" sz="1000" b="1" dirty="0">
                <a:solidFill>
                  <a:srgbClr val="F39200"/>
                </a:solidFill>
                <a:latin typeface="Arial" panose="020B0604020202020204" pitchFamily="34" charset="0"/>
                <a:cs typeface="Arial" panose="020B0604020202020204" pitchFamily="34" charset="0"/>
              </a:rPr>
              <a:t>Our cyber experts protect many organizations </a:t>
            </a:r>
            <a:r>
              <a:rPr lang="en-US" sz="1000" dirty="0">
                <a:solidFill>
                  <a:schemeClr val="bg1"/>
                </a:solidFill>
                <a:latin typeface="Arial" panose="020B0604020202020204" pitchFamily="34" charset="0"/>
                <a:cs typeface="Arial" panose="020B0604020202020204" pitchFamily="34" charset="0"/>
              </a:rPr>
              <a:t>with proven services  and solutions for the full cyber security lifecycle</a:t>
            </a:r>
          </a:p>
          <a:p>
            <a:pPr marL="138746" indent="-138746">
              <a:spcAft>
                <a:spcPts val="647"/>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We can assess all layers of a target technology, looking inside the  </a:t>
            </a:r>
            <a:r>
              <a:rPr lang="en-US" sz="1000" b="1" dirty="0">
                <a:solidFill>
                  <a:srgbClr val="F39200"/>
                </a:solidFill>
                <a:latin typeface="Arial" panose="020B0604020202020204" pitchFamily="34" charset="0"/>
                <a:cs typeface="Arial" panose="020B0604020202020204" pitchFamily="34" charset="0"/>
              </a:rPr>
              <a:t>software, hardware, firmware and wireless</a:t>
            </a:r>
            <a:r>
              <a:rPr lang="en-US" sz="1000" dirty="0">
                <a:solidFill>
                  <a:schemeClr val="bg1"/>
                </a:solidFill>
                <a:latin typeface="Arial" panose="020B0604020202020204" pitchFamily="34" charset="0"/>
                <a:cs typeface="Arial" panose="020B0604020202020204" pitchFamily="34" charset="0"/>
              </a:rPr>
              <a:t> level and combining dynamic and static analysis with reverse engineering capabilities</a:t>
            </a:r>
          </a:p>
        </p:txBody>
      </p:sp>
      <p:pic>
        <p:nvPicPr>
          <p:cNvPr id="9" name="Immagine 8"/>
          <p:cNvPicPr>
            <a:picLocks noChangeAspect="1"/>
          </p:cNvPicPr>
          <p:nvPr/>
        </p:nvPicPr>
        <p:blipFill rotWithShape="1">
          <a:blip r:embed="rId3"/>
          <a:srcRect t="22167"/>
          <a:stretch/>
        </p:blipFill>
        <p:spPr bwMode="auto">
          <a:xfrm>
            <a:off x="6351440" y="1102397"/>
            <a:ext cx="2656138" cy="1550529"/>
          </a:xfrm>
          <a:prstGeom prst="rect">
            <a:avLst/>
          </a:prstGeom>
          <a:ln>
            <a:noFill/>
          </a:ln>
          <a:effectLst>
            <a:outerShdw blurRad="292100" dist="139700" dir="2700000" algn="tl" rotWithShape="0">
              <a:srgbClr val="333333">
                <a:alpha val="75000"/>
              </a:srgbClr>
            </a:outerShdw>
          </a:effectLst>
          <a:extLst>
            <a:ext uri="{53640926-AAD7-44D8-BBD7-CCE9431645EC}">
              <a14:shadowObscured xmlns:a14="http://schemas.microsoft.com/office/drawing/2010/main"/>
            </a:ext>
          </a:extLst>
        </p:spPr>
      </p:pic>
      <p:pic>
        <p:nvPicPr>
          <p:cNvPr id="14" name="Picture 2" descr="D:\andy\Documenti\Collaboration_Cy4gate\DigiLab\pentesting\automotive\pics\20180203_10034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14" t="24562" b="8533"/>
          <a:stretch/>
        </p:blipFill>
        <p:spPr bwMode="auto">
          <a:xfrm>
            <a:off x="7494944" y="859776"/>
            <a:ext cx="1615310" cy="907804"/>
          </a:xfrm>
          <a:prstGeom prst="rect">
            <a:avLst/>
          </a:prstGeom>
          <a:ln>
            <a:noFill/>
          </a:ln>
          <a:effectLst>
            <a:outerShdw blurRad="292100" dist="139700" dir="2700000" algn="tl" rotWithShape="0">
              <a:srgbClr val="333333">
                <a:alpha val="75000"/>
              </a:srgbClr>
            </a:outerShdw>
          </a:effectLst>
          <a:extLst>
            <a:ext uri="{909E8E84-426E-40DD-AFC4-6F175D3DCCD1}">
              <a14:hiddenFill xmlns:a14="http://schemas.microsoft.com/office/drawing/2010/main">
                <a:solidFill>
                  <a:srgbClr val="FFFFFF"/>
                </a:solidFill>
              </a14:hiddenFill>
            </a:ext>
          </a:extLst>
        </p:spPr>
      </p:pic>
      <p:sp>
        <p:nvSpPr>
          <p:cNvPr id="11" name="Segnaposto numero diapositiva 4">
            <a:extLst>
              <a:ext uri="{FF2B5EF4-FFF2-40B4-BE49-F238E27FC236}">
                <a16:creationId xmlns:a16="http://schemas.microsoft.com/office/drawing/2014/main" id="{DBF71F52-6293-4175-BE8D-3B13EBD668E9}"/>
              </a:ext>
            </a:extLst>
          </p:cNvPr>
          <p:cNvSpPr txBox="1">
            <a:spLocks/>
          </p:cNvSpPr>
          <p:nvPr/>
        </p:nvSpPr>
        <p:spPr>
          <a:xfrm>
            <a:off x="9405730" y="6427748"/>
            <a:ext cx="460583" cy="29334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1ABC0B-6C4A-474B-B013-4D6B24F0DF1D}" type="slidenum">
              <a:rPr lang="it-IT" sz="900" smtClean="0">
                <a:latin typeface="Arial "/>
              </a:rPr>
              <a:pPr/>
              <a:t>18</a:t>
            </a:fld>
            <a:endParaRPr lang="it-IT" sz="900" dirty="0">
              <a:latin typeface="Arial "/>
            </a:endParaRPr>
          </a:p>
        </p:txBody>
      </p:sp>
      <p:pic>
        <p:nvPicPr>
          <p:cNvPr id="12" name="Immagine 11">
            <a:extLst>
              <a:ext uri="{FF2B5EF4-FFF2-40B4-BE49-F238E27FC236}">
                <a16:creationId xmlns:a16="http://schemas.microsoft.com/office/drawing/2014/main" id="{FA465FFC-F9D7-4976-827C-14297B91DD50}"/>
              </a:ext>
            </a:extLst>
          </p:cNvPr>
          <p:cNvPicPr>
            <a:picLocks noChangeAspect="1"/>
          </p:cNvPicPr>
          <p:nvPr/>
        </p:nvPicPr>
        <p:blipFill>
          <a:blip r:embed="rId5"/>
          <a:stretch>
            <a:fillRect/>
          </a:stretch>
        </p:blipFill>
        <p:spPr>
          <a:xfrm>
            <a:off x="9063117" y="0"/>
            <a:ext cx="803196" cy="803196"/>
          </a:xfrm>
          <a:prstGeom prst="rect">
            <a:avLst/>
          </a:prstGeom>
        </p:spPr>
      </p:pic>
      <p:pic>
        <p:nvPicPr>
          <p:cNvPr id="16" name="Immagine 15">
            <a:extLst>
              <a:ext uri="{FF2B5EF4-FFF2-40B4-BE49-F238E27FC236}">
                <a16:creationId xmlns:a16="http://schemas.microsoft.com/office/drawing/2014/main" id="{BE06FCE0-2C57-4107-9924-01C7EBEA1780}"/>
              </a:ext>
            </a:extLst>
          </p:cNvPr>
          <p:cNvPicPr>
            <a:picLocks noChangeAspect="1"/>
          </p:cNvPicPr>
          <p:nvPr/>
        </p:nvPicPr>
        <p:blipFill rotWithShape="1">
          <a:blip r:embed="rId6"/>
          <a:srcRect l="32660" t="82997" r="57746" b="13105"/>
          <a:stretch/>
        </p:blipFill>
        <p:spPr>
          <a:xfrm>
            <a:off x="179133" y="6364582"/>
            <a:ext cx="1836480" cy="419675"/>
          </a:xfrm>
          <a:prstGeom prst="rect">
            <a:avLst/>
          </a:prstGeom>
        </p:spPr>
      </p:pic>
    </p:spTree>
    <p:extLst>
      <p:ext uri="{BB962C8B-B14F-4D97-AF65-F5344CB8AC3E}">
        <p14:creationId xmlns:p14="http://schemas.microsoft.com/office/powerpoint/2010/main" val="3979797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cy4ga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81" y="5400140"/>
            <a:ext cx="1615812" cy="1615812"/>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ma 1"/>
          <p:cNvSpPr/>
          <p:nvPr/>
        </p:nvSpPr>
        <p:spPr>
          <a:xfrm>
            <a:off x="2596896" y="5563043"/>
            <a:ext cx="7269417" cy="1295446"/>
          </a:xfrm>
          <a:prstGeom prst="parallelogram">
            <a:avLst>
              <a:gd name="adj" fmla="val 70335"/>
            </a:avLst>
          </a:prstGeom>
          <a:solidFill>
            <a:srgbClr val="F794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7" name="Titolo 1"/>
          <p:cNvSpPr txBox="1">
            <a:spLocks/>
          </p:cNvSpPr>
          <p:nvPr/>
        </p:nvSpPr>
        <p:spPr>
          <a:xfrm>
            <a:off x="3499626" y="5905945"/>
            <a:ext cx="7105671" cy="952055"/>
          </a:xfrm>
          <a:prstGeom prst="rect">
            <a:avLst/>
          </a:prstGeom>
        </p:spPr>
        <p:txBody>
          <a:bodyPr/>
          <a:lstStyle>
            <a:lvl1pPr algn="l" defTabSz="457200" rtl="0" eaLnBrk="1" latinLnBrk="0" hangingPunct="1">
              <a:spcBef>
                <a:spcPct val="0"/>
              </a:spcBef>
              <a:buNone/>
              <a:defRPr sz="2000" b="1" kern="1200">
                <a:solidFill>
                  <a:schemeClr val="tx2"/>
                </a:solidFill>
                <a:latin typeface="+mj-lt"/>
                <a:ea typeface="+mj-ea"/>
                <a:cs typeface="+mj-cs"/>
              </a:defRPr>
            </a:lvl1pPr>
          </a:lstStyle>
          <a:p>
            <a:pPr>
              <a:lnSpc>
                <a:spcPct val="150000"/>
              </a:lnSpc>
            </a:pPr>
            <a:r>
              <a:rPr lang="it-IT" dirty="0">
                <a:solidFill>
                  <a:schemeClr val="bg1"/>
                </a:solidFill>
              </a:rPr>
              <a:t>1H 2021 RESULTS</a:t>
            </a:r>
          </a:p>
        </p:txBody>
      </p:sp>
      <p:pic>
        <p:nvPicPr>
          <p:cNvPr id="8" name="Immagine 7" descr="Immagine che contiene persona, interni, uomo, portatile&#10;&#10;Descrizione generata automaticamente">
            <a:extLst>
              <a:ext uri="{FF2B5EF4-FFF2-40B4-BE49-F238E27FC236}">
                <a16:creationId xmlns:a16="http://schemas.microsoft.com/office/drawing/2014/main" id="{C537BD1F-05E5-4149-A6BF-0642F2F86CD0}"/>
              </a:ext>
            </a:extLst>
          </p:cNvPr>
          <p:cNvPicPr>
            <a:picLocks noChangeAspect="1"/>
          </p:cNvPicPr>
          <p:nvPr/>
        </p:nvPicPr>
        <p:blipFill>
          <a:blip r:embed="rId3"/>
          <a:stretch>
            <a:fillRect/>
          </a:stretch>
        </p:blipFill>
        <p:spPr>
          <a:xfrm>
            <a:off x="0" y="0"/>
            <a:ext cx="9866313" cy="5563043"/>
          </a:xfrm>
          <a:prstGeom prst="rect">
            <a:avLst/>
          </a:prstGeom>
        </p:spPr>
      </p:pic>
      <p:sp>
        <p:nvSpPr>
          <p:cNvPr id="2" name="Segnaposto numero diapositiva 1">
            <a:extLst>
              <a:ext uri="{FF2B5EF4-FFF2-40B4-BE49-F238E27FC236}">
                <a16:creationId xmlns:a16="http://schemas.microsoft.com/office/drawing/2014/main" id="{E99F155C-0E84-4F26-8A51-3F2C11169A26}"/>
              </a:ext>
            </a:extLst>
          </p:cNvPr>
          <p:cNvSpPr>
            <a:spLocks noGrp="1"/>
          </p:cNvSpPr>
          <p:nvPr>
            <p:ph type="sldNum" sz="quarter" idx="4"/>
          </p:nvPr>
        </p:nvSpPr>
        <p:spPr/>
        <p:txBody>
          <a:bodyPr/>
          <a:lstStyle/>
          <a:p>
            <a:fld id="{5E7F11FD-24AC-2846-9356-F1ED3E7D5ECF}" type="slidenum">
              <a:rPr lang="en-US" smtClean="0"/>
              <a:pPr/>
              <a:t>19</a:t>
            </a:fld>
            <a:endParaRPr lang="en-US" dirty="0"/>
          </a:p>
        </p:txBody>
      </p:sp>
    </p:spTree>
    <p:extLst>
      <p:ext uri="{BB962C8B-B14F-4D97-AF65-F5344CB8AC3E}">
        <p14:creationId xmlns:p14="http://schemas.microsoft.com/office/powerpoint/2010/main" val="394285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8">
            <a:extLst>
              <a:ext uri="{FF2B5EF4-FFF2-40B4-BE49-F238E27FC236}">
                <a16:creationId xmlns:a16="http://schemas.microsoft.com/office/drawing/2014/main" id="{574885E4-4AB0-4360-BC94-F44FE51FAE72}"/>
              </a:ext>
            </a:extLst>
          </p:cNvPr>
          <p:cNvSpPr txBox="1"/>
          <p:nvPr/>
        </p:nvSpPr>
        <p:spPr>
          <a:xfrm>
            <a:off x="4321629" y="1143000"/>
            <a:ext cx="5038870" cy="5137897"/>
          </a:xfrm>
          <a:prstGeom prst="rect">
            <a:avLst/>
          </a:prstGeom>
        </p:spPr>
        <p:txBody>
          <a:bodyPr vert="horz"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698" marR="5080" algn="just">
              <a:spcBef>
                <a:spcPts val="25"/>
              </a:spcBef>
            </a:pPr>
            <a:endParaRPr lang="en-US" sz="700" dirty="0">
              <a:latin typeface="Arial" panose="020B0604020202020204" pitchFamily="34" charset="0"/>
              <a:cs typeface="Arial" panose="020B0604020202020204" pitchFamily="34" charset="0"/>
            </a:endParaRPr>
          </a:p>
        </p:txBody>
      </p:sp>
      <p:sp>
        <p:nvSpPr>
          <p:cNvPr id="3" name="Titolo 2">
            <a:extLst>
              <a:ext uri="{FF2B5EF4-FFF2-40B4-BE49-F238E27FC236}">
                <a16:creationId xmlns:a16="http://schemas.microsoft.com/office/drawing/2014/main" id="{CD72EF31-914E-4C4C-8F80-1FD8B2BD0FED}"/>
              </a:ext>
            </a:extLst>
          </p:cNvPr>
          <p:cNvSpPr>
            <a:spLocks noGrp="1"/>
          </p:cNvSpPr>
          <p:nvPr>
            <p:ph type="ctrTitle"/>
          </p:nvPr>
        </p:nvSpPr>
        <p:spPr/>
        <p:txBody>
          <a:bodyPr/>
          <a:lstStyle/>
          <a:p>
            <a:r>
              <a:rPr lang="it-IT" dirty="0"/>
              <a:t>AGENDA</a:t>
            </a:r>
          </a:p>
        </p:txBody>
      </p:sp>
      <p:grpSp>
        <p:nvGrpSpPr>
          <p:cNvPr id="16" name="Group 16">
            <a:extLst>
              <a:ext uri="{FF2B5EF4-FFF2-40B4-BE49-F238E27FC236}">
                <a16:creationId xmlns:a16="http://schemas.microsoft.com/office/drawing/2014/main" id="{E002DC99-17FA-4B41-AFF6-EAF03F208E3F}"/>
              </a:ext>
            </a:extLst>
          </p:cNvPr>
          <p:cNvGrpSpPr/>
          <p:nvPr/>
        </p:nvGrpSpPr>
        <p:grpSpPr>
          <a:xfrm>
            <a:off x="0" y="1052490"/>
            <a:ext cx="4321629" cy="5337424"/>
            <a:chOff x="-1" y="0"/>
            <a:chExt cx="3884023" cy="6858000"/>
          </a:xfrm>
        </p:grpSpPr>
        <p:sp>
          <p:nvSpPr>
            <p:cNvPr id="17" name="Freeform 8">
              <a:extLst>
                <a:ext uri="{FF2B5EF4-FFF2-40B4-BE49-F238E27FC236}">
                  <a16:creationId xmlns:a16="http://schemas.microsoft.com/office/drawing/2014/main" id="{E01A5DBD-31ED-4B99-9A98-ECD10923EEC3}"/>
                </a:ext>
              </a:extLst>
            </p:cNvPr>
            <p:cNvSpPr>
              <a:spLocks/>
            </p:cNvSpPr>
            <p:nvPr userDrawn="1"/>
          </p:nvSpPr>
          <p:spPr bwMode="auto">
            <a:xfrm>
              <a:off x="2332021" y="4500561"/>
              <a:ext cx="1552001" cy="2357439"/>
            </a:xfrm>
            <a:custGeom>
              <a:avLst/>
              <a:gdLst>
                <a:gd name="T0" fmla="*/ 187 w 2984"/>
                <a:gd name="T1" fmla="*/ 0 h 3986"/>
                <a:gd name="T2" fmla="*/ 422 w 2984"/>
                <a:gd name="T3" fmla="*/ 1621 h 3986"/>
                <a:gd name="T4" fmla="*/ 0 w 2984"/>
                <a:gd name="T5" fmla="*/ 3986 h 3986"/>
                <a:gd name="T6" fmla="*/ 2984 w 2984"/>
                <a:gd name="T7" fmla="*/ 3986 h 3986"/>
                <a:gd name="T8" fmla="*/ 1947 w 2984"/>
                <a:gd name="T9" fmla="*/ 1956 h 3986"/>
                <a:gd name="T10" fmla="*/ 187 w 2984"/>
                <a:gd name="T11" fmla="*/ 0 h 3986"/>
              </a:gdLst>
              <a:ahLst/>
              <a:cxnLst>
                <a:cxn ang="0">
                  <a:pos x="T0" y="T1"/>
                </a:cxn>
                <a:cxn ang="0">
                  <a:pos x="T2" y="T3"/>
                </a:cxn>
                <a:cxn ang="0">
                  <a:pos x="T4" y="T5"/>
                </a:cxn>
                <a:cxn ang="0">
                  <a:pos x="T6" y="T7"/>
                </a:cxn>
                <a:cxn ang="0">
                  <a:pos x="T8" y="T9"/>
                </a:cxn>
                <a:cxn ang="0">
                  <a:pos x="T10" y="T11"/>
                </a:cxn>
              </a:cxnLst>
              <a:rect l="0" t="0" r="r" b="b"/>
              <a:pathLst>
                <a:path w="2984" h="3986">
                  <a:moveTo>
                    <a:pt x="187" y="0"/>
                  </a:moveTo>
                  <a:cubicBezTo>
                    <a:pt x="324" y="531"/>
                    <a:pt x="412" y="1071"/>
                    <a:pt x="422" y="1621"/>
                  </a:cubicBezTo>
                  <a:cubicBezTo>
                    <a:pt x="435" y="2440"/>
                    <a:pt x="274" y="3227"/>
                    <a:pt x="0" y="3986"/>
                  </a:cubicBezTo>
                  <a:lnTo>
                    <a:pt x="2984" y="3986"/>
                  </a:lnTo>
                  <a:cubicBezTo>
                    <a:pt x="2777" y="3291"/>
                    <a:pt x="2432" y="2609"/>
                    <a:pt x="1947" y="1956"/>
                  </a:cubicBezTo>
                  <a:cubicBezTo>
                    <a:pt x="1448" y="1286"/>
                    <a:pt x="812" y="643"/>
                    <a:pt x="187" y="0"/>
                  </a:cubicBezTo>
                </a:path>
              </a:pathLst>
            </a:custGeom>
            <a:solidFill>
              <a:srgbClr val="7EAFD4"/>
            </a:solid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18" name="Freeform 7">
              <a:extLst>
                <a:ext uri="{FF2B5EF4-FFF2-40B4-BE49-F238E27FC236}">
                  <a16:creationId xmlns:a16="http://schemas.microsoft.com/office/drawing/2014/main" id="{26B55B4F-E22E-4F7C-8FFD-841276382B0F}"/>
                </a:ext>
              </a:extLst>
            </p:cNvPr>
            <p:cNvSpPr>
              <a:spLocks/>
            </p:cNvSpPr>
            <p:nvPr userDrawn="1"/>
          </p:nvSpPr>
          <p:spPr bwMode="auto">
            <a:xfrm>
              <a:off x="1089617" y="930207"/>
              <a:ext cx="1338904" cy="3570356"/>
            </a:xfrm>
            <a:custGeom>
              <a:avLst/>
              <a:gdLst>
                <a:gd name="T0" fmla="*/ 337 w 2569"/>
                <a:gd name="T1" fmla="*/ 3011 h 6047"/>
                <a:gd name="T2" fmla="*/ 2569 w 2569"/>
                <a:gd name="T3" fmla="*/ 6047 h 6047"/>
                <a:gd name="T4" fmla="*/ 1672 w 2569"/>
                <a:gd name="T5" fmla="*/ 3533 h 6047"/>
                <a:gd name="T6" fmla="*/ 668 w 2569"/>
                <a:gd name="T7" fmla="*/ 0 h 6047"/>
                <a:gd name="T8" fmla="*/ 337 w 2569"/>
                <a:gd name="T9" fmla="*/ 3011 h 6047"/>
              </a:gdLst>
              <a:ahLst/>
              <a:cxnLst>
                <a:cxn ang="0">
                  <a:pos x="T0" y="T1"/>
                </a:cxn>
                <a:cxn ang="0">
                  <a:pos x="T2" y="T3"/>
                </a:cxn>
                <a:cxn ang="0">
                  <a:pos x="T4" y="T5"/>
                </a:cxn>
                <a:cxn ang="0">
                  <a:pos x="T6" y="T7"/>
                </a:cxn>
                <a:cxn ang="0">
                  <a:pos x="T8" y="T9"/>
                </a:cxn>
              </a:cxnLst>
              <a:rect l="0" t="0" r="r" b="b"/>
              <a:pathLst>
                <a:path w="2569" h="6047">
                  <a:moveTo>
                    <a:pt x="337" y="3011"/>
                  </a:moveTo>
                  <a:cubicBezTo>
                    <a:pt x="701" y="4092"/>
                    <a:pt x="1621" y="5071"/>
                    <a:pt x="2569" y="6047"/>
                  </a:cubicBezTo>
                  <a:cubicBezTo>
                    <a:pt x="2349" y="5190"/>
                    <a:pt x="2006" y="4355"/>
                    <a:pt x="1672" y="3533"/>
                  </a:cubicBezTo>
                  <a:cubicBezTo>
                    <a:pt x="1211" y="2394"/>
                    <a:pt x="756" y="1216"/>
                    <a:pt x="668" y="0"/>
                  </a:cubicBezTo>
                  <a:cubicBezTo>
                    <a:pt x="169" y="984"/>
                    <a:pt x="0" y="2011"/>
                    <a:pt x="337" y="3011"/>
                  </a:cubicBezTo>
                </a:path>
              </a:pathLst>
            </a:custGeom>
            <a:solidFill>
              <a:srgbClr val="FDA000"/>
            </a:solid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19" name="Freeform 9">
              <a:extLst>
                <a:ext uri="{FF2B5EF4-FFF2-40B4-BE49-F238E27FC236}">
                  <a16:creationId xmlns:a16="http://schemas.microsoft.com/office/drawing/2014/main" id="{2D929F8F-B0E6-479E-A576-BD641D581BA7}"/>
                </a:ext>
              </a:extLst>
            </p:cNvPr>
            <p:cNvSpPr>
              <a:spLocks/>
            </p:cNvSpPr>
            <p:nvPr userDrawn="1"/>
          </p:nvSpPr>
          <p:spPr bwMode="auto">
            <a:xfrm>
              <a:off x="2006343" y="4500561"/>
              <a:ext cx="1556023" cy="2357439"/>
            </a:xfrm>
            <a:custGeom>
              <a:avLst/>
              <a:gdLst>
                <a:gd name="T0" fmla="*/ 188 w 2985"/>
                <a:gd name="T1" fmla="*/ 0 h 3986"/>
                <a:gd name="T2" fmla="*/ 422 w 2985"/>
                <a:gd name="T3" fmla="*/ 1621 h 3986"/>
                <a:gd name="T4" fmla="*/ 0 w 2985"/>
                <a:gd name="T5" fmla="*/ 3986 h 3986"/>
                <a:gd name="T6" fmla="*/ 2985 w 2985"/>
                <a:gd name="T7" fmla="*/ 3986 h 3986"/>
                <a:gd name="T8" fmla="*/ 1947 w 2985"/>
                <a:gd name="T9" fmla="*/ 1956 h 3986"/>
                <a:gd name="T10" fmla="*/ 188 w 2985"/>
                <a:gd name="T11" fmla="*/ 0 h 3986"/>
              </a:gdLst>
              <a:ahLst/>
              <a:cxnLst>
                <a:cxn ang="0">
                  <a:pos x="T0" y="T1"/>
                </a:cxn>
                <a:cxn ang="0">
                  <a:pos x="T2" y="T3"/>
                </a:cxn>
                <a:cxn ang="0">
                  <a:pos x="T4" y="T5"/>
                </a:cxn>
                <a:cxn ang="0">
                  <a:pos x="T6" y="T7"/>
                </a:cxn>
                <a:cxn ang="0">
                  <a:pos x="T8" y="T9"/>
                </a:cxn>
                <a:cxn ang="0">
                  <a:pos x="T10" y="T11"/>
                </a:cxn>
              </a:cxnLst>
              <a:rect l="0" t="0" r="r" b="b"/>
              <a:pathLst>
                <a:path w="2985" h="3986">
                  <a:moveTo>
                    <a:pt x="188" y="0"/>
                  </a:moveTo>
                  <a:cubicBezTo>
                    <a:pt x="324" y="531"/>
                    <a:pt x="413" y="1071"/>
                    <a:pt x="422" y="1621"/>
                  </a:cubicBezTo>
                  <a:cubicBezTo>
                    <a:pt x="436" y="2440"/>
                    <a:pt x="275" y="3227"/>
                    <a:pt x="0" y="3986"/>
                  </a:cubicBezTo>
                  <a:lnTo>
                    <a:pt x="2985" y="3986"/>
                  </a:lnTo>
                  <a:cubicBezTo>
                    <a:pt x="2777" y="3291"/>
                    <a:pt x="2433" y="2609"/>
                    <a:pt x="1947" y="1956"/>
                  </a:cubicBezTo>
                  <a:cubicBezTo>
                    <a:pt x="1449" y="1286"/>
                    <a:pt x="812" y="643"/>
                    <a:pt x="188" y="0"/>
                  </a:cubicBezTo>
                </a:path>
              </a:pathLst>
            </a:custGeom>
            <a:solidFill>
              <a:srgbClr val="7EAF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Shape 20">
              <a:extLst>
                <a:ext uri="{FF2B5EF4-FFF2-40B4-BE49-F238E27FC236}">
                  <a16:creationId xmlns:a16="http://schemas.microsoft.com/office/drawing/2014/main" id="{F06F5C8A-EB46-4E89-B210-38FCD7A76511}"/>
                </a:ext>
              </a:extLst>
            </p:cNvPr>
            <p:cNvSpPr>
              <a:spLocks/>
            </p:cNvSpPr>
            <p:nvPr userDrawn="1"/>
          </p:nvSpPr>
          <p:spPr bwMode="auto">
            <a:xfrm>
              <a:off x="-1" y="0"/>
              <a:ext cx="2550801" cy="6858000"/>
            </a:xfrm>
            <a:custGeom>
              <a:avLst/>
              <a:gdLst>
                <a:gd name="connsiteX0" fmla="*/ 1 w 2550801"/>
                <a:gd name="connsiteY0" fmla="*/ 0 h 6858000"/>
                <a:gd name="connsiteX1" fmla="*/ 659063 w 2550801"/>
                <a:gd name="connsiteY1" fmla="*/ 0 h 6858000"/>
                <a:gd name="connsiteX2" fmla="*/ 876522 w 2550801"/>
                <a:gd name="connsiteY2" fmla="*/ 0 h 6858000"/>
                <a:gd name="connsiteX3" fmla="*/ 1506949 w 2550801"/>
                <a:gd name="connsiteY3" fmla="*/ 0 h 6858000"/>
                <a:gd name="connsiteX4" fmla="*/ 1433084 w 2550801"/>
                <a:gd name="connsiteY4" fmla="*/ 560223 h 6858000"/>
                <a:gd name="connsiteX5" fmla="*/ 1439326 w 2550801"/>
                <a:gd name="connsiteY5" fmla="*/ 928977 h 6858000"/>
                <a:gd name="connsiteX6" fmla="*/ 1267148 w 2550801"/>
                <a:gd name="connsiteY6" fmla="*/ 2708334 h 6858000"/>
                <a:gd name="connsiteX7" fmla="*/ 2428180 w 2550801"/>
                <a:gd name="connsiteY7" fmla="*/ 4502465 h 6858000"/>
                <a:gd name="connsiteX8" fmla="*/ 2550421 w 2550801"/>
                <a:gd name="connsiteY8" fmla="*/ 5460398 h 6858000"/>
                <a:gd name="connsiteX9" fmla="*/ 2330907 w 2550801"/>
                <a:gd name="connsiteY9" fmla="*/ 6858000 h 6858000"/>
                <a:gd name="connsiteX10" fmla="*/ 876522 w 2550801"/>
                <a:gd name="connsiteY10" fmla="*/ 6858000 h 6858000"/>
                <a:gd name="connsiteX11" fmla="*/ 659063 w 2550801"/>
                <a:gd name="connsiteY11" fmla="*/ 6858000 h 6858000"/>
                <a:gd name="connsiteX12" fmla="*/ 1 w 2550801"/>
                <a:gd name="connsiteY12" fmla="*/ 6858000 h 6858000"/>
                <a:gd name="connsiteX13" fmla="*/ 1 w 2550801"/>
                <a:gd name="connsiteY13" fmla="*/ 6108684 h 6858000"/>
                <a:gd name="connsiteX14" fmla="*/ 0 w 2550801"/>
                <a:gd name="connsiteY14" fmla="*/ 6108673 h 6858000"/>
                <a:gd name="connsiteX15" fmla="*/ 0 w 2550801"/>
                <a:gd name="connsiteY15" fmla="*/ 749328 h 6858000"/>
                <a:gd name="connsiteX16" fmla="*/ 1 w 2550801"/>
                <a:gd name="connsiteY16" fmla="*/ 7493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0801" h="6858000">
                  <a:moveTo>
                    <a:pt x="1" y="0"/>
                  </a:moveTo>
                  <a:lnTo>
                    <a:pt x="659063" y="0"/>
                  </a:lnTo>
                  <a:lnTo>
                    <a:pt x="876522" y="0"/>
                  </a:lnTo>
                  <a:lnTo>
                    <a:pt x="1506949" y="0"/>
                  </a:lnTo>
                  <a:cubicBezTo>
                    <a:pt x="1464294" y="183786"/>
                    <a:pt x="1439326" y="372891"/>
                    <a:pt x="1433084" y="560223"/>
                  </a:cubicBezTo>
                  <a:cubicBezTo>
                    <a:pt x="1428922" y="683732"/>
                    <a:pt x="1431523" y="806650"/>
                    <a:pt x="1439326" y="928977"/>
                  </a:cubicBezTo>
                  <a:cubicBezTo>
                    <a:pt x="1179758" y="1510474"/>
                    <a:pt x="1091849" y="2117382"/>
                    <a:pt x="1267148" y="2708334"/>
                  </a:cubicBezTo>
                  <a:cubicBezTo>
                    <a:pt x="1456492" y="3347153"/>
                    <a:pt x="1935053" y="3925695"/>
                    <a:pt x="2428180" y="4502465"/>
                  </a:cubicBezTo>
                  <a:cubicBezTo>
                    <a:pt x="2499444" y="4816260"/>
                    <a:pt x="2545219" y="5135375"/>
                    <a:pt x="2550421" y="5460398"/>
                  </a:cubicBezTo>
                  <a:cubicBezTo>
                    <a:pt x="2557183" y="5944388"/>
                    <a:pt x="2473435" y="6409468"/>
                    <a:pt x="2330907" y="6858000"/>
                  </a:cubicBezTo>
                  <a:lnTo>
                    <a:pt x="876522" y="6858000"/>
                  </a:lnTo>
                  <a:lnTo>
                    <a:pt x="659063" y="6858000"/>
                  </a:lnTo>
                  <a:lnTo>
                    <a:pt x="1" y="6858000"/>
                  </a:lnTo>
                  <a:lnTo>
                    <a:pt x="1" y="6108684"/>
                  </a:lnTo>
                  <a:lnTo>
                    <a:pt x="0" y="6108673"/>
                  </a:lnTo>
                  <a:lnTo>
                    <a:pt x="0" y="749328"/>
                  </a:lnTo>
                  <a:lnTo>
                    <a:pt x="1" y="749316"/>
                  </a:lnTo>
                  <a:close/>
                </a:path>
              </a:pathLst>
            </a:custGeom>
            <a:solidFill>
              <a:srgbClr val="003D79"/>
            </a:solidFill>
            <a:ln>
              <a:noFill/>
            </a:ln>
          </p:spPr>
          <p:txBody>
            <a:bodyPr vert="horz" wrap="square" lIns="91440" tIns="45720" rIns="91440" bIns="45720" numCol="1" anchor="t" anchorCtr="0" compatLnSpc="1">
              <a:prstTxWarp prst="textNoShape">
                <a:avLst/>
              </a:prstTxWarp>
              <a:noAutofit/>
            </a:bodyPr>
            <a:lstStyle/>
            <a:p>
              <a:endParaRPr lang="en-US" sz="1350" dirty="0"/>
            </a:p>
          </p:txBody>
        </p:sp>
        <p:sp>
          <p:nvSpPr>
            <p:cNvPr id="21" name="Freeform 11">
              <a:extLst>
                <a:ext uri="{FF2B5EF4-FFF2-40B4-BE49-F238E27FC236}">
                  <a16:creationId xmlns:a16="http://schemas.microsoft.com/office/drawing/2014/main" id="{72E6E10D-E693-4CF4-A4E8-66E52C5C90AE}"/>
                </a:ext>
              </a:extLst>
            </p:cNvPr>
            <p:cNvSpPr>
              <a:spLocks/>
            </p:cNvSpPr>
            <p:nvPr userDrawn="1"/>
          </p:nvSpPr>
          <p:spPr bwMode="auto">
            <a:xfrm>
              <a:off x="1427359" y="0"/>
              <a:ext cx="578985" cy="930208"/>
            </a:xfrm>
            <a:custGeom>
              <a:avLst/>
              <a:gdLst>
                <a:gd name="T0" fmla="*/ 20 w 1110"/>
                <a:gd name="T1" fmla="*/ 1572 h 1572"/>
                <a:gd name="T2" fmla="*/ 1110 w 1110"/>
                <a:gd name="T3" fmla="*/ 0 h 1572"/>
                <a:gd name="T4" fmla="*/ 150 w 1110"/>
                <a:gd name="T5" fmla="*/ 0 h 1572"/>
                <a:gd name="T6" fmla="*/ 8 w 1110"/>
                <a:gd name="T7" fmla="*/ 948 h 1572"/>
                <a:gd name="T8" fmla="*/ 20 w 1110"/>
                <a:gd name="T9" fmla="*/ 1572 h 1572"/>
              </a:gdLst>
              <a:ahLst/>
              <a:cxnLst>
                <a:cxn ang="0">
                  <a:pos x="T0" y="T1"/>
                </a:cxn>
                <a:cxn ang="0">
                  <a:pos x="T2" y="T3"/>
                </a:cxn>
                <a:cxn ang="0">
                  <a:pos x="T4" y="T5"/>
                </a:cxn>
                <a:cxn ang="0">
                  <a:pos x="T6" y="T7"/>
                </a:cxn>
                <a:cxn ang="0">
                  <a:pos x="T8" y="T9"/>
                </a:cxn>
              </a:cxnLst>
              <a:rect l="0" t="0" r="r" b="b"/>
              <a:pathLst>
                <a:path w="1110" h="1572">
                  <a:moveTo>
                    <a:pt x="20" y="1572"/>
                  </a:moveTo>
                  <a:cubicBezTo>
                    <a:pt x="294" y="1032"/>
                    <a:pt x="667" y="504"/>
                    <a:pt x="1110" y="0"/>
                  </a:cubicBezTo>
                  <a:lnTo>
                    <a:pt x="150" y="0"/>
                  </a:lnTo>
                  <a:cubicBezTo>
                    <a:pt x="68" y="311"/>
                    <a:pt x="20" y="631"/>
                    <a:pt x="8" y="948"/>
                  </a:cubicBezTo>
                  <a:cubicBezTo>
                    <a:pt x="0" y="1157"/>
                    <a:pt x="5" y="1365"/>
                    <a:pt x="20" y="1572"/>
                  </a:cubicBezTo>
                </a:path>
              </a:pathLst>
            </a:custGeom>
            <a:solidFill>
              <a:srgbClr val="ABAEAF"/>
            </a:solidFill>
            <a:ln>
              <a:noFill/>
            </a:ln>
          </p:spPr>
          <p:txBody>
            <a:bodyPr vert="horz" wrap="square" lIns="91440" tIns="45720" rIns="91440" bIns="45720" numCol="1" anchor="t" anchorCtr="0" compatLnSpc="1">
              <a:prstTxWarp prst="textNoShape">
                <a:avLst/>
              </a:prstTxWarp>
            </a:bodyPr>
            <a:lstStyle/>
            <a:p>
              <a:endParaRPr lang="en-US" sz="1350" dirty="0"/>
            </a:p>
          </p:txBody>
        </p:sp>
      </p:grpSp>
      <p:sp>
        <p:nvSpPr>
          <p:cNvPr id="2" name="CasellaDiTesto 1">
            <a:extLst>
              <a:ext uri="{FF2B5EF4-FFF2-40B4-BE49-F238E27FC236}">
                <a16:creationId xmlns:a16="http://schemas.microsoft.com/office/drawing/2014/main" id="{2719ADAC-51A6-4007-9592-F47BF5B9775F}"/>
              </a:ext>
            </a:extLst>
          </p:cNvPr>
          <p:cNvSpPr txBox="1"/>
          <p:nvPr/>
        </p:nvSpPr>
        <p:spPr>
          <a:xfrm>
            <a:off x="4222327" y="2033017"/>
            <a:ext cx="5611584" cy="3373359"/>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dirty="0">
                <a:solidFill>
                  <a:srgbClr val="003D79"/>
                </a:solidFill>
              </a:rPr>
              <a:t>CY4GATE AT A GLANCE</a:t>
            </a:r>
          </a:p>
          <a:p>
            <a:pPr marL="285750" indent="-285750">
              <a:lnSpc>
                <a:spcPct val="150000"/>
              </a:lnSpc>
              <a:buFont typeface="Wingdings" panose="05000000000000000000" pitchFamily="2" charset="2"/>
              <a:buChar char="v"/>
            </a:pPr>
            <a:r>
              <a:rPr lang="en-US" dirty="0">
                <a:solidFill>
                  <a:srgbClr val="003D79"/>
                </a:solidFill>
              </a:rPr>
              <a:t>MARKETS &amp; PRODUCTS</a:t>
            </a:r>
          </a:p>
          <a:p>
            <a:pPr marL="285750" indent="-285750">
              <a:lnSpc>
                <a:spcPct val="150000"/>
              </a:lnSpc>
              <a:buFont typeface="Wingdings" panose="05000000000000000000" pitchFamily="2" charset="2"/>
              <a:buChar char="v"/>
            </a:pPr>
            <a:r>
              <a:rPr lang="it-IT" dirty="0">
                <a:solidFill>
                  <a:srgbClr val="003D79"/>
                </a:solidFill>
              </a:rPr>
              <a:t>1H 2021 RESULTS</a:t>
            </a:r>
          </a:p>
          <a:p>
            <a:pPr marL="285750" indent="-285750">
              <a:lnSpc>
                <a:spcPct val="150000"/>
              </a:lnSpc>
              <a:buFont typeface="Wingdings" panose="05000000000000000000" pitchFamily="2" charset="2"/>
              <a:buChar char="v"/>
            </a:pPr>
            <a:r>
              <a:rPr lang="it-IT" dirty="0">
                <a:solidFill>
                  <a:srgbClr val="003D79"/>
                </a:solidFill>
              </a:rPr>
              <a:t>STRATEGY &amp; OUTLOOK</a:t>
            </a:r>
          </a:p>
          <a:p>
            <a:pPr>
              <a:lnSpc>
                <a:spcPct val="150000"/>
              </a:lnSpc>
            </a:pPr>
            <a:endParaRPr lang="it-IT" dirty="0">
              <a:solidFill>
                <a:srgbClr val="003D79"/>
              </a:solidFill>
            </a:endParaRPr>
          </a:p>
          <a:p>
            <a:pPr marL="285750" indent="-285750">
              <a:lnSpc>
                <a:spcPct val="150000"/>
              </a:lnSpc>
              <a:buFont typeface="Wingdings" panose="05000000000000000000" pitchFamily="2" charset="2"/>
              <a:buChar char="v"/>
            </a:pPr>
            <a:endParaRPr lang="it-IT" dirty="0">
              <a:solidFill>
                <a:srgbClr val="003D79"/>
              </a:solidFill>
              <a:highlight>
                <a:srgbClr val="FFFF00"/>
              </a:highlight>
            </a:endParaRPr>
          </a:p>
          <a:p>
            <a:pPr marL="285750" indent="-285750">
              <a:lnSpc>
                <a:spcPct val="150000"/>
              </a:lnSpc>
              <a:buFont typeface="Wingdings" panose="05000000000000000000" pitchFamily="2" charset="2"/>
              <a:buChar char="v"/>
            </a:pPr>
            <a:endParaRPr lang="en-US" dirty="0">
              <a:solidFill>
                <a:srgbClr val="003D79"/>
              </a:solidFill>
            </a:endParaRPr>
          </a:p>
          <a:p>
            <a:pPr marL="285750" indent="-285750">
              <a:lnSpc>
                <a:spcPct val="150000"/>
              </a:lnSpc>
              <a:buFont typeface="Wingdings" panose="05000000000000000000" pitchFamily="2" charset="2"/>
              <a:buChar char="v"/>
            </a:pPr>
            <a:endParaRPr lang="it-IT" dirty="0">
              <a:solidFill>
                <a:srgbClr val="003D79"/>
              </a:solidFill>
            </a:endParaRPr>
          </a:p>
        </p:txBody>
      </p:sp>
    </p:spTree>
    <p:extLst>
      <p:ext uri="{BB962C8B-B14F-4D97-AF65-F5344CB8AC3E}">
        <p14:creationId xmlns:p14="http://schemas.microsoft.com/office/powerpoint/2010/main" val="1951745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afico 25"/>
          <p:cNvGraphicFramePr/>
          <p:nvPr>
            <p:extLst>
              <p:ext uri="{D42A27DB-BD31-4B8C-83A1-F6EECF244321}">
                <p14:modId xmlns:p14="http://schemas.microsoft.com/office/powerpoint/2010/main" val="4198361565"/>
              </p:ext>
            </p:extLst>
          </p:nvPr>
        </p:nvGraphicFramePr>
        <p:xfrm>
          <a:off x="5422758" y="4084981"/>
          <a:ext cx="3851651" cy="22252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co 18"/>
          <p:cNvGraphicFramePr/>
          <p:nvPr>
            <p:extLst>
              <p:ext uri="{D42A27DB-BD31-4B8C-83A1-F6EECF244321}">
                <p14:modId xmlns:p14="http://schemas.microsoft.com/office/powerpoint/2010/main" val="2901268267"/>
              </p:ext>
            </p:extLst>
          </p:nvPr>
        </p:nvGraphicFramePr>
        <p:xfrm>
          <a:off x="5489729" y="1729766"/>
          <a:ext cx="3594112" cy="20311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afico 15"/>
          <p:cNvGraphicFramePr/>
          <p:nvPr>
            <p:extLst>
              <p:ext uri="{D42A27DB-BD31-4B8C-83A1-F6EECF244321}">
                <p14:modId xmlns:p14="http://schemas.microsoft.com/office/powerpoint/2010/main" val="3761690318"/>
              </p:ext>
            </p:extLst>
          </p:nvPr>
        </p:nvGraphicFramePr>
        <p:xfrm>
          <a:off x="876785" y="1809129"/>
          <a:ext cx="3828565" cy="1948166"/>
        </p:xfrm>
        <a:graphic>
          <a:graphicData uri="http://schemas.openxmlformats.org/drawingml/2006/chart">
            <c:chart xmlns:c="http://schemas.openxmlformats.org/drawingml/2006/chart" xmlns:r="http://schemas.openxmlformats.org/officeDocument/2006/relationships" r:id="rId5"/>
          </a:graphicData>
        </a:graphic>
      </p:graphicFrame>
      <p:sp>
        <p:nvSpPr>
          <p:cNvPr id="5" name="Titolo 4"/>
          <p:cNvSpPr>
            <a:spLocks noGrp="1"/>
          </p:cNvSpPr>
          <p:nvPr>
            <p:ph type="ctrTitle"/>
          </p:nvPr>
        </p:nvSpPr>
        <p:spPr>
          <a:xfrm>
            <a:off x="476250" y="586583"/>
            <a:ext cx="8884249" cy="392289"/>
          </a:xfrm>
        </p:spPr>
        <p:txBody>
          <a:bodyPr/>
          <a:lstStyle/>
          <a:p>
            <a:r>
              <a:rPr lang="en-US" dirty="0"/>
              <a:t>1H 2021 Financial Highlights</a:t>
            </a:r>
          </a:p>
        </p:txBody>
      </p:sp>
      <p:sp>
        <p:nvSpPr>
          <p:cNvPr id="6" name="Titolo 2"/>
          <p:cNvSpPr txBox="1">
            <a:spLocks/>
          </p:cNvSpPr>
          <p:nvPr/>
        </p:nvSpPr>
        <p:spPr>
          <a:xfrm>
            <a:off x="476250" y="1452627"/>
            <a:ext cx="4219574"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100" b="1" kern="0" dirty="0">
                <a:latin typeface="Arial" panose="020B0604020202020204" pitchFamily="34" charset="0"/>
                <a:cs typeface="Arial" panose="020B0604020202020204" pitchFamily="34" charset="0"/>
              </a:rPr>
              <a:t>REVENUES</a:t>
            </a:r>
          </a:p>
        </p:txBody>
      </p:sp>
      <p:sp>
        <p:nvSpPr>
          <p:cNvPr id="7" name="Titolo 2"/>
          <p:cNvSpPr txBox="1">
            <a:spLocks/>
          </p:cNvSpPr>
          <p:nvPr/>
        </p:nvSpPr>
        <p:spPr>
          <a:xfrm>
            <a:off x="5162550" y="1457619"/>
            <a:ext cx="4219575"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100" b="1" kern="0" dirty="0">
                <a:latin typeface="Arial" panose="020B0604020202020204" pitchFamily="34" charset="0"/>
                <a:cs typeface="Arial" panose="020B0604020202020204" pitchFamily="34" charset="0"/>
              </a:rPr>
              <a:t>R&amp;D INVESTMENTS</a:t>
            </a:r>
          </a:p>
        </p:txBody>
      </p:sp>
      <p:sp>
        <p:nvSpPr>
          <p:cNvPr id="10" name="Titolo 2"/>
          <p:cNvSpPr txBox="1">
            <a:spLocks/>
          </p:cNvSpPr>
          <p:nvPr/>
        </p:nvSpPr>
        <p:spPr>
          <a:xfrm>
            <a:off x="495301" y="3769447"/>
            <a:ext cx="4210049"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100" b="1" kern="0" dirty="0">
                <a:latin typeface="Arial" panose="020B0604020202020204" pitchFamily="34" charset="0"/>
                <a:cs typeface="Arial" panose="020B0604020202020204" pitchFamily="34" charset="0"/>
              </a:rPr>
              <a:t>EBITDA </a:t>
            </a:r>
          </a:p>
        </p:txBody>
      </p:sp>
      <p:sp>
        <p:nvSpPr>
          <p:cNvPr id="11" name="Titolo 2"/>
          <p:cNvSpPr txBox="1">
            <a:spLocks/>
          </p:cNvSpPr>
          <p:nvPr/>
        </p:nvSpPr>
        <p:spPr>
          <a:xfrm>
            <a:off x="5162550" y="3769447"/>
            <a:ext cx="4229100" cy="277139"/>
          </a:xfrm>
          <a:prstGeom prst="rect">
            <a:avLst/>
          </a:prstGeom>
          <a:solidFill>
            <a:srgbClr val="ABAEAF"/>
          </a:solidFill>
        </p:spPr>
        <p:txBody>
          <a:bodyPr lIns="0" rIns="0"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100" b="1" kern="0" dirty="0">
                <a:latin typeface="Arial" panose="020B0604020202020204" pitchFamily="34" charset="0"/>
                <a:cs typeface="Arial" panose="020B0604020202020204" pitchFamily="34" charset="0"/>
              </a:rPr>
              <a:t>NET PROFIT</a:t>
            </a:r>
          </a:p>
        </p:txBody>
      </p:sp>
      <p:sp>
        <p:nvSpPr>
          <p:cNvPr id="36" name="Titolo 2"/>
          <p:cNvSpPr txBox="1">
            <a:spLocks/>
          </p:cNvSpPr>
          <p:nvPr/>
        </p:nvSpPr>
        <p:spPr>
          <a:xfrm>
            <a:off x="476250" y="4194040"/>
            <a:ext cx="930519" cy="277139"/>
          </a:xfrm>
          <a:prstGeom prst="rect">
            <a:avLst/>
          </a:prstGeom>
          <a:no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r>
              <a:rPr lang="en-GB" sz="800" b="1" i="1" u="sng" kern="0" dirty="0">
                <a:solidFill>
                  <a:srgbClr val="F7941D"/>
                </a:solidFill>
                <a:latin typeface="Arial" panose="020B0604020202020204" pitchFamily="34" charset="0"/>
                <a:cs typeface="Arial" panose="020B0604020202020204" pitchFamily="34" charset="0"/>
              </a:rPr>
              <a:t>Margin (%)</a:t>
            </a:r>
          </a:p>
        </p:txBody>
      </p:sp>
      <p:sp>
        <p:nvSpPr>
          <p:cNvPr id="40" name="Titolo 2"/>
          <p:cNvSpPr txBox="1">
            <a:spLocks/>
          </p:cNvSpPr>
          <p:nvPr/>
        </p:nvSpPr>
        <p:spPr>
          <a:xfrm>
            <a:off x="3443586" y="4139463"/>
            <a:ext cx="512359" cy="261077"/>
          </a:xfrm>
          <a:prstGeom prst="rect">
            <a:avLst/>
          </a:prstGeom>
          <a:noFill/>
          <a:ln w="19050">
            <a:solidFill>
              <a:srgbClr val="F7941D"/>
            </a:solidFill>
          </a:ln>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800" b="1" i="1" kern="0" dirty="0">
                <a:solidFill>
                  <a:srgbClr val="F7941D"/>
                </a:solidFill>
                <a:latin typeface="Arial" panose="020B0604020202020204" pitchFamily="34" charset="0"/>
                <a:cs typeface="Arial" panose="020B0604020202020204" pitchFamily="34" charset="0"/>
              </a:rPr>
              <a:t>34.7%</a:t>
            </a:r>
          </a:p>
        </p:txBody>
      </p:sp>
      <p:sp>
        <p:nvSpPr>
          <p:cNvPr id="47" name="Titolo 2"/>
          <p:cNvSpPr txBox="1">
            <a:spLocks/>
          </p:cNvSpPr>
          <p:nvPr/>
        </p:nvSpPr>
        <p:spPr>
          <a:xfrm>
            <a:off x="1605526" y="4137644"/>
            <a:ext cx="486154" cy="261077"/>
          </a:xfrm>
          <a:prstGeom prst="rect">
            <a:avLst/>
          </a:prstGeom>
          <a:noFill/>
          <a:ln w="19050">
            <a:solidFill>
              <a:srgbClr val="F7941D"/>
            </a:solidFill>
          </a:ln>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800" b="1" i="1" kern="0" dirty="0">
                <a:solidFill>
                  <a:srgbClr val="F7941D"/>
                </a:solidFill>
                <a:latin typeface="Arial" panose="020B0604020202020204" pitchFamily="34" charset="0"/>
                <a:cs typeface="Arial" panose="020B0604020202020204" pitchFamily="34" charset="0"/>
              </a:rPr>
              <a:t>47.2%</a:t>
            </a:r>
          </a:p>
        </p:txBody>
      </p:sp>
      <p:sp>
        <p:nvSpPr>
          <p:cNvPr id="65" name="Segnaposto testo 5">
            <a:extLst>
              <a:ext uri="{FF2B5EF4-FFF2-40B4-BE49-F238E27FC236}">
                <a16:creationId xmlns:a16="http://schemas.microsoft.com/office/drawing/2014/main" id="{8329F9C8-3E98-40B3-97C9-E5C178EF0DE8}"/>
              </a:ext>
            </a:extLst>
          </p:cNvPr>
          <p:cNvSpPr txBox="1">
            <a:spLocks/>
          </p:cNvSpPr>
          <p:nvPr/>
        </p:nvSpPr>
        <p:spPr>
          <a:xfrm>
            <a:off x="482139" y="1070177"/>
            <a:ext cx="8884248" cy="324498"/>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i="1" dirty="0"/>
              <a:t>Keep on proprietary SW products commercialization, enabling revenues growth and solid margin and cash generation</a:t>
            </a:r>
          </a:p>
        </p:txBody>
      </p:sp>
      <p:graphicFrame>
        <p:nvGraphicFramePr>
          <p:cNvPr id="22" name="Grafico 21"/>
          <p:cNvGraphicFramePr/>
          <p:nvPr>
            <p:extLst>
              <p:ext uri="{D42A27DB-BD31-4B8C-83A1-F6EECF244321}">
                <p14:modId xmlns:p14="http://schemas.microsoft.com/office/powerpoint/2010/main" val="479951666"/>
              </p:ext>
            </p:extLst>
          </p:nvPr>
        </p:nvGraphicFramePr>
        <p:xfrm>
          <a:off x="959299" y="4135907"/>
          <a:ext cx="3828565" cy="2114990"/>
        </p:xfrm>
        <a:graphic>
          <a:graphicData uri="http://schemas.openxmlformats.org/drawingml/2006/chart">
            <c:chart xmlns:c="http://schemas.openxmlformats.org/drawingml/2006/chart" xmlns:r="http://schemas.openxmlformats.org/officeDocument/2006/relationships" r:id="rId6"/>
          </a:graphicData>
        </a:graphic>
      </p:graphicFrame>
      <p:sp>
        <p:nvSpPr>
          <p:cNvPr id="28" name="Oval 115">
            <a:extLst>
              <a:ext uri="{FF2B5EF4-FFF2-40B4-BE49-F238E27FC236}">
                <a16:creationId xmlns:a16="http://schemas.microsoft.com/office/drawing/2014/main" id="{FA80A7CE-3EFF-4843-9919-777E0D2C26E8}"/>
              </a:ext>
            </a:extLst>
          </p:cNvPr>
          <p:cNvSpPr/>
          <p:nvPr/>
        </p:nvSpPr>
        <p:spPr>
          <a:xfrm>
            <a:off x="2454615" y="1903183"/>
            <a:ext cx="633373" cy="356983"/>
          </a:xfrm>
          <a:prstGeom prst="ellipse">
            <a:avLst/>
          </a:prstGeom>
          <a:noFill/>
          <a:ln>
            <a:solidFill>
              <a:srgbClr val="F7941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schemeClr val="tx1">
                    <a:lumMod val="65000"/>
                    <a:lumOff val="35000"/>
                  </a:schemeClr>
                </a:solidFill>
                <a:effectLst/>
                <a:uLnTx/>
                <a:uFillTx/>
                <a:latin typeface="Gotham Rounded"/>
                <a:ea typeface="+mn-ea"/>
                <a:cs typeface="+mn-cs"/>
              </a:rPr>
              <a:t>YoY %</a:t>
            </a:r>
          </a:p>
          <a:p>
            <a:pPr algn="ctr">
              <a:defRPr/>
            </a:pPr>
            <a:r>
              <a:rPr lang="en-US" sz="900" b="1" dirty="0">
                <a:solidFill>
                  <a:schemeClr val="tx1">
                    <a:lumMod val="65000"/>
                    <a:lumOff val="35000"/>
                  </a:schemeClr>
                </a:solidFill>
                <a:latin typeface="Gotham Rounded"/>
              </a:rPr>
              <a:t>+25.1%</a:t>
            </a:r>
          </a:p>
        </p:txBody>
      </p:sp>
      <p:sp>
        <p:nvSpPr>
          <p:cNvPr id="30" name="Oval 115">
            <a:extLst>
              <a:ext uri="{FF2B5EF4-FFF2-40B4-BE49-F238E27FC236}">
                <a16:creationId xmlns:a16="http://schemas.microsoft.com/office/drawing/2014/main" id="{CF5FB4C7-6283-419A-A432-3E3BEB4C57EA}"/>
              </a:ext>
            </a:extLst>
          </p:cNvPr>
          <p:cNvSpPr/>
          <p:nvPr/>
        </p:nvSpPr>
        <p:spPr>
          <a:xfrm>
            <a:off x="6955650" y="1918424"/>
            <a:ext cx="633373" cy="356983"/>
          </a:xfrm>
          <a:prstGeom prst="ellipse">
            <a:avLst/>
          </a:prstGeom>
          <a:noFill/>
          <a:ln>
            <a:solidFill>
              <a:srgbClr val="F7941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schemeClr val="tx1">
                    <a:lumMod val="65000"/>
                    <a:lumOff val="35000"/>
                  </a:schemeClr>
                </a:solidFill>
                <a:effectLst/>
                <a:uLnTx/>
                <a:uFillTx/>
                <a:latin typeface="Gotham Rounded"/>
                <a:ea typeface="+mn-ea"/>
                <a:cs typeface="+mn-cs"/>
              </a:rPr>
              <a:t>YoY %</a:t>
            </a:r>
          </a:p>
          <a:p>
            <a:pPr algn="ctr">
              <a:defRPr/>
            </a:pPr>
            <a:r>
              <a:rPr lang="en-US" sz="900" b="1" dirty="0">
                <a:solidFill>
                  <a:schemeClr val="tx1">
                    <a:lumMod val="65000"/>
                    <a:lumOff val="35000"/>
                  </a:schemeClr>
                </a:solidFill>
                <a:latin typeface="Gotham Rounded"/>
              </a:rPr>
              <a:t>+59.0%</a:t>
            </a:r>
          </a:p>
        </p:txBody>
      </p:sp>
    </p:spTree>
    <p:extLst>
      <p:ext uri="{BB962C8B-B14F-4D97-AF65-F5344CB8AC3E}">
        <p14:creationId xmlns:p14="http://schemas.microsoft.com/office/powerpoint/2010/main" val="634654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45388" y="628014"/>
            <a:ext cx="8884249" cy="392289"/>
          </a:xfrm>
        </p:spPr>
        <p:txBody>
          <a:bodyPr/>
          <a:lstStyle/>
          <a:p>
            <a:r>
              <a:rPr lang="en-US" dirty="0"/>
              <a:t>Revenues Breakdown 1H 2021</a:t>
            </a:r>
          </a:p>
        </p:txBody>
      </p:sp>
      <p:sp>
        <p:nvSpPr>
          <p:cNvPr id="7" name="CasellaDiTesto 6"/>
          <p:cNvSpPr txBox="1"/>
          <p:nvPr/>
        </p:nvSpPr>
        <p:spPr>
          <a:xfrm>
            <a:off x="4978802" y="4331123"/>
            <a:ext cx="4482512" cy="1600438"/>
          </a:xfrm>
          <a:prstGeom prst="rect">
            <a:avLst/>
          </a:prstGeom>
          <a:noFill/>
        </p:spPr>
        <p:txBody>
          <a:bodyPr wrap="square" rtlCol="0">
            <a:spAutoFit/>
          </a:bodyPr>
          <a:lstStyle/>
          <a:p>
            <a:pPr marL="285750" indent="-285750" algn="just">
              <a:buFont typeface="Arial" panose="020B0604020202020204" pitchFamily="34" charset="0"/>
              <a:buChar char="•"/>
            </a:pPr>
            <a:r>
              <a:rPr lang="en-GB" sz="1400" b="1" dirty="0">
                <a:solidFill>
                  <a:srgbClr val="003D79"/>
                </a:solidFill>
                <a:latin typeface="Arial" panose="020B0604020202020204" pitchFamily="34" charset="0"/>
                <a:ea typeface="Calibri" panose="020F0502020204030204" pitchFamily="34" charset="0"/>
                <a:cs typeface="Arial" panose="020B0604020202020204" pitchFamily="34" charset="0"/>
              </a:rPr>
              <a:t>By clients</a:t>
            </a:r>
            <a:r>
              <a:rPr lang="en-GB" sz="1400" dirty="0">
                <a:solidFill>
                  <a:srgbClr val="003D79"/>
                </a:solidFill>
                <a:latin typeface="Arial" panose="020B0604020202020204" pitchFamily="34" charset="0"/>
                <a:ea typeface="Calibri" panose="020F0502020204030204" pitchFamily="34" charset="0"/>
                <a:cs typeface="Arial" panose="020B0604020202020204" pitchFamily="34" charset="0"/>
              </a:rPr>
              <a:t>: </a:t>
            </a:r>
            <a:r>
              <a:rPr lang="it-IT" sz="1400" dirty="0" err="1">
                <a:solidFill>
                  <a:srgbClr val="003D79"/>
                </a:solidFill>
                <a:latin typeface="Arial" panose="020B0604020202020204" pitchFamily="34" charset="0"/>
                <a:ea typeface="Calibri" panose="020F0502020204030204" pitchFamily="34" charset="0"/>
                <a:cs typeface="Arial" panose="020B0604020202020204" pitchFamily="34" charset="0"/>
              </a:rPr>
              <a:t>improved</a:t>
            </a:r>
            <a:r>
              <a:rPr lang="it-IT" sz="1400" dirty="0">
                <a:solidFill>
                  <a:srgbClr val="003D79"/>
                </a:solidFill>
                <a:latin typeface="Arial" panose="020B0604020202020204" pitchFamily="34" charset="0"/>
                <a:ea typeface="Calibri" panose="020F0502020204030204" pitchFamily="34" charset="0"/>
                <a:cs typeface="Arial" panose="020B0604020202020204" pitchFamily="34" charset="0"/>
              </a:rPr>
              <a:t> </a:t>
            </a:r>
            <a:r>
              <a:rPr lang="it-IT" sz="1400" dirty="0" err="1">
                <a:solidFill>
                  <a:srgbClr val="003D79"/>
                </a:solidFill>
                <a:latin typeface="Arial" panose="020B0604020202020204" pitchFamily="34" charset="0"/>
                <a:ea typeface="Calibri" panose="020F0502020204030204" pitchFamily="34" charset="0"/>
                <a:cs typeface="Arial" panose="020B0604020202020204" pitchFamily="34" charset="0"/>
              </a:rPr>
              <a:t>penetration</a:t>
            </a:r>
            <a:r>
              <a:rPr lang="it-IT" sz="1400" dirty="0">
                <a:solidFill>
                  <a:srgbClr val="003D79"/>
                </a:solidFill>
                <a:latin typeface="Arial" panose="020B0604020202020204" pitchFamily="34" charset="0"/>
                <a:ea typeface="Calibri" panose="020F0502020204030204" pitchFamily="34" charset="0"/>
                <a:cs typeface="Arial" panose="020B0604020202020204" pitchFamily="34" charset="0"/>
              </a:rPr>
              <a:t> in the corporate market</a:t>
            </a:r>
          </a:p>
          <a:p>
            <a:pPr algn="just"/>
            <a:endParaRPr lang="it-IT" sz="1400" dirty="0">
              <a:solidFill>
                <a:srgbClr val="003D79"/>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GB" sz="1400" b="1" dirty="0">
                <a:solidFill>
                  <a:srgbClr val="003D79"/>
                </a:solidFill>
                <a:latin typeface="Arial" panose="020B0604020202020204" pitchFamily="34" charset="0"/>
                <a:ea typeface="Calibri" panose="020F0502020204030204" pitchFamily="34" charset="0"/>
                <a:cs typeface="Arial" panose="020B0604020202020204" pitchFamily="34" charset="0"/>
              </a:rPr>
              <a:t>By Type: </a:t>
            </a:r>
            <a:r>
              <a:rPr lang="it-IT" sz="1400" dirty="0" err="1">
                <a:solidFill>
                  <a:srgbClr val="003D79"/>
                </a:solidFill>
                <a:latin typeface="Arial" panose="020B0604020202020204" pitchFamily="34" charset="0"/>
                <a:ea typeface="Calibri" panose="020F0502020204030204" pitchFamily="34" charset="0"/>
                <a:cs typeface="Arial" panose="020B0604020202020204" pitchFamily="34" charset="0"/>
              </a:rPr>
              <a:t>focused</a:t>
            </a:r>
            <a:r>
              <a:rPr lang="it-IT" sz="1400" dirty="0">
                <a:solidFill>
                  <a:srgbClr val="003D79"/>
                </a:solidFill>
                <a:latin typeface="Arial" panose="020B0604020202020204" pitchFamily="34" charset="0"/>
                <a:ea typeface="Calibri" panose="020F0502020204030204" pitchFamily="34" charset="0"/>
                <a:cs typeface="Arial" panose="020B0604020202020204" pitchFamily="34" charset="0"/>
              </a:rPr>
              <a:t> on </a:t>
            </a:r>
            <a:r>
              <a:rPr lang="it-IT" sz="1400" dirty="0" err="1">
                <a:solidFill>
                  <a:srgbClr val="003D79"/>
                </a:solidFill>
                <a:latin typeface="Arial" panose="020B0604020202020204" pitchFamily="34" charset="0"/>
                <a:ea typeface="Calibri" panose="020F0502020204030204" pitchFamily="34" charset="0"/>
                <a:cs typeface="Arial" panose="020B0604020202020204" pitchFamily="34" charset="0"/>
              </a:rPr>
              <a:t>products</a:t>
            </a:r>
            <a:r>
              <a:rPr lang="it-IT" sz="1400" dirty="0">
                <a:solidFill>
                  <a:srgbClr val="003D79"/>
                </a:solidFill>
                <a:latin typeface="Arial" panose="020B0604020202020204" pitchFamily="34" charset="0"/>
                <a:ea typeface="Calibri" panose="020F0502020204030204" pitchFamily="34" charset="0"/>
                <a:cs typeface="Arial" panose="020B0604020202020204" pitchFamily="34" charset="0"/>
              </a:rPr>
              <a:t> </a:t>
            </a:r>
            <a:r>
              <a:rPr lang="it-IT" sz="1400" dirty="0" err="1">
                <a:solidFill>
                  <a:srgbClr val="003D79"/>
                </a:solidFill>
                <a:latin typeface="Arial" panose="020B0604020202020204" pitchFamily="34" charset="0"/>
                <a:ea typeface="Calibri" panose="020F0502020204030204" pitchFamily="34" charset="0"/>
                <a:cs typeface="Arial" panose="020B0604020202020204" pitchFamily="34" charset="0"/>
              </a:rPr>
              <a:t>commercialization</a:t>
            </a:r>
            <a:endParaRPr lang="it-IT" sz="1400" dirty="0">
              <a:solidFill>
                <a:srgbClr val="003D79"/>
              </a:solidFill>
              <a:latin typeface="Arial" panose="020B0604020202020204" pitchFamily="34" charset="0"/>
              <a:ea typeface="Calibri" panose="020F0502020204030204" pitchFamily="34" charset="0"/>
              <a:cs typeface="Arial" panose="020B0604020202020204" pitchFamily="34" charset="0"/>
            </a:endParaRPr>
          </a:p>
          <a:p>
            <a:pPr algn="just"/>
            <a:endParaRPr lang="it-IT" sz="1400" dirty="0">
              <a:solidFill>
                <a:srgbClr val="003D79"/>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GB" sz="1400" b="1" dirty="0">
                <a:solidFill>
                  <a:srgbClr val="003D79"/>
                </a:solidFill>
                <a:latin typeface="Arial" panose="020B0604020202020204" pitchFamily="34" charset="0"/>
                <a:ea typeface="Calibri" panose="020F0502020204030204" pitchFamily="34" charset="0"/>
                <a:cs typeface="Arial" panose="020B0604020202020204" pitchFamily="34" charset="0"/>
              </a:rPr>
              <a:t>By Geographical area: </a:t>
            </a:r>
            <a:r>
              <a:rPr lang="en-GB" sz="1400" dirty="0">
                <a:solidFill>
                  <a:srgbClr val="003D79"/>
                </a:solidFill>
                <a:latin typeface="Arial" panose="020B0604020202020204" pitchFamily="34" charset="0"/>
                <a:ea typeface="Calibri" panose="020F0502020204030204" pitchFamily="34" charset="0"/>
                <a:cs typeface="Arial" panose="020B0604020202020204" pitchFamily="34" charset="0"/>
              </a:rPr>
              <a:t>increased foreign sales thanks to business development initiatives</a:t>
            </a:r>
            <a:endParaRPr lang="it-IT" sz="1400" dirty="0">
              <a:solidFill>
                <a:srgbClr val="003D79"/>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Grafico 9">
            <a:extLst>
              <a:ext uri="{FF2B5EF4-FFF2-40B4-BE49-F238E27FC236}">
                <a16:creationId xmlns:a16="http://schemas.microsoft.com/office/drawing/2014/main" id="{E3110E27-6F12-4BBD-AD39-946223D321F3}"/>
              </a:ext>
            </a:extLst>
          </p:cNvPr>
          <p:cNvGraphicFramePr>
            <a:graphicFrameLocks/>
          </p:cNvGraphicFramePr>
          <p:nvPr>
            <p:extLst>
              <p:ext uri="{D42A27DB-BD31-4B8C-83A1-F6EECF244321}">
                <p14:modId xmlns:p14="http://schemas.microsoft.com/office/powerpoint/2010/main" val="3329892021"/>
              </p:ext>
            </p:extLst>
          </p:nvPr>
        </p:nvGraphicFramePr>
        <p:xfrm>
          <a:off x="315512" y="1176929"/>
          <a:ext cx="4572000" cy="27758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fico 10">
            <a:extLst>
              <a:ext uri="{FF2B5EF4-FFF2-40B4-BE49-F238E27FC236}">
                <a16:creationId xmlns:a16="http://schemas.microsoft.com/office/drawing/2014/main" id="{C4F241F7-A212-43D1-96C3-C12875C9F5A9}"/>
              </a:ext>
            </a:extLst>
          </p:cNvPr>
          <p:cNvGraphicFramePr>
            <a:graphicFrameLocks/>
          </p:cNvGraphicFramePr>
          <p:nvPr>
            <p:extLst>
              <p:ext uri="{D42A27DB-BD31-4B8C-83A1-F6EECF244321}">
                <p14:modId xmlns:p14="http://schemas.microsoft.com/office/powerpoint/2010/main" val="1462479450"/>
              </p:ext>
            </p:extLst>
          </p:nvPr>
        </p:nvGraphicFramePr>
        <p:xfrm>
          <a:off x="315512" y="3926963"/>
          <a:ext cx="4572000" cy="2642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fico 11">
            <a:extLst>
              <a:ext uri="{FF2B5EF4-FFF2-40B4-BE49-F238E27FC236}">
                <a16:creationId xmlns:a16="http://schemas.microsoft.com/office/drawing/2014/main" id="{6EC2785D-88F8-42E7-9664-DB48336BCD20}"/>
              </a:ext>
            </a:extLst>
          </p:cNvPr>
          <p:cNvGraphicFramePr>
            <a:graphicFrameLocks/>
          </p:cNvGraphicFramePr>
          <p:nvPr>
            <p:extLst>
              <p:ext uri="{D42A27DB-BD31-4B8C-83A1-F6EECF244321}">
                <p14:modId xmlns:p14="http://schemas.microsoft.com/office/powerpoint/2010/main" val="3037209372"/>
              </p:ext>
            </p:extLst>
          </p:nvPr>
        </p:nvGraphicFramePr>
        <p:xfrm>
          <a:off x="5017784" y="1209586"/>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8743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405308" y="664285"/>
            <a:ext cx="8884249" cy="392289"/>
          </a:xfrm>
        </p:spPr>
        <p:txBody>
          <a:bodyPr/>
          <a:lstStyle/>
          <a:p>
            <a:r>
              <a:rPr lang="it-IT" dirty="0"/>
              <a:t>Investments</a:t>
            </a:r>
            <a:br>
              <a:rPr lang="it-IT" dirty="0"/>
            </a:br>
            <a:endParaRPr lang="it-IT" dirty="0"/>
          </a:p>
        </p:txBody>
      </p:sp>
      <p:sp>
        <p:nvSpPr>
          <p:cNvPr id="30" name="Segnaposto testo 1"/>
          <p:cNvSpPr>
            <a:spLocks noGrp="1"/>
          </p:cNvSpPr>
          <p:nvPr>
            <p:ph type="body" sz="quarter" idx="13"/>
          </p:nvPr>
        </p:nvSpPr>
        <p:spPr>
          <a:xfrm>
            <a:off x="405308" y="1393806"/>
            <a:ext cx="8738504" cy="1277948"/>
          </a:xfrm>
          <a:solidFill>
            <a:schemeClr val="bg1"/>
          </a:solidFill>
        </p:spPr>
        <p:txBody>
          <a:bodyPr vert="horz" wrap="square" lIns="108000" tIns="36000" rIns="108000" bIns="72000" rtlCol="0" anchor="t" anchorCtr="0">
            <a:noAutofit/>
          </a:bodyPr>
          <a:lstStyle/>
          <a:p>
            <a:pPr marL="285750" indent="-285750">
              <a:lnSpc>
                <a:spcPct val="150000"/>
              </a:lnSpc>
              <a:buFont typeface="Arial" panose="020B0604020202020204" pitchFamily="34" charset="0"/>
              <a:buChar char="•"/>
            </a:pPr>
            <a:r>
              <a:rPr lang="en-US" b="1" dirty="0"/>
              <a:t>Significant investment in staff: +31 FTE YoY</a:t>
            </a:r>
          </a:p>
          <a:p>
            <a:pPr marL="285750" indent="-285750">
              <a:lnSpc>
                <a:spcPct val="150000"/>
              </a:lnSpc>
              <a:buFont typeface="Arial" panose="020B0604020202020204" pitchFamily="34" charset="0"/>
              <a:buChar char="•"/>
            </a:pPr>
            <a:r>
              <a:rPr lang="en-US" b="1" dirty="0"/>
              <a:t>+22 direct staff: </a:t>
            </a:r>
            <a:r>
              <a:rPr lang="en-US" dirty="0"/>
              <a:t>reinforced to meet the needs of </a:t>
            </a:r>
            <a:r>
              <a:rPr lang="en-US" b="1" dirty="0"/>
              <a:t>R&amp;D </a:t>
            </a:r>
            <a:r>
              <a:rPr lang="en-US" dirty="0"/>
              <a:t>projects and </a:t>
            </a:r>
            <a:r>
              <a:rPr lang="en-US" b="1" dirty="0"/>
              <a:t>upcoming contractual deliveries</a:t>
            </a:r>
            <a:r>
              <a:rPr lang="en-US" dirty="0"/>
              <a:t>. </a:t>
            </a:r>
          </a:p>
          <a:p>
            <a:pPr marL="285750" indent="-285750">
              <a:lnSpc>
                <a:spcPct val="150000"/>
              </a:lnSpc>
              <a:buFont typeface="Arial" panose="020B0604020202020204" pitchFamily="34" charset="0"/>
              <a:buChar char="•"/>
            </a:pPr>
            <a:r>
              <a:rPr lang="en-US" dirty="0"/>
              <a:t>50% of incremental staff cost, around €700/k, invested in R&amp;D activities</a:t>
            </a:r>
          </a:p>
          <a:p>
            <a:pPr marL="285750" indent="-285750">
              <a:lnSpc>
                <a:spcPct val="150000"/>
              </a:lnSpc>
              <a:buFont typeface="Arial" panose="020B0604020202020204" pitchFamily="34" charset="0"/>
              <a:buChar char="•"/>
            </a:pPr>
            <a:r>
              <a:rPr lang="en-US" dirty="0"/>
              <a:t>+9 resources mainly related to strengthening the sales force to support the company's strategic market presence</a:t>
            </a:r>
          </a:p>
          <a:p>
            <a:pPr>
              <a:lnSpc>
                <a:spcPct val="150000"/>
              </a:lnSpc>
            </a:pPr>
            <a:r>
              <a:rPr lang="it-IT" sz="1100" dirty="0">
                <a:solidFill>
                  <a:srgbClr val="003D79"/>
                </a:solidFill>
              </a:rPr>
              <a:t>.</a:t>
            </a:r>
            <a:endParaRPr lang="en-US" sz="1200" dirty="0"/>
          </a:p>
        </p:txBody>
      </p:sp>
      <p:graphicFrame>
        <p:nvGraphicFramePr>
          <p:cNvPr id="5" name="Grafico 4"/>
          <p:cNvGraphicFramePr/>
          <p:nvPr>
            <p:extLst>
              <p:ext uri="{D42A27DB-BD31-4B8C-83A1-F6EECF244321}">
                <p14:modId xmlns:p14="http://schemas.microsoft.com/office/powerpoint/2010/main" val="1146107322"/>
              </p:ext>
            </p:extLst>
          </p:nvPr>
        </p:nvGraphicFramePr>
        <p:xfrm>
          <a:off x="405308" y="2820572"/>
          <a:ext cx="8105646" cy="33217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170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405308" y="664285"/>
            <a:ext cx="8884249" cy="392289"/>
          </a:xfrm>
        </p:spPr>
        <p:txBody>
          <a:bodyPr/>
          <a:lstStyle/>
          <a:p>
            <a:r>
              <a:rPr lang="it-IT" dirty="0"/>
              <a:t>BP 2021 - 2023</a:t>
            </a:r>
            <a:br>
              <a:rPr lang="it-IT" dirty="0"/>
            </a:br>
            <a:endParaRPr lang="it-IT" dirty="0"/>
          </a:p>
        </p:txBody>
      </p:sp>
      <p:sp>
        <p:nvSpPr>
          <p:cNvPr id="7" name="Ovale 6">
            <a:extLst>
              <a:ext uri="{FF2B5EF4-FFF2-40B4-BE49-F238E27FC236}">
                <a16:creationId xmlns:a16="http://schemas.microsoft.com/office/drawing/2014/main" id="{C0AF107D-D9C1-4750-8642-16E6B498211B}"/>
              </a:ext>
            </a:extLst>
          </p:cNvPr>
          <p:cNvSpPr/>
          <p:nvPr/>
        </p:nvSpPr>
        <p:spPr>
          <a:xfrm>
            <a:off x="6425508" y="2128888"/>
            <a:ext cx="451216" cy="233266"/>
          </a:xfrm>
          <a:prstGeom prst="ellipse">
            <a:avLst/>
          </a:prstGeom>
          <a:solidFill>
            <a:schemeClr val="bg1"/>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Grafico 7"/>
          <p:cNvGraphicFramePr/>
          <p:nvPr>
            <p:extLst>
              <p:ext uri="{D42A27DB-BD31-4B8C-83A1-F6EECF244321}">
                <p14:modId xmlns:p14="http://schemas.microsoft.com/office/powerpoint/2010/main" val="1938988354"/>
              </p:ext>
            </p:extLst>
          </p:nvPr>
        </p:nvGraphicFramePr>
        <p:xfrm>
          <a:off x="2888858" y="1943822"/>
          <a:ext cx="4248125" cy="242872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Connettore 2 8">
            <a:extLst>
              <a:ext uri="{FF2B5EF4-FFF2-40B4-BE49-F238E27FC236}">
                <a16:creationId xmlns:a16="http://schemas.microsoft.com/office/drawing/2014/main" id="{D62B4E86-1207-4A91-9B42-92BAB7155CC7}"/>
              </a:ext>
            </a:extLst>
          </p:cNvPr>
          <p:cNvCxnSpPr>
            <a:cxnSpLocks/>
          </p:cNvCxnSpPr>
          <p:nvPr/>
        </p:nvCxnSpPr>
        <p:spPr>
          <a:xfrm flipV="1">
            <a:off x="4933350" y="1986167"/>
            <a:ext cx="1656707" cy="1009818"/>
          </a:xfrm>
          <a:prstGeom prst="straightConnector1">
            <a:avLst/>
          </a:prstGeom>
          <a:ln w="12700">
            <a:solidFill>
              <a:srgbClr val="003D79"/>
            </a:solidFill>
            <a:tailEnd type="triangle"/>
          </a:ln>
          <a:effectLst/>
        </p:spPr>
        <p:style>
          <a:lnRef idx="2">
            <a:schemeClr val="dk1"/>
          </a:lnRef>
          <a:fillRef idx="0">
            <a:schemeClr val="dk1"/>
          </a:fillRef>
          <a:effectRef idx="1">
            <a:schemeClr val="dk1"/>
          </a:effectRef>
          <a:fontRef idx="minor">
            <a:schemeClr val="tx1"/>
          </a:fontRef>
        </p:style>
      </p:cxnSp>
      <p:sp>
        <p:nvSpPr>
          <p:cNvPr id="10" name="CasellaDiTesto 9">
            <a:extLst>
              <a:ext uri="{FF2B5EF4-FFF2-40B4-BE49-F238E27FC236}">
                <a16:creationId xmlns:a16="http://schemas.microsoft.com/office/drawing/2014/main" id="{571A5D12-7A59-4464-A825-4D1C1A33B1FE}"/>
              </a:ext>
            </a:extLst>
          </p:cNvPr>
          <p:cNvSpPr txBox="1"/>
          <p:nvPr/>
        </p:nvSpPr>
        <p:spPr>
          <a:xfrm rot="19719595">
            <a:off x="4738428" y="2245086"/>
            <a:ext cx="175077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3D79"/>
                </a:solidFill>
                <a:effectLst/>
                <a:uLnTx/>
                <a:uFillTx/>
                <a:latin typeface="Arial" panose="020B0604020202020204" pitchFamily="34" charset="0"/>
                <a:ea typeface="+mn-ea"/>
                <a:cs typeface="Arial" panose="020B0604020202020204" pitchFamily="34" charset="0"/>
              </a:rPr>
              <a:t>CAGR 2020-2023: +40%</a:t>
            </a:r>
          </a:p>
        </p:txBody>
      </p:sp>
      <p:sp>
        <p:nvSpPr>
          <p:cNvPr id="11" name="CasellaDiTesto 10"/>
          <p:cNvSpPr txBox="1"/>
          <p:nvPr/>
        </p:nvSpPr>
        <p:spPr>
          <a:xfrm>
            <a:off x="4286066" y="1479424"/>
            <a:ext cx="1623388"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3D79"/>
                </a:solidFill>
                <a:effectLst/>
                <a:uLnTx/>
                <a:uFillTx/>
                <a:latin typeface="Calibri"/>
                <a:ea typeface="+mn-ea"/>
                <a:cs typeface="+mn-cs"/>
              </a:rPr>
              <a:t>REVENUES </a:t>
            </a:r>
          </a:p>
        </p:txBody>
      </p:sp>
      <p:sp>
        <p:nvSpPr>
          <p:cNvPr id="12" name="Titolo 2">
            <a:extLst>
              <a:ext uri="{FF2B5EF4-FFF2-40B4-BE49-F238E27FC236}">
                <a16:creationId xmlns:a16="http://schemas.microsoft.com/office/drawing/2014/main" id="{AF673A7D-BF17-4768-96D3-4D9304326EFB}"/>
              </a:ext>
            </a:extLst>
          </p:cNvPr>
          <p:cNvSpPr txBox="1">
            <a:spLocks/>
          </p:cNvSpPr>
          <p:nvPr/>
        </p:nvSpPr>
        <p:spPr>
          <a:xfrm>
            <a:off x="2703250" y="1140522"/>
            <a:ext cx="4164420" cy="26247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GB" altLang="it-IT" sz="1400" b="1"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TARGETS 2023</a:t>
            </a:r>
          </a:p>
        </p:txBody>
      </p:sp>
      <p:sp>
        <p:nvSpPr>
          <p:cNvPr id="13" name="CasellaDiTesto 12">
            <a:extLst>
              <a:ext uri="{FF2B5EF4-FFF2-40B4-BE49-F238E27FC236}">
                <a16:creationId xmlns:a16="http://schemas.microsoft.com/office/drawing/2014/main" id="{F4B85B73-9904-4209-8BB3-F63A4BCECFE4}"/>
              </a:ext>
            </a:extLst>
          </p:cNvPr>
          <p:cNvSpPr txBox="1"/>
          <p:nvPr/>
        </p:nvSpPr>
        <p:spPr>
          <a:xfrm>
            <a:off x="2976701" y="4774617"/>
            <a:ext cx="16919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03864"/>
                </a:solidFill>
                <a:effectLst/>
                <a:uLnTx/>
                <a:uFillTx/>
                <a:latin typeface="Calibri"/>
                <a:ea typeface="+mn-ea"/>
                <a:cs typeface="+mn-cs"/>
              </a:rPr>
              <a:t>EBITDA </a:t>
            </a:r>
            <a:r>
              <a:rPr kumimoji="0" lang="it-IT" sz="1800" b="1" i="0" u="none" strike="noStrike" kern="1200" cap="none" spc="0" normalizeH="0" baseline="0" noProof="0" dirty="0" err="1">
                <a:ln>
                  <a:noFill/>
                </a:ln>
                <a:solidFill>
                  <a:srgbClr val="203864"/>
                </a:solidFill>
                <a:effectLst/>
                <a:uLnTx/>
                <a:uFillTx/>
                <a:latin typeface="Calibri"/>
                <a:ea typeface="+mn-ea"/>
                <a:cs typeface="+mn-cs"/>
              </a:rPr>
              <a:t>Margin</a:t>
            </a:r>
            <a:endParaRPr kumimoji="0" lang="it-IT" sz="1800" b="1" i="0" u="none" strike="noStrike" kern="1200" cap="none" spc="0" normalizeH="0" baseline="0" noProof="0" dirty="0">
              <a:ln>
                <a:noFill/>
              </a:ln>
              <a:solidFill>
                <a:srgbClr val="203864"/>
              </a:solidFill>
              <a:effectLst/>
              <a:uLnTx/>
              <a:uFillTx/>
              <a:latin typeface="Calibri"/>
              <a:ea typeface="+mn-ea"/>
              <a:cs typeface="+mn-cs"/>
            </a:endParaRPr>
          </a:p>
        </p:txBody>
      </p:sp>
      <p:sp>
        <p:nvSpPr>
          <p:cNvPr id="14" name="object 113">
            <a:extLst>
              <a:ext uri="{FF2B5EF4-FFF2-40B4-BE49-F238E27FC236}">
                <a16:creationId xmlns:a16="http://schemas.microsoft.com/office/drawing/2014/main" id="{068B9BD2-8867-4782-B936-813EFF55C2C2}"/>
              </a:ext>
            </a:extLst>
          </p:cNvPr>
          <p:cNvSpPr/>
          <p:nvPr/>
        </p:nvSpPr>
        <p:spPr>
          <a:xfrm>
            <a:off x="5394469" y="4496651"/>
            <a:ext cx="998292" cy="925265"/>
          </a:xfrm>
          <a:custGeom>
            <a:avLst/>
            <a:gdLst/>
            <a:ahLst/>
            <a:cxnLst/>
            <a:rect l="l" t="t" r="r" b="b"/>
            <a:pathLst>
              <a:path w="1196340" h="1196339">
                <a:moveTo>
                  <a:pt x="0" y="597865"/>
                </a:moveTo>
                <a:lnTo>
                  <a:pt x="1981" y="646898"/>
                </a:lnTo>
                <a:lnTo>
                  <a:pt x="7825" y="694840"/>
                </a:lnTo>
                <a:lnTo>
                  <a:pt x="17375" y="741537"/>
                </a:lnTo>
                <a:lnTo>
                  <a:pt x="30480" y="786835"/>
                </a:lnTo>
                <a:lnTo>
                  <a:pt x="46983" y="830579"/>
                </a:lnTo>
                <a:lnTo>
                  <a:pt x="66733" y="872616"/>
                </a:lnTo>
                <a:lnTo>
                  <a:pt x="89575" y="912793"/>
                </a:lnTo>
                <a:lnTo>
                  <a:pt x="115354" y="950954"/>
                </a:lnTo>
                <a:lnTo>
                  <a:pt x="143918" y="986947"/>
                </a:lnTo>
                <a:lnTo>
                  <a:pt x="175112" y="1020618"/>
                </a:lnTo>
                <a:lnTo>
                  <a:pt x="208782" y="1051812"/>
                </a:lnTo>
                <a:lnTo>
                  <a:pt x="244775" y="1080375"/>
                </a:lnTo>
                <a:lnTo>
                  <a:pt x="282937" y="1106155"/>
                </a:lnTo>
                <a:lnTo>
                  <a:pt x="323113" y="1128996"/>
                </a:lnTo>
                <a:lnTo>
                  <a:pt x="365150" y="1148746"/>
                </a:lnTo>
                <a:lnTo>
                  <a:pt x="408895" y="1165250"/>
                </a:lnTo>
                <a:lnTo>
                  <a:pt x="454192" y="1178354"/>
                </a:lnTo>
                <a:lnTo>
                  <a:pt x="500889" y="1187905"/>
                </a:lnTo>
                <a:lnTo>
                  <a:pt x="548831" y="1193748"/>
                </a:lnTo>
                <a:lnTo>
                  <a:pt x="597865" y="1195730"/>
                </a:lnTo>
                <a:lnTo>
                  <a:pt x="646898" y="1193748"/>
                </a:lnTo>
                <a:lnTo>
                  <a:pt x="694840" y="1187905"/>
                </a:lnTo>
                <a:lnTo>
                  <a:pt x="741536" y="1178354"/>
                </a:lnTo>
                <a:lnTo>
                  <a:pt x="786833" y="1165250"/>
                </a:lnTo>
                <a:lnTo>
                  <a:pt x="830577" y="1148746"/>
                </a:lnTo>
                <a:lnTo>
                  <a:pt x="872613" y="1128996"/>
                </a:lnTo>
                <a:lnTo>
                  <a:pt x="912789" y="1106155"/>
                </a:lnTo>
                <a:lnTo>
                  <a:pt x="950950" y="1080375"/>
                </a:lnTo>
                <a:lnTo>
                  <a:pt x="986942" y="1051812"/>
                </a:lnTo>
                <a:lnTo>
                  <a:pt x="1020611" y="1020618"/>
                </a:lnTo>
                <a:lnTo>
                  <a:pt x="1051804" y="986947"/>
                </a:lnTo>
                <a:lnTo>
                  <a:pt x="1080367" y="950954"/>
                </a:lnTo>
                <a:lnTo>
                  <a:pt x="1106146" y="912793"/>
                </a:lnTo>
                <a:lnTo>
                  <a:pt x="1128986" y="872616"/>
                </a:lnTo>
                <a:lnTo>
                  <a:pt x="1148735" y="830579"/>
                </a:lnTo>
                <a:lnTo>
                  <a:pt x="1165239" y="786835"/>
                </a:lnTo>
                <a:lnTo>
                  <a:pt x="1178342" y="741537"/>
                </a:lnTo>
                <a:lnTo>
                  <a:pt x="1187892" y="694840"/>
                </a:lnTo>
                <a:lnTo>
                  <a:pt x="1193735" y="646898"/>
                </a:lnTo>
                <a:lnTo>
                  <a:pt x="1195717" y="597865"/>
                </a:lnTo>
                <a:lnTo>
                  <a:pt x="1193735" y="548831"/>
                </a:lnTo>
                <a:lnTo>
                  <a:pt x="1187892" y="500889"/>
                </a:lnTo>
                <a:lnTo>
                  <a:pt x="1178342" y="454192"/>
                </a:lnTo>
                <a:lnTo>
                  <a:pt x="1165239" y="408895"/>
                </a:lnTo>
                <a:lnTo>
                  <a:pt x="1148735" y="365150"/>
                </a:lnTo>
                <a:lnTo>
                  <a:pt x="1128986" y="323113"/>
                </a:lnTo>
                <a:lnTo>
                  <a:pt x="1106146" y="282937"/>
                </a:lnTo>
                <a:lnTo>
                  <a:pt x="1080367" y="244775"/>
                </a:lnTo>
                <a:lnTo>
                  <a:pt x="1051804" y="208782"/>
                </a:lnTo>
                <a:lnTo>
                  <a:pt x="1020611" y="175112"/>
                </a:lnTo>
                <a:lnTo>
                  <a:pt x="986942" y="143918"/>
                </a:lnTo>
                <a:lnTo>
                  <a:pt x="950950" y="115354"/>
                </a:lnTo>
                <a:lnTo>
                  <a:pt x="912789" y="89575"/>
                </a:lnTo>
                <a:lnTo>
                  <a:pt x="872613" y="66733"/>
                </a:lnTo>
                <a:lnTo>
                  <a:pt x="830577" y="46983"/>
                </a:lnTo>
                <a:lnTo>
                  <a:pt x="786833" y="30480"/>
                </a:lnTo>
                <a:lnTo>
                  <a:pt x="741536" y="17375"/>
                </a:lnTo>
                <a:lnTo>
                  <a:pt x="694840" y="7825"/>
                </a:lnTo>
                <a:lnTo>
                  <a:pt x="646898" y="1981"/>
                </a:lnTo>
                <a:lnTo>
                  <a:pt x="597865" y="0"/>
                </a:lnTo>
                <a:lnTo>
                  <a:pt x="548831" y="1981"/>
                </a:lnTo>
                <a:lnTo>
                  <a:pt x="500889" y="7825"/>
                </a:lnTo>
                <a:lnTo>
                  <a:pt x="454192" y="17375"/>
                </a:lnTo>
                <a:lnTo>
                  <a:pt x="408895" y="30480"/>
                </a:lnTo>
                <a:lnTo>
                  <a:pt x="365150" y="46983"/>
                </a:lnTo>
                <a:lnTo>
                  <a:pt x="323113" y="66733"/>
                </a:lnTo>
                <a:lnTo>
                  <a:pt x="282937" y="89575"/>
                </a:lnTo>
                <a:lnTo>
                  <a:pt x="244775" y="115354"/>
                </a:lnTo>
                <a:lnTo>
                  <a:pt x="208782" y="143918"/>
                </a:lnTo>
                <a:lnTo>
                  <a:pt x="175112" y="175112"/>
                </a:lnTo>
                <a:lnTo>
                  <a:pt x="143918" y="208782"/>
                </a:lnTo>
                <a:lnTo>
                  <a:pt x="115354" y="244775"/>
                </a:lnTo>
                <a:lnTo>
                  <a:pt x="89575" y="282937"/>
                </a:lnTo>
                <a:lnTo>
                  <a:pt x="66733" y="323113"/>
                </a:lnTo>
                <a:lnTo>
                  <a:pt x="46983" y="365150"/>
                </a:lnTo>
                <a:lnTo>
                  <a:pt x="30480" y="408895"/>
                </a:lnTo>
                <a:lnTo>
                  <a:pt x="17375" y="454192"/>
                </a:lnTo>
                <a:lnTo>
                  <a:pt x="7825" y="500889"/>
                </a:lnTo>
                <a:lnTo>
                  <a:pt x="1981" y="548831"/>
                </a:lnTo>
                <a:lnTo>
                  <a:pt x="0" y="597865"/>
                </a:lnTo>
                <a:close/>
              </a:path>
            </a:pathLst>
          </a:custGeom>
          <a:solidFill>
            <a:srgbClr val="FFC000"/>
          </a:solidFill>
          <a:ln w="8369">
            <a:no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09">
            <a:extLst>
              <a:ext uri="{FF2B5EF4-FFF2-40B4-BE49-F238E27FC236}">
                <a16:creationId xmlns:a16="http://schemas.microsoft.com/office/drawing/2014/main" id="{53D48B6B-7E5D-4DA5-86C1-940E93715407}"/>
              </a:ext>
            </a:extLst>
          </p:cNvPr>
          <p:cNvSpPr txBox="1"/>
          <p:nvPr/>
        </p:nvSpPr>
        <p:spPr>
          <a:xfrm>
            <a:off x="5400327" y="4800197"/>
            <a:ext cx="1059256" cy="263534"/>
          </a:xfrm>
          <a:prstGeom prst="rect">
            <a:avLst/>
          </a:prstGeom>
        </p:spPr>
        <p:txBody>
          <a:bodyPr vert="horz" wrap="square" lIns="0" tIns="17145" rIns="0" bIns="0" rtlCol="0">
            <a:spAutoFit/>
          </a:bodyPr>
          <a:lstStyle/>
          <a:p>
            <a:pPr marL="12700" marR="0" lvl="0" indent="0" algn="ctr" defTabSz="457200" rtl="0" eaLnBrk="1" fontAlgn="auto" latinLnBrk="0" hangingPunct="1">
              <a:lnSpc>
                <a:spcPct val="100000"/>
              </a:lnSpc>
              <a:spcBef>
                <a:spcPts val="135"/>
              </a:spcBef>
              <a:spcAft>
                <a:spcPts val="0"/>
              </a:spcAft>
              <a:buClrTx/>
              <a:buSzTx/>
              <a:buFontTx/>
              <a:buNone/>
              <a:tabLst/>
              <a:defRPr/>
            </a:pPr>
            <a:r>
              <a:rPr kumimoji="0" lang="it-IT" sz="1600" b="1" i="0" u="none" strike="noStrike" kern="1200" cap="none" spc="0" normalizeH="0" baseline="0" noProof="0" dirty="0">
                <a:ln>
                  <a:noFill/>
                </a:ln>
                <a:solidFill>
                  <a:srgbClr val="203864"/>
                </a:solidFill>
                <a:effectLst/>
                <a:uLnTx/>
                <a:uFillTx/>
                <a:latin typeface="Calibri"/>
                <a:ea typeface="+mn-ea"/>
                <a:cs typeface="Verdana"/>
              </a:rPr>
              <a:t>&gt; 40 %</a:t>
            </a:r>
          </a:p>
        </p:txBody>
      </p:sp>
      <p:sp>
        <p:nvSpPr>
          <p:cNvPr id="16" name="CasellaDiTesto 15">
            <a:extLst>
              <a:ext uri="{FF2B5EF4-FFF2-40B4-BE49-F238E27FC236}">
                <a16:creationId xmlns:a16="http://schemas.microsoft.com/office/drawing/2014/main" id="{E50880A2-6EB1-45AA-B320-2668EC837702}"/>
              </a:ext>
            </a:extLst>
          </p:cNvPr>
          <p:cNvSpPr txBox="1"/>
          <p:nvPr/>
        </p:nvSpPr>
        <p:spPr>
          <a:xfrm>
            <a:off x="2943954" y="5800765"/>
            <a:ext cx="241776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03864"/>
                </a:solidFill>
                <a:effectLst/>
                <a:uLnTx/>
                <a:uFillTx/>
                <a:latin typeface="Calibri"/>
                <a:ea typeface="+mn-ea"/>
                <a:cs typeface="+mn-cs"/>
              </a:rPr>
              <a:t>Net Financial Position</a:t>
            </a:r>
          </a:p>
        </p:txBody>
      </p:sp>
      <p:sp>
        <p:nvSpPr>
          <p:cNvPr id="17" name="object 113">
            <a:extLst>
              <a:ext uri="{FF2B5EF4-FFF2-40B4-BE49-F238E27FC236}">
                <a16:creationId xmlns:a16="http://schemas.microsoft.com/office/drawing/2014/main" id="{4578932A-D317-4B98-90F8-DBD60C066015}"/>
              </a:ext>
            </a:extLst>
          </p:cNvPr>
          <p:cNvSpPr/>
          <p:nvPr/>
        </p:nvSpPr>
        <p:spPr>
          <a:xfrm>
            <a:off x="5394469" y="5522799"/>
            <a:ext cx="998292" cy="925265"/>
          </a:xfrm>
          <a:custGeom>
            <a:avLst/>
            <a:gdLst/>
            <a:ahLst/>
            <a:cxnLst/>
            <a:rect l="l" t="t" r="r" b="b"/>
            <a:pathLst>
              <a:path w="1196340" h="1196339">
                <a:moveTo>
                  <a:pt x="0" y="597865"/>
                </a:moveTo>
                <a:lnTo>
                  <a:pt x="1981" y="646898"/>
                </a:lnTo>
                <a:lnTo>
                  <a:pt x="7825" y="694840"/>
                </a:lnTo>
                <a:lnTo>
                  <a:pt x="17375" y="741537"/>
                </a:lnTo>
                <a:lnTo>
                  <a:pt x="30480" y="786835"/>
                </a:lnTo>
                <a:lnTo>
                  <a:pt x="46983" y="830579"/>
                </a:lnTo>
                <a:lnTo>
                  <a:pt x="66733" y="872616"/>
                </a:lnTo>
                <a:lnTo>
                  <a:pt x="89575" y="912793"/>
                </a:lnTo>
                <a:lnTo>
                  <a:pt x="115354" y="950954"/>
                </a:lnTo>
                <a:lnTo>
                  <a:pt x="143918" y="986947"/>
                </a:lnTo>
                <a:lnTo>
                  <a:pt x="175112" y="1020618"/>
                </a:lnTo>
                <a:lnTo>
                  <a:pt x="208782" y="1051812"/>
                </a:lnTo>
                <a:lnTo>
                  <a:pt x="244775" y="1080375"/>
                </a:lnTo>
                <a:lnTo>
                  <a:pt x="282937" y="1106155"/>
                </a:lnTo>
                <a:lnTo>
                  <a:pt x="323113" y="1128996"/>
                </a:lnTo>
                <a:lnTo>
                  <a:pt x="365150" y="1148746"/>
                </a:lnTo>
                <a:lnTo>
                  <a:pt x="408895" y="1165250"/>
                </a:lnTo>
                <a:lnTo>
                  <a:pt x="454192" y="1178354"/>
                </a:lnTo>
                <a:lnTo>
                  <a:pt x="500889" y="1187905"/>
                </a:lnTo>
                <a:lnTo>
                  <a:pt x="548831" y="1193748"/>
                </a:lnTo>
                <a:lnTo>
                  <a:pt x="597865" y="1195730"/>
                </a:lnTo>
                <a:lnTo>
                  <a:pt x="646898" y="1193748"/>
                </a:lnTo>
                <a:lnTo>
                  <a:pt x="694840" y="1187905"/>
                </a:lnTo>
                <a:lnTo>
                  <a:pt x="741536" y="1178354"/>
                </a:lnTo>
                <a:lnTo>
                  <a:pt x="786833" y="1165250"/>
                </a:lnTo>
                <a:lnTo>
                  <a:pt x="830577" y="1148746"/>
                </a:lnTo>
                <a:lnTo>
                  <a:pt x="872613" y="1128996"/>
                </a:lnTo>
                <a:lnTo>
                  <a:pt x="912789" y="1106155"/>
                </a:lnTo>
                <a:lnTo>
                  <a:pt x="950950" y="1080375"/>
                </a:lnTo>
                <a:lnTo>
                  <a:pt x="986942" y="1051812"/>
                </a:lnTo>
                <a:lnTo>
                  <a:pt x="1020611" y="1020618"/>
                </a:lnTo>
                <a:lnTo>
                  <a:pt x="1051804" y="986947"/>
                </a:lnTo>
                <a:lnTo>
                  <a:pt x="1080367" y="950954"/>
                </a:lnTo>
                <a:lnTo>
                  <a:pt x="1106146" y="912793"/>
                </a:lnTo>
                <a:lnTo>
                  <a:pt x="1128986" y="872616"/>
                </a:lnTo>
                <a:lnTo>
                  <a:pt x="1148735" y="830579"/>
                </a:lnTo>
                <a:lnTo>
                  <a:pt x="1165239" y="786835"/>
                </a:lnTo>
                <a:lnTo>
                  <a:pt x="1178342" y="741537"/>
                </a:lnTo>
                <a:lnTo>
                  <a:pt x="1187892" y="694840"/>
                </a:lnTo>
                <a:lnTo>
                  <a:pt x="1193735" y="646898"/>
                </a:lnTo>
                <a:lnTo>
                  <a:pt x="1195717" y="597865"/>
                </a:lnTo>
                <a:lnTo>
                  <a:pt x="1193735" y="548831"/>
                </a:lnTo>
                <a:lnTo>
                  <a:pt x="1187892" y="500889"/>
                </a:lnTo>
                <a:lnTo>
                  <a:pt x="1178342" y="454192"/>
                </a:lnTo>
                <a:lnTo>
                  <a:pt x="1165239" y="408895"/>
                </a:lnTo>
                <a:lnTo>
                  <a:pt x="1148735" y="365150"/>
                </a:lnTo>
                <a:lnTo>
                  <a:pt x="1128986" y="323113"/>
                </a:lnTo>
                <a:lnTo>
                  <a:pt x="1106146" y="282937"/>
                </a:lnTo>
                <a:lnTo>
                  <a:pt x="1080367" y="244775"/>
                </a:lnTo>
                <a:lnTo>
                  <a:pt x="1051804" y="208782"/>
                </a:lnTo>
                <a:lnTo>
                  <a:pt x="1020611" y="175112"/>
                </a:lnTo>
                <a:lnTo>
                  <a:pt x="986942" y="143918"/>
                </a:lnTo>
                <a:lnTo>
                  <a:pt x="950950" y="115354"/>
                </a:lnTo>
                <a:lnTo>
                  <a:pt x="912789" y="89575"/>
                </a:lnTo>
                <a:lnTo>
                  <a:pt x="872613" y="66733"/>
                </a:lnTo>
                <a:lnTo>
                  <a:pt x="830577" y="46983"/>
                </a:lnTo>
                <a:lnTo>
                  <a:pt x="786833" y="30480"/>
                </a:lnTo>
                <a:lnTo>
                  <a:pt x="741536" y="17375"/>
                </a:lnTo>
                <a:lnTo>
                  <a:pt x="694840" y="7825"/>
                </a:lnTo>
                <a:lnTo>
                  <a:pt x="646898" y="1981"/>
                </a:lnTo>
                <a:lnTo>
                  <a:pt x="597865" y="0"/>
                </a:lnTo>
                <a:lnTo>
                  <a:pt x="548831" y="1981"/>
                </a:lnTo>
                <a:lnTo>
                  <a:pt x="500889" y="7825"/>
                </a:lnTo>
                <a:lnTo>
                  <a:pt x="454192" y="17375"/>
                </a:lnTo>
                <a:lnTo>
                  <a:pt x="408895" y="30480"/>
                </a:lnTo>
                <a:lnTo>
                  <a:pt x="365150" y="46983"/>
                </a:lnTo>
                <a:lnTo>
                  <a:pt x="323113" y="66733"/>
                </a:lnTo>
                <a:lnTo>
                  <a:pt x="282937" y="89575"/>
                </a:lnTo>
                <a:lnTo>
                  <a:pt x="244775" y="115354"/>
                </a:lnTo>
                <a:lnTo>
                  <a:pt x="208782" y="143918"/>
                </a:lnTo>
                <a:lnTo>
                  <a:pt x="175112" y="175112"/>
                </a:lnTo>
                <a:lnTo>
                  <a:pt x="143918" y="208782"/>
                </a:lnTo>
                <a:lnTo>
                  <a:pt x="115354" y="244775"/>
                </a:lnTo>
                <a:lnTo>
                  <a:pt x="89575" y="282937"/>
                </a:lnTo>
                <a:lnTo>
                  <a:pt x="66733" y="323113"/>
                </a:lnTo>
                <a:lnTo>
                  <a:pt x="46983" y="365150"/>
                </a:lnTo>
                <a:lnTo>
                  <a:pt x="30480" y="408895"/>
                </a:lnTo>
                <a:lnTo>
                  <a:pt x="17375" y="454192"/>
                </a:lnTo>
                <a:lnTo>
                  <a:pt x="7825" y="500889"/>
                </a:lnTo>
                <a:lnTo>
                  <a:pt x="1981" y="548831"/>
                </a:lnTo>
                <a:lnTo>
                  <a:pt x="0" y="597865"/>
                </a:lnTo>
                <a:close/>
              </a:path>
            </a:pathLst>
          </a:custGeom>
          <a:solidFill>
            <a:srgbClr val="FFC000"/>
          </a:solidFill>
          <a:ln w="8369">
            <a:no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109">
            <a:extLst>
              <a:ext uri="{FF2B5EF4-FFF2-40B4-BE49-F238E27FC236}">
                <a16:creationId xmlns:a16="http://schemas.microsoft.com/office/drawing/2014/main" id="{20CC5FD4-2689-4278-8CB4-BA4CA8F4460C}"/>
              </a:ext>
            </a:extLst>
          </p:cNvPr>
          <p:cNvSpPr txBox="1"/>
          <p:nvPr/>
        </p:nvSpPr>
        <p:spPr>
          <a:xfrm>
            <a:off x="5366252" y="5853664"/>
            <a:ext cx="1059256" cy="263534"/>
          </a:xfrm>
          <a:prstGeom prst="rect">
            <a:avLst/>
          </a:prstGeom>
        </p:spPr>
        <p:txBody>
          <a:bodyPr vert="horz" wrap="square" lIns="0" tIns="17145" rIns="0" bIns="0" rtlCol="0">
            <a:spAutoFit/>
          </a:bodyPr>
          <a:lstStyle/>
          <a:p>
            <a:pPr marL="12700" marR="0" lvl="0" indent="0" algn="ctr" defTabSz="457200" rtl="0" eaLnBrk="1" fontAlgn="auto" latinLnBrk="0" hangingPunct="1">
              <a:lnSpc>
                <a:spcPct val="100000"/>
              </a:lnSpc>
              <a:spcBef>
                <a:spcPts val="135"/>
              </a:spcBef>
              <a:spcAft>
                <a:spcPts val="0"/>
              </a:spcAft>
              <a:buClrTx/>
              <a:buSzTx/>
              <a:buFontTx/>
              <a:buNone/>
              <a:tabLst/>
              <a:defRPr/>
            </a:pPr>
            <a:r>
              <a:rPr kumimoji="0" lang="it-IT" sz="1600" b="1" i="0" u="none" strike="noStrike" kern="1200" cap="none" spc="0" normalizeH="0" baseline="0" noProof="0" dirty="0">
                <a:ln>
                  <a:noFill/>
                </a:ln>
                <a:solidFill>
                  <a:srgbClr val="203864"/>
                </a:solidFill>
                <a:effectLst/>
                <a:uLnTx/>
                <a:uFillTx/>
                <a:latin typeface="Calibri"/>
                <a:ea typeface="+mn-ea"/>
                <a:cs typeface="Verdana"/>
              </a:rPr>
              <a:t>POSITIVE</a:t>
            </a:r>
          </a:p>
        </p:txBody>
      </p:sp>
      <p:sp>
        <p:nvSpPr>
          <p:cNvPr id="19" name="CasellaDiTesto 18">
            <a:extLst>
              <a:ext uri="{FF2B5EF4-FFF2-40B4-BE49-F238E27FC236}">
                <a16:creationId xmlns:a16="http://schemas.microsoft.com/office/drawing/2014/main" id="{9B891BF1-556D-4B7D-A800-7640051A9FE5}"/>
              </a:ext>
            </a:extLst>
          </p:cNvPr>
          <p:cNvSpPr txBox="1"/>
          <p:nvPr/>
        </p:nvSpPr>
        <p:spPr>
          <a:xfrm>
            <a:off x="2904545" y="1817978"/>
            <a:ext cx="44583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3D79"/>
                </a:solidFill>
                <a:effectLst/>
                <a:uLnTx/>
                <a:uFillTx/>
                <a:latin typeface="Calibri"/>
                <a:ea typeface="+mn-ea"/>
                <a:cs typeface="Arial" panose="020B0604020202020204" pitchFamily="34" charset="0"/>
              </a:rPr>
              <a:t>€M</a:t>
            </a:r>
            <a:endParaRPr kumimoji="0" lang="en-US" sz="900" b="0" i="0" u="none" strike="noStrike" kern="1200" cap="none" spc="0" normalizeH="0" baseline="0" noProof="0" dirty="0">
              <a:ln>
                <a:noFill/>
              </a:ln>
              <a:solidFill>
                <a:srgbClr val="003D79"/>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5711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cy4ga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81" y="5400140"/>
            <a:ext cx="1615812" cy="1615812"/>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ma 1"/>
          <p:cNvSpPr/>
          <p:nvPr/>
        </p:nvSpPr>
        <p:spPr>
          <a:xfrm>
            <a:off x="2596896" y="5563043"/>
            <a:ext cx="7269417" cy="1295446"/>
          </a:xfrm>
          <a:prstGeom prst="parallelogram">
            <a:avLst>
              <a:gd name="adj" fmla="val 70335"/>
            </a:avLst>
          </a:prstGeom>
          <a:solidFill>
            <a:srgbClr val="F794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7" name="Titolo 1"/>
          <p:cNvSpPr txBox="1">
            <a:spLocks/>
          </p:cNvSpPr>
          <p:nvPr/>
        </p:nvSpPr>
        <p:spPr>
          <a:xfrm>
            <a:off x="3499626" y="5905945"/>
            <a:ext cx="7105671" cy="952055"/>
          </a:xfrm>
          <a:prstGeom prst="rect">
            <a:avLst/>
          </a:prstGeom>
        </p:spPr>
        <p:txBody>
          <a:bodyPr/>
          <a:lstStyle>
            <a:lvl1pPr algn="l" defTabSz="457200" rtl="0" eaLnBrk="1" latinLnBrk="0" hangingPunct="1">
              <a:spcBef>
                <a:spcPct val="0"/>
              </a:spcBef>
              <a:buNone/>
              <a:defRPr sz="2000" b="1" kern="1200">
                <a:solidFill>
                  <a:schemeClr val="tx2"/>
                </a:solidFill>
                <a:latin typeface="+mj-lt"/>
                <a:ea typeface="+mj-ea"/>
                <a:cs typeface="+mj-cs"/>
              </a:defRPr>
            </a:lvl1pPr>
          </a:lstStyle>
          <a:p>
            <a:pPr>
              <a:lnSpc>
                <a:spcPct val="150000"/>
              </a:lnSpc>
            </a:pPr>
            <a:r>
              <a:rPr lang="it-IT" dirty="0">
                <a:solidFill>
                  <a:schemeClr val="bg1"/>
                </a:solidFill>
              </a:rPr>
              <a:t>STRATEGY &amp; OUTLOOK</a:t>
            </a:r>
          </a:p>
        </p:txBody>
      </p:sp>
      <p:pic>
        <p:nvPicPr>
          <p:cNvPr id="8" name="Immagine 7" descr="Immagine che contiene edificio, esterni, città, grattacielo&#10;&#10;Descrizione generata automaticamente">
            <a:extLst>
              <a:ext uri="{FF2B5EF4-FFF2-40B4-BE49-F238E27FC236}">
                <a16:creationId xmlns:a16="http://schemas.microsoft.com/office/drawing/2014/main" id="{935CFE91-5407-402F-93DF-C506B59F0E0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 y="0"/>
            <a:ext cx="9866313" cy="5563043"/>
          </a:xfrm>
          <a:prstGeom prst="rect">
            <a:avLst/>
          </a:prstGeom>
        </p:spPr>
      </p:pic>
      <p:sp>
        <p:nvSpPr>
          <p:cNvPr id="2" name="Segnaposto numero diapositiva 1">
            <a:extLst>
              <a:ext uri="{FF2B5EF4-FFF2-40B4-BE49-F238E27FC236}">
                <a16:creationId xmlns:a16="http://schemas.microsoft.com/office/drawing/2014/main" id="{8FB6B699-DC19-4459-A2F3-7C6B17C4D636}"/>
              </a:ext>
            </a:extLst>
          </p:cNvPr>
          <p:cNvSpPr>
            <a:spLocks noGrp="1"/>
          </p:cNvSpPr>
          <p:nvPr>
            <p:ph type="sldNum" sz="quarter" idx="4"/>
          </p:nvPr>
        </p:nvSpPr>
        <p:spPr/>
        <p:txBody>
          <a:bodyPr/>
          <a:lstStyle/>
          <a:p>
            <a:fld id="{5E7F11FD-24AC-2846-9356-F1ED3E7D5ECF}" type="slidenum">
              <a:rPr lang="en-US" smtClean="0"/>
              <a:pPr/>
              <a:t>24</a:t>
            </a:fld>
            <a:endParaRPr lang="en-US" dirty="0"/>
          </a:p>
        </p:txBody>
      </p:sp>
    </p:spTree>
    <p:extLst>
      <p:ext uri="{BB962C8B-B14F-4D97-AF65-F5344CB8AC3E}">
        <p14:creationId xmlns:p14="http://schemas.microsoft.com/office/powerpoint/2010/main" val="2844804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08403A-89B9-435E-8C9C-16018B3F4E09}"/>
              </a:ext>
            </a:extLst>
          </p:cNvPr>
          <p:cNvGrpSpPr/>
          <p:nvPr/>
        </p:nvGrpSpPr>
        <p:grpSpPr>
          <a:xfrm>
            <a:off x="5108862" y="2313794"/>
            <a:ext cx="3946324" cy="3214260"/>
            <a:chOff x="5129414" y="2394005"/>
            <a:chExt cx="3962199" cy="3227190"/>
          </a:xfrm>
        </p:grpSpPr>
        <p:grpSp>
          <p:nvGrpSpPr>
            <p:cNvPr id="112" name="Group 111"/>
            <p:cNvGrpSpPr/>
            <p:nvPr/>
          </p:nvGrpSpPr>
          <p:grpSpPr>
            <a:xfrm>
              <a:off x="5129414" y="2394005"/>
              <a:ext cx="2079773" cy="722177"/>
              <a:chOff x="5129414" y="2394005"/>
              <a:chExt cx="2079773" cy="722177"/>
            </a:xfrm>
            <a:solidFill>
              <a:srgbClr val="00338D"/>
            </a:solidFill>
          </p:grpSpPr>
          <p:sp>
            <p:nvSpPr>
              <p:cNvPr id="8" name="Freeform 5"/>
              <p:cNvSpPr>
                <a:spLocks noEditPoints="1"/>
              </p:cNvSpPr>
              <p:nvPr/>
            </p:nvSpPr>
            <p:spPr bwMode="auto">
              <a:xfrm>
                <a:off x="6549329" y="2394005"/>
                <a:ext cx="659858" cy="722177"/>
              </a:xfrm>
              <a:custGeom>
                <a:avLst/>
                <a:gdLst>
                  <a:gd name="T0" fmla="*/ 0 w 457"/>
                  <a:gd name="T1" fmla="*/ 250 h 500"/>
                  <a:gd name="T2" fmla="*/ 228 w 457"/>
                  <a:gd name="T3" fmla="*/ 500 h 500"/>
                  <a:gd name="T4" fmla="*/ 457 w 457"/>
                  <a:gd name="T5" fmla="*/ 250 h 500"/>
                  <a:gd name="T6" fmla="*/ 228 w 457"/>
                  <a:gd name="T7" fmla="*/ 0 h 500"/>
                  <a:gd name="T8" fmla="*/ 0 w 457"/>
                  <a:gd name="T9" fmla="*/ 250 h 500"/>
                  <a:gd name="T10" fmla="*/ 60 w 457"/>
                  <a:gd name="T11" fmla="*/ 250 h 500"/>
                  <a:gd name="T12" fmla="*/ 228 w 457"/>
                  <a:gd name="T13" fmla="*/ 66 h 500"/>
                  <a:gd name="T14" fmla="*/ 397 w 457"/>
                  <a:gd name="T15" fmla="*/ 250 h 500"/>
                  <a:gd name="T16" fmla="*/ 228 w 457"/>
                  <a:gd name="T17" fmla="*/ 434 h 500"/>
                  <a:gd name="T18" fmla="*/ 60 w 457"/>
                  <a:gd name="T19" fmla="*/ 2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500">
                    <a:moveTo>
                      <a:pt x="0" y="250"/>
                    </a:moveTo>
                    <a:cubicBezTo>
                      <a:pt x="0" y="388"/>
                      <a:pt x="102" y="500"/>
                      <a:pt x="228" y="500"/>
                    </a:cubicBezTo>
                    <a:cubicBezTo>
                      <a:pt x="354" y="500"/>
                      <a:pt x="457" y="388"/>
                      <a:pt x="457" y="250"/>
                    </a:cubicBezTo>
                    <a:cubicBezTo>
                      <a:pt x="457" y="112"/>
                      <a:pt x="354" y="0"/>
                      <a:pt x="228" y="0"/>
                    </a:cubicBezTo>
                    <a:cubicBezTo>
                      <a:pt x="102" y="0"/>
                      <a:pt x="0" y="112"/>
                      <a:pt x="0" y="250"/>
                    </a:cubicBezTo>
                    <a:close/>
                    <a:moveTo>
                      <a:pt x="60" y="250"/>
                    </a:moveTo>
                    <a:cubicBezTo>
                      <a:pt x="60" y="148"/>
                      <a:pt x="135" y="66"/>
                      <a:pt x="228" y="66"/>
                    </a:cubicBezTo>
                    <a:cubicBezTo>
                      <a:pt x="321" y="66"/>
                      <a:pt x="397" y="148"/>
                      <a:pt x="397" y="250"/>
                    </a:cubicBezTo>
                    <a:cubicBezTo>
                      <a:pt x="397" y="352"/>
                      <a:pt x="321" y="434"/>
                      <a:pt x="228" y="434"/>
                    </a:cubicBezTo>
                    <a:cubicBezTo>
                      <a:pt x="135" y="434"/>
                      <a:pt x="60" y="352"/>
                      <a:pt x="60" y="250"/>
                    </a:cubicBezTo>
                    <a:close/>
                  </a:path>
                </a:pathLst>
              </a:custGeom>
              <a:grp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9" name="Freeform 6"/>
              <p:cNvSpPr>
                <a:spLocks/>
              </p:cNvSpPr>
              <p:nvPr/>
            </p:nvSpPr>
            <p:spPr bwMode="auto">
              <a:xfrm>
                <a:off x="6342818" y="2597460"/>
                <a:ext cx="277385" cy="318320"/>
              </a:xfrm>
              <a:custGeom>
                <a:avLst/>
                <a:gdLst>
                  <a:gd name="T0" fmla="*/ 192 w 192"/>
                  <a:gd name="T1" fmla="*/ 58 h 220"/>
                  <a:gd name="T2" fmla="*/ 134 w 192"/>
                  <a:gd name="T3" fmla="*/ 0 h 220"/>
                  <a:gd name="T4" fmla="*/ 58 w 192"/>
                  <a:gd name="T5" fmla="*/ 0 h 220"/>
                  <a:gd name="T6" fmla="*/ 0 w 192"/>
                  <a:gd name="T7" fmla="*/ 58 h 220"/>
                  <a:gd name="T8" fmla="*/ 0 w 192"/>
                  <a:gd name="T9" fmla="*/ 162 h 220"/>
                  <a:gd name="T10" fmla="*/ 58 w 192"/>
                  <a:gd name="T11" fmla="*/ 220 h 220"/>
                  <a:gd name="T12" fmla="*/ 134 w 192"/>
                  <a:gd name="T13" fmla="*/ 220 h 220"/>
                  <a:gd name="T14" fmla="*/ 192 w 192"/>
                  <a:gd name="T15" fmla="*/ 162 h 220"/>
                  <a:gd name="T16" fmla="*/ 192 w 192"/>
                  <a:gd name="T17" fmla="*/ 5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0">
                    <a:moveTo>
                      <a:pt x="192" y="58"/>
                    </a:moveTo>
                    <a:cubicBezTo>
                      <a:pt x="192" y="26"/>
                      <a:pt x="166" y="0"/>
                      <a:pt x="134" y="0"/>
                    </a:cubicBezTo>
                    <a:cubicBezTo>
                      <a:pt x="58" y="0"/>
                      <a:pt x="58" y="0"/>
                      <a:pt x="58" y="0"/>
                    </a:cubicBezTo>
                    <a:cubicBezTo>
                      <a:pt x="26" y="0"/>
                      <a:pt x="0" y="26"/>
                      <a:pt x="0" y="58"/>
                    </a:cubicBezTo>
                    <a:cubicBezTo>
                      <a:pt x="0" y="162"/>
                      <a:pt x="0" y="162"/>
                      <a:pt x="0" y="162"/>
                    </a:cubicBezTo>
                    <a:cubicBezTo>
                      <a:pt x="0" y="194"/>
                      <a:pt x="26" y="220"/>
                      <a:pt x="58" y="220"/>
                    </a:cubicBezTo>
                    <a:cubicBezTo>
                      <a:pt x="134" y="220"/>
                      <a:pt x="134" y="220"/>
                      <a:pt x="134" y="220"/>
                    </a:cubicBezTo>
                    <a:cubicBezTo>
                      <a:pt x="166" y="220"/>
                      <a:pt x="192" y="194"/>
                      <a:pt x="192" y="162"/>
                    </a:cubicBezTo>
                    <a:lnTo>
                      <a:pt x="192" y="58"/>
                    </a:lnTo>
                    <a:close/>
                  </a:path>
                </a:pathLst>
              </a:custGeom>
              <a:grp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0" name="Freeform 7"/>
              <p:cNvSpPr>
                <a:spLocks/>
              </p:cNvSpPr>
              <p:nvPr/>
            </p:nvSpPr>
            <p:spPr bwMode="auto">
              <a:xfrm>
                <a:off x="5129414" y="2707437"/>
                <a:ext cx="1317271" cy="109976"/>
              </a:xfrm>
              <a:custGeom>
                <a:avLst/>
                <a:gdLst>
                  <a:gd name="T0" fmla="*/ 912 w 912"/>
                  <a:gd name="T1" fmla="*/ 37 h 76"/>
                  <a:gd name="T2" fmla="*/ 875 w 912"/>
                  <a:gd name="T3" fmla="*/ 0 h 76"/>
                  <a:gd name="T4" fmla="*/ 37 w 912"/>
                  <a:gd name="T5" fmla="*/ 0 h 76"/>
                  <a:gd name="T6" fmla="*/ 0 w 912"/>
                  <a:gd name="T7" fmla="*/ 37 h 76"/>
                  <a:gd name="T8" fmla="*/ 0 w 912"/>
                  <a:gd name="T9" fmla="*/ 39 h 76"/>
                  <a:gd name="T10" fmla="*/ 37 w 912"/>
                  <a:gd name="T11" fmla="*/ 76 h 76"/>
                  <a:gd name="T12" fmla="*/ 875 w 912"/>
                  <a:gd name="T13" fmla="*/ 76 h 76"/>
                  <a:gd name="T14" fmla="*/ 912 w 912"/>
                  <a:gd name="T15" fmla="*/ 39 h 76"/>
                  <a:gd name="T16" fmla="*/ 912 w 912"/>
                  <a:gd name="T17" fmla="*/ 3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2" h="76">
                    <a:moveTo>
                      <a:pt x="912" y="37"/>
                    </a:moveTo>
                    <a:cubicBezTo>
                      <a:pt x="912" y="17"/>
                      <a:pt x="895" y="0"/>
                      <a:pt x="875" y="0"/>
                    </a:cubicBezTo>
                    <a:cubicBezTo>
                      <a:pt x="37" y="0"/>
                      <a:pt x="37" y="0"/>
                      <a:pt x="37" y="0"/>
                    </a:cubicBezTo>
                    <a:cubicBezTo>
                      <a:pt x="17" y="0"/>
                      <a:pt x="0" y="17"/>
                      <a:pt x="0" y="37"/>
                    </a:cubicBezTo>
                    <a:cubicBezTo>
                      <a:pt x="0" y="39"/>
                      <a:pt x="0" y="39"/>
                      <a:pt x="0" y="39"/>
                    </a:cubicBezTo>
                    <a:cubicBezTo>
                      <a:pt x="0" y="59"/>
                      <a:pt x="17" y="76"/>
                      <a:pt x="37" y="76"/>
                    </a:cubicBezTo>
                    <a:cubicBezTo>
                      <a:pt x="875" y="76"/>
                      <a:pt x="875" y="76"/>
                      <a:pt x="875" y="76"/>
                    </a:cubicBezTo>
                    <a:cubicBezTo>
                      <a:pt x="895" y="76"/>
                      <a:pt x="912" y="59"/>
                      <a:pt x="912" y="39"/>
                    </a:cubicBezTo>
                    <a:lnTo>
                      <a:pt x="912" y="37"/>
                    </a:lnTo>
                    <a:close/>
                  </a:path>
                </a:pathLst>
              </a:custGeom>
              <a:grp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1" name="Freeform 8"/>
              <p:cNvSpPr>
                <a:spLocks/>
              </p:cNvSpPr>
              <p:nvPr/>
            </p:nvSpPr>
            <p:spPr bwMode="auto">
              <a:xfrm>
                <a:off x="5562598" y="2672611"/>
                <a:ext cx="69041" cy="196736"/>
              </a:xfrm>
              <a:custGeom>
                <a:avLst/>
                <a:gdLst>
                  <a:gd name="T0" fmla="*/ 48 w 48"/>
                  <a:gd name="T1" fmla="*/ 23 h 136"/>
                  <a:gd name="T2" fmla="*/ 25 w 48"/>
                  <a:gd name="T3" fmla="*/ 0 h 136"/>
                  <a:gd name="T4" fmla="*/ 23 w 48"/>
                  <a:gd name="T5" fmla="*/ 0 h 136"/>
                  <a:gd name="T6" fmla="*/ 0 w 48"/>
                  <a:gd name="T7" fmla="*/ 23 h 136"/>
                  <a:gd name="T8" fmla="*/ 0 w 48"/>
                  <a:gd name="T9" fmla="*/ 113 h 136"/>
                  <a:gd name="T10" fmla="*/ 23 w 48"/>
                  <a:gd name="T11" fmla="*/ 136 h 136"/>
                  <a:gd name="T12" fmla="*/ 25 w 48"/>
                  <a:gd name="T13" fmla="*/ 136 h 136"/>
                  <a:gd name="T14" fmla="*/ 48 w 48"/>
                  <a:gd name="T15" fmla="*/ 113 h 136"/>
                  <a:gd name="T16" fmla="*/ 48 w 48"/>
                  <a:gd name="T17" fmla="*/ 2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6">
                    <a:moveTo>
                      <a:pt x="48" y="23"/>
                    </a:moveTo>
                    <a:cubicBezTo>
                      <a:pt x="48" y="10"/>
                      <a:pt x="38" y="0"/>
                      <a:pt x="25" y="0"/>
                    </a:cubicBezTo>
                    <a:cubicBezTo>
                      <a:pt x="23" y="0"/>
                      <a:pt x="23" y="0"/>
                      <a:pt x="23" y="0"/>
                    </a:cubicBezTo>
                    <a:cubicBezTo>
                      <a:pt x="10" y="0"/>
                      <a:pt x="0" y="10"/>
                      <a:pt x="0" y="23"/>
                    </a:cubicBezTo>
                    <a:cubicBezTo>
                      <a:pt x="0" y="113"/>
                      <a:pt x="0" y="113"/>
                      <a:pt x="0" y="113"/>
                    </a:cubicBezTo>
                    <a:cubicBezTo>
                      <a:pt x="0" y="126"/>
                      <a:pt x="10" y="136"/>
                      <a:pt x="23" y="136"/>
                    </a:cubicBezTo>
                    <a:cubicBezTo>
                      <a:pt x="25" y="136"/>
                      <a:pt x="25" y="136"/>
                      <a:pt x="25" y="136"/>
                    </a:cubicBezTo>
                    <a:cubicBezTo>
                      <a:pt x="38" y="136"/>
                      <a:pt x="48" y="126"/>
                      <a:pt x="48" y="113"/>
                    </a:cubicBezTo>
                    <a:lnTo>
                      <a:pt x="48" y="23"/>
                    </a:lnTo>
                    <a:close/>
                  </a:path>
                </a:pathLst>
              </a:custGeom>
              <a:grp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2" name="Freeform 9"/>
              <p:cNvSpPr>
                <a:spLocks/>
              </p:cNvSpPr>
              <p:nvPr/>
            </p:nvSpPr>
            <p:spPr bwMode="auto">
              <a:xfrm>
                <a:off x="5215562" y="2794196"/>
                <a:ext cx="248669" cy="242558"/>
              </a:xfrm>
              <a:custGeom>
                <a:avLst/>
                <a:gdLst>
                  <a:gd name="T0" fmla="*/ 45 w 172"/>
                  <a:gd name="T1" fmla="*/ 0 h 168"/>
                  <a:gd name="T2" fmla="*/ 128 w 172"/>
                  <a:gd name="T3" fmla="*/ 0 h 168"/>
                  <a:gd name="T4" fmla="*/ 172 w 172"/>
                  <a:gd name="T5" fmla="*/ 42 h 168"/>
                  <a:gd name="T6" fmla="*/ 172 w 172"/>
                  <a:gd name="T7" fmla="*/ 121 h 168"/>
                  <a:gd name="T8" fmla="*/ 140 w 172"/>
                  <a:gd name="T9" fmla="*/ 164 h 168"/>
                  <a:gd name="T10" fmla="*/ 140 w 172"/>
                  <a:gd name="T11" fmla="*/ 91 h 168"/>
                  <a:gd name="T12" fmla="*/ 120 w 172"/>
                  <a:gd name="T13" fmla="*/ 72 h 168"/>
                  <a:gd name="T14" fmla="*/ 118 w 172"/>
                  <a:gd name="T15" fmla="*/ 72 h 168"/>
                  <a:gd name="T16" fmla="*/ 100 w 172"/>
                  <a:gd name="T17" fmla="*/ 91 h 168"/>
                  <a:gd name="T18" fmla="*/ 100 w 172"/>
                  <a:gd name="T19" fmla="*/ 168 h 168"/>
                  <a:gd name="T20" fmla="*/ 64 w 172"/>
                  <a:gd name="T21" fmla="*/ 168 h 168"/>
                  <a:gd name="T22" fmla="*/ 64 w 172"/>
                  <a:gd name="T23" fmla="*/ 91 h 168"/>
                  <a:gd name="T24" fmla="*/ 45 w 172"/>
                  <a:gd name="T25" fmla="*/ 72 h 168"/>
                  <a:gd name="T26" fmla="*/ 43 w 172"/>
                  <a:gd name="T27" fmla="*/ 72 h 168"/>
                  <a:gd name="T28" fmla="*/ 24 w 172"/>
                  <a:gd name="T29" fmla="*/ 91 h 168"/>
                  <a:gd name="T30" fmla="*/ 24 w 172"/>
                  <a:gd name="T31" fmla="*/ 162 h 168"/>
                  <a:gd name="T32" fmla="*/ 0 w 172"/>
                  <a:gd name="T33" fmla="*/ 121 h 168"/>
                  <a:gd name="T34" fmla="*/ 0 w 172"/>
                  <a:gd name="T35" fmla="*/ 42 h 168"/>
                  <a:gd name="T36" fmla="*/ 45 w 17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68">
                    <a:moveTo>
                      <a:pt x="45" y="0"/>
                    </a:moveTo>
                    <a:cubicBezTo>
                      <a:pt x="128" y="0"/>
                      <a:pt x="128" y="0"/>
                      <a:pt x="128" y="0"/>
                    </a:cubicBezTo>
                    <a:cubicBezTo>
                      <a:pt x="153" y="0"/>
                      <a:pt x="172" y="17"/>
                      <a:pt x="172" y="42"/>
                    </a:cubicBezTo>
                    <a:cubicBezTo>
                      <a:pt x="172" y="121"/>
                      <a:pt x="172" y="121"/>
                      <a:pt x="172" y="121"/>
                    </a:cubicBezTo>
                    <a:cubicBezTo>
                      <a:pt x="172" y="142"/>
                      <a:pt x="160" y="159"/>
                      <a:pt x="140" y="164"/>
                    </a:cubicBezTo>
                    <a:cubicBezTo>
                      <a:pt x="140" y="91"/>
                      <a:pt x="140" y="91"/>
                      <a:pt x="140" y="91"/>
                    </a:cubicBezTo>
                    <a:cubicBezTo>
                      <a:pt x="140" y="78"/>
                      <a:pt x="130" y="72"/>
                      <a:pt x="120" y="72"/>
                    </a:cubicBezTo>
                    <a:cubicBezTo>
                      <a:pt x="118" y="72"/>
                      <a:pt x="118" y="72"/>
                      <a:pt x="118" y="72"/>
                    </a:cubicBezTo>
                    <a:cubicBezTo>
                      <a:pt x="109" y="72"/>
                      <a:pt x="100" y="78"/>
                      <a:pt x="100" y="91"/>
                    </a:cubicBezTo>
                    <a:cubicBezTo>
                      <a:pt x="100" y="168"/>
                      <a:pt x="100" y="168"/>
                      <a:pt x="100" y="168"/>
                    </a:cubicBezTo>
                    <a:cubicBezTo>
                      <a:pt x="64" y="168"/>
                      <a:pt x="64" y="168"/>
                      <a:pt x="64" y="168"/>
                    </a:cubicBezTo>
                    <a:cubicBezTo>
                      <a:pt x="64" y="91"/>
                      <a:pt x="64" y="91"/>
                      <a:pt x="64" y="91"/>
                    </a:cubicBezTo>
                    <a:cubicBezTo>
                      <a:pt x="64" y="78"/>
                      <a:pt x="55" y="72"/>
                      <a:pt x="45" y="72"/>
                    </a:cubicBezTo>
                    <a:cubicBezTo>
                      <a:pt x="43" y="72"/>
                      <a:pt x="43" y="72"/>
                      <a:pt x="43" y="72"/>
                    </a:cubicBezTo>
                    <a:cubicBezTo>
                      <a:pt x="33" y="72"/>
                      <a:pt x="24" y="78"/>
                      <a:pt x="24" y="91"/>
                    </a:cubicBezTo>
                    <a:cubicBezTo>
                      <a:pt x="24" y="162"/>
                      <a:pt x="24" y="162"/>
                      <a:pt x="24" y="162"/>
                    </a:cubicBezTo>
                    <a:cubicBezTo>
                      <a:pt x="8" y="155"/>
                      <a:pt x="0" y="139"/>
                      <a:pt x="0" y="121"/>
                    </a:cubicBezTo>
                    <a:cubicBezTo>
                      <a:pt x="0" y="42"/>
                      <a:pt x="0" y="42"/>
                      <a:pt x="0" y="42"/>
                    </a:cubicBezTo>
                    <a:cubicBezTo>
                      <a:pt x="0" y="17"/>
                      <a:pt x="20" y="0"/>
                      <a:pt x="45" y="0"/>
                    </a:cubicBezTo>
                    <a:close/>
                  </a:path>
                </a:pathLst>
              </a:custGeom>
              <a:grp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grpSp>
        <p:sp>
          <p:nvSpPr>
            <p:cNvPr id="13" name="Freeform 10"/>
            <p:cNvSpPr>
              <a:spLocks/>
            </p:cNvSpPr>
            <p:nvPr/>
          </p:nvSpPr>
          <p:spPr bwMode="auto">
            <a:xfrm>
              <a:off x="6377033" y="3418616"/>
              <a:ext cx="890197" cy="2202579"/>
            </a:xfrm>
            <a:custGeom>
              <a:avLst/>
              <a:gdLst>
                <a:gd name="T0" fmla="*/ 191 w 616"/>
                <a:gd name="T1" fmla="*/ 76 h 1524"/>
                <a:gd name="T2" fmla="*/ 287 w 616"/>
                <a:gd name="T3" fmla="*/ 7 h 1524"/>
                <a:gd name="T4" fmla="*/ 538 w 616"/>
                <a:gd name="T5" fmla="*/ 42 h 1524"/>
                <a:gd name="T6" fmla="*/ 610 w 616"/>
                <a:gd name="T7" fmla="*/ 135 h 1524"/>
                <a:gd name="T8" fmla="*/ 425 w 616"/>
                <a:gd name="T9" fmla="*/ 1445 h 1524"/>
                <a:gd name="T10" fmla="*/ 329 w 616"/>
                <a:gd name="T11" fmla="*/ 1517 h 1524"/>
                <a:gd name="T12" fmla="*/ 79 w 616"/>
                <a:gd name="T13" fmla="*/ 1482 h 1524"/>
                <a:gd name="T14" fmla="*/ 6 w 616"/>
                <a:gd name="T15" fmla="*/ 1386 h 1524"/>
                <a:gd name="T16" fmla="*/ 191 w 616"/>
                <a:gd name="T17" fmla="*/ 76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1524">
                  <a:moveTo>
                    <a:pt x="191" y="76"/>
                  </a:moveTo>
                  <a:cubicBezTo>
                    <a:pt x="198" y="30"/>
                    <a:pt x="240" y="0"/>
                    <a:pt x="287" y="7"/>
                  </a:cubicBezTo>
                  <a:cubicBezTo>
                    <a:pt x="538" y="42"/>
                    <a:pt x="538" y="42"/>
                    <a:pt x="538" y="42"/>
                  </a:cubicBezTo>
                  <a:cubicBezTo>
                    <a:pt x="584" y="49"/>
                    <a:pt x="616" y="89"/>
                    <a:pt x="610" y="135"/>
                  </a:cubicBezTo>
                  <a:cubicBezTo>
                    <a:pt x="425" y="1445"/>
                    <a:pt x="425" y="1445"/>
                    <a:pt x="425" y="1445"/>
                  </a:cubicBezTo>
                  <a:cubicBezTo>
                    <a:pt x="419" y="1492"/>
                    <a:pt x="376" y="1524"/>
                    <a:pt x="329" y="1517"/>
                  </a:cubicBezTo>
                  <a:cubicBezTo>
                    <a:pt x="79" y="1482"/>
                    <a:pt x="79" y="1482"/>
                    <a:pt x="79" y="1482"/>
                  </a:cubicBezTo>
                  <a:cubicBezTo>
                    <a:pt x="32" y="1475"/>
                    <a:pt x="0" y="1433"/>
                    <a:pt x="6" y="1386"/>
                  </a:cubicBezTo>
                  <a:lnTo>
                    <a:pt x="191" y="76"/>
                  </a:lnTo>
                  <a:close/>
                </a:path>
              </a:pathLst>
            </a:custGeom>
            <a:solidFill>
              <a:srgbClr val="F7941D"/>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4" name="Freeform 11"/>
            <p:cNvSpPr>
              <a:spLocks/>
            </p:cNvSpPr>
            <p:nvPr/>
          </p:nvSpPr>
          <p:spPr bwMode="auto">
            <a:xfrm>
              <a:off x="6808996" y="3525537"/>
              <a:ext cx="188182" cy="187571"/>
            </a:xfrm>
            <a:custGeom>
              <a:avLst/>
              <a:gdLst>
                <a:gd name="T0" fmla="*/ 118 w 130"/>
                <a:gd name="T1" fmla="*/ 43 h 130"/>
                <a:gd name="T2" fmla="*/ 43 w 130"/>
                <a:gd name="T3" fmla="*/ 12 h 130"/>
                <a:gd name="T4" fmla="*/ 12 w 130"/>
                <a:gd name="T5" fmla="*/ 86 h 130"/>
                <a:gd name="T6" fmla="*/ 86 w 130"/>
                <a:gd name="T7" fmla="*/ 118 h 130"/>
                <a:gd name="T8" fmla="*/ 118 w 130"/>
                <a:gd name="T9" fmla="*/ 43 h 130"/>
              </a:gdLst>
              <a:ahLst/>
              <a:cxnLst>
                <a:cxn ang="0">
                  <a:pos x="T0" y="T1"/>
                </a:cxn>
                <a:cxn ang="0">
                  <a:pos x="T2" y="T3"/>
                </a:cxn>
                <a:cxn ang="0">
                  <a:pos x="T4" y="T5"/>
                </a:cxn>
                <a:cxn ang="0">
                  <a:pos x="T6" y="T7"/>
                </a:cxn>
                <a:cxn ang="0">
                  <a:pos x="T8" y="T9"/>
                </a:cxn>
              </a:cxnLst>
              <a:rect l="0" t="0" r="r" b="b"/>
              <a:pathLst>
                <a:path w="130" h="130">
                  <a:moveTo>
                    <a:pt x="118" y="43"/>
                  </a:moveTo>
                  <a:cubicBezTo>
                    <a:pt x="106" y="14"/>
                    <a:pt x="73" y="0"/>
                    <a:pt x="43" y="12"/>
                  </a:cubicBezTo>
                  <a:cubicBezTo>
                    <a:pt x="14" y="24"/>
                    <a:pt x="0" y="57"/>
                    <a:pt x="12" y="86"/>
                  </a:cubicBezTo>
                  <a:cubicBezTo>
                    <a:pt x="24" y="116"/>
                    <a:pt x="57" y="130"/>
                    <a:pt x="86" y="118"/>
                  </a:cubicBezTo>
                  <a:cubicBezTo>
                    <a:pt x="116" y="106"/>
                    <a:pt x="130" y="73"/>
                    <a:pt x="118" y="43"/>
                  </a:cubicBezTo>
                  <a:close/>
                </a:path>
              </a:pathLst>
            </a:custGeom>
            <a:solidFill>
              <a:schemeClr val="bg1"/>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5" name="Freeform 12"/>
            <p:cNvSpPr>
              <a:spLocks/>
            </p:cNvSpPr>
            <p:nvPr/>
          </p:nvSpPr>
          <p:spPr bwMode="auto">
            <a:xfrm>
              <a:off x="6808996" y="3531036"/>
              <a:ext cx="141747" cy="169241"/>
            </a:xfrm>
            <a:custGeom>
              <a:avLst/>
              <a:gdLst>
                <a:gd name="T0" fmla="*/ 66 w 98"/>
                <a:gd name="T1" fmla="*/ 17 h 117"/>
                <a:gd name="T2" fmla="*/ 98 w 98"/>
                <a:gd name="T3" fmla="*/ 14 h 117"/>
                <a:gd name="T4" fmla="*/ 43 w 98"/>
                <a:gd name="T5" fmla="*/ 8 h 117"/>
                <a:gd name="T6" fmla="*/ 12 w 98"/>
                <a:gd name="T7" fmla="*/ 82 h 117"/>
                <a:gd name="T8" fmla="*/ 54 w 98"/>
                <a:gd name="T9" fmla="*/ 117 h 117"/>
                <a:gd name="T10" fmla="*/ 35 w 98"/>
                <a:gd name="T11" fmla="*/ 92 h 117"/>
                <a:gd name="T12" fmla="*/ 66 w 98"/>
                <a:gd name="T13" fmla="*/ 17 h 117"/>
              </a:gdLst>
              <a:ahLst/>
              <a:cxnLst>
                <a:cxn ang="0">
                  <a:pos x="T0" y="T1"/>
                </a:cxn>
                <a:cxn ang="0">
                  <a:pos x="T2" y="T3"/>
                </a:cxn>
                <a:cxn ang="0">
                  <a:pos x="T4" y="T5"/>
                </a:cxn>
                <a:cxn ang="0">
                  <a:pos x="T6" y="T7"/>
                </a:cxn>
                <a:cxn ang="0">
                  <a:pos x="T8" y="T9"/>
                </a:cxn>
                <a:cxn ang="0">
                  <a:pos x="T10" y="T11"/>
                </a:cxn>
                <a:cxn ang="0">
                  <a:pos x="T12" y="T13"/>
                </a:cxn>
              </a:cxnLst>
              <a:rect l="0" t="0" r="r" b="b"/>
              <a:pathLst>
                <a:path w="98" h="117">
                  <a:moveTo>
                    <a:pt x="66" y="17"/>
                  </a:moveTo>
                  <a:cubicBezTo>
                    <a:pt x="77" y="13"/>
                    <a:pt x="88" y="12"/>
                    <a:pt x="98" y="14"/>
                  </a:cubicBezTo>
                  <a:cubicBezTo>
                    <a:pt x="83" y="3"/>
                    <a:pt x="62" y="0"/>
                    <a:pt x="43" y="8"/>
                  </a:cubicBezTo>
                  <a:cubicBezTo>
                    <a:pt x="14" y="20"/>
                    <a:pt x="0" y="53"/>
                    <a:pt x="12" y="82"/>
                  </a:cubicBezTo>
                  <a:cubicBezTo>
                    <a:pt x="19" y="101"/>
                    <a:pt x="36" y="114"/>
                    <a:pt x="54" y="117"/>
                  </a:cubicBezTo>
                  <a:cubicBezTo>
                    <a:pt x="46" y="111"/>
                    <a:pt x="39" y="102"/>
                    <a:pt x="35" y="92"/>
                  </a:cubicBezTo>
                  <a:cubicBezTo>
                    <a:pt x="23" y="63"/>
                    <a:pt x="37" y="29"/>
                    <a:pt x="66" y="17"/>
                  </a:cubicBezTo>
                  <a:close/>
                </a:path>
              </a:pathLst>
            </a:custGeom>
            <a:solidFill>
              <a:schemeClr val="bg1"/>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6" name="Freeform 13"/>
            <p:cNvSpPr>
              <a:spLocks/>
            </p:cNvSpPr>
            <p:nvPr/>
          </p:nvSpPr>
          <p:spPr bwMode="auto">
            <a:xfrm>
              <a:off x="7018561" y="3352020"/>
              <a:ext cx="1099763" cy="2209910"/>
            </a:xfrm>
            <a:custGeom>
              <a:avLst/>
              <a:gdLst>
                <a:gd name="T0" fmla="*/ 12 w 761"/>
                <a:gd name="T1" fmla="*/ 175 h 1529"/>
                <a:gd name="T2" fmla="*/ 73 w 761"/>
                <a:gd name="T3" fmla="*/ 75 h 1529"/>
                <a:gd name="T4" fmla="*/ 319 w 761"/>
                <a:gd name="T5" fmla="*/ 12 h 1529"/>
                <a:gd name="T6" fmla="*/ 421 w 761"/>
                <a:gd name="T7" fmla="*/ 70 h 1529"/>
                <a:gd name="T8" fmla="*/ 750 w 761"/>
                <a:gd name="T9" fmla="*/ 1352 h 1529"/>
                <a:gd name="T10" fmla="*/ 689 w 761"/>
                <a:gd name="T11" fmla="*/ 1455 h 1529"/>
                <a:gd name="T12" fmla="*/ 443 w 761"/>
                <a:gd name="T13" fmla="*/ 1518 h 1529"/>
                <a:gd name="T14" fmla="*/ 340 w 761"/>
                <a:gd name="T15" fmla="*/ 1457 h 1529"/>
                <a:gd name="T16" fmla="*/ 12 w 761"/>
                <a:gd name="T17" fmla="*/ 175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1529">
                  <a:moveTo>
                    <a:pt x="12" y="175"/>
                  </a:moveTo>
                  <a:cubicBezTo>
                    <a:pt x="0" y="130"/>
                    <a:pt x="28" y="86"/>
                    <a:pt x="73" y="75"/>
                  </a:cubicBezTo>
                  <a:cubicBezTo>
                    <a:pt x="319" y="12"/>
                    <a:pt x="319" y="12"/>
                    <a:pt x="319" y="12"/>
                  </a:cubicBezTo>
                  <a:cubicBezTo>
                    <a:pt x="364" y="0"/>
                    <a:pt x="410" y="25"/>
                    <a:pt x="421" y="70"/>
                  </a:cubicBezTo>
                  <a:cubicBezTo>
                    <a:pt x="750" y="1352"/>
                    <a:pt x="750" y="1352"/>
                    <a:pt x="750" y="1352"/>
                  </a:cubicBezTo>
                  <a:cubicBezTo>
                    <a:pt x="761" y="1397"/>
                    <a:pt x="734" y="1443"/>
                    <a:pt x="689" y="1455"/>
                  </a:cubicBezTo>
                  <a:cubicBezTo>
                    <a:pt x="443" y="1518"/>
                    <a:pt x="443" y="1518"/>
                    <a:pt x="443" y="1518"/>
                  </a:cubicBezTo>
                  <a:cubicBezTo>
                    <a:pt x="398" y="1529"/>
                    <a:pt x="352" y="1502"/>
                    <a:pt x="340" y="1457"/>
                  </a:cubicBezTo>
                  <a:lnTo>
                    <a:pt x="12" y="175"/>
                  </a:lnTo>
                  <a:close/>
                </a:path>
              </a:pathLst>
            </a:custGeom>
            <a:solidFill>
              <a:srgbClr val="003D79"/>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7" name="Freeform 14"/>
            <p:cNvSpPr>
              <a:spLocks/>
            </p:cNvSpPr>
            <p:nvPr/>
          </p:nvSpPr>
          <p:spPr bwMode="auto">
            <a:xfrm>
              <a:off x="7209187" y="3502320"/>
              <a:ext cx="182072" cy="182072"/>
            </a:xfrm>
            <a:custGeom>
              <a:avLst/>
              <a:gdLst>
                <a:gd name="T0" fmla="*/ 104 w 126"/>
                <a:gd name="T1" fmla="*/ 23 h 126"/>
                <a:gd name="T2" fmla="*/ 23 w 126"/>
                <a:gd name="T3" fmla="*/ 22 h 126"/>
                <a:gd name="T4" fmla="*/ 22 w 126"/>
                <a:gd name="T5" fmla="*/ 103 h 126"/>
                <a:gd name="T6" fmla="*/ 103 w 126"/>
                <a:gd name="T7" fmla="*/ 104 h 126"/>
                <a:gd name="T8" fmla="*/ 104 w 126"/>
                <a:gd name="T9" fmla="*/ 23 h 126"/>
              </a:gdLst>
              <a:ahLst/>
              <a:cxnLst>
                <a:cxn ang="0">
                  <a:pos x="T0" y="T1"/>
                </a:cxn>
                <a:cxn ang="0">
                  <a:pos x="T2" y="T3"/>
                </a:cxn>
                <a:cxn ang="0">
                  <a:pos x="T4" y="T5"/>
                </a:cxn>
                <a:cxn ang="0">
                  <a:pos x="T6" y="T7"/>
                </a:cxn>
                <a:cxn ang="0">
                  <a:pos x="T8" y="T9"/>
                </a:cxn>
              </a:cxnLst>
              <a:rect l="0" t="0" r="r" b="b"/>
              <a:pathLst>
                <a:path w="126" h="126">
                  <a:moveTo>
                    <a:pt x="104" y="23"/>
                  </a:moveTo>
                  <a:cubicBezTo>
                    <a:pt x="82" y="1"/>
                    <a:pt x="45" y="0"/>
                    <a:pt x="23" y="22"/>
                  </a:cubicBezTo>
                  <a:cubicBezTo>
                    <a:pt x="0" y="44"/>
                    <a:pt x="0" y="81"/>
                    <a:pt x="22" y="103"/>
                  </a:cubicBezTo>
                  <a:cubicBezTo>
                    <a:pt x="44" y="126"/>
                    <a:pt x="80" y="126"/>
                    <a:pt x="103" y="104"/>
                  </a:cubicBezTo>
                  <a:cubicBezTo>
                    <a:pt x="126" y="82"/>
                    <a:pt x="126" y="46"/>
                    <a:pt x="104" y="23"/>
                  </a:cubicBezTo>
                  <a:close/>
                </a:path>
              </a:pathLst>
            </a:custGeom>
            <a:solidFill>
              <a:schemeClr val="bg1"/>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8" name="Freeform 15"/>
            <p:cNvSpPr>
              <a:spLocks/>
            </p:cNvSpPr>
            <p:nvPr/>
          </p:nvSpPr>
          <p:spPr bwMode="auto">
            <a:xfrm>
              <a:off x="7209187" y="3506597"/>
              <a:ext cx="109976" cy="173518"/>
            </a:xfrm>
            <a:custGeom>
              <a:avLst/>
              <a:gdLst>
                <a:gd name="T0" fmla="*/ 48 w 76"/>
                <a:gd name="T1" fmla="*/ 20 h 120"/>
                <a:gd name="T2" fmla="*/ 76 w 76"/>
                <a:gd name="T3" fmla="*/ 4 h 120"/>
                <a:gd name="T4" fmla="*/ 23 w 76"/>
                <a:gd name="T5" fmla="*/ 19 h 120"/>
                <a:gd name="T6" fmla="*/ 22 w 76"/>
                <a:gd name="T7" fmla="*/ 100 h 120"/>
                <a:gd name="T8" fmla="*/ 75 w 76"/>
                <a:gd name="T9" fmla="*/ 116 h 120"/>
                <a:gd name="T10" fmla="*/ 47 w 76"/>
                <a:gd name="T11" fmla="*/ 100 h 120"/>
                <a:gd name="T12" fmla="*/ 48 w 76"/>
                <a:gd name="T13" fmla="*/ 20 h 120"/>
              </a:gdLst>
              <a:ahLst/>
              <a:cxnLst>
                <a:cxn ang="0">
                  <a:pos x="T0" y="T1"/>
                </a:cxn>
                <a:cxn ang="0">
                  <a:pos x="T2" y="T3"/>
                </a:cxn>
                <a:cxn ang="0">
                  <a:pos x="T4" y="T5"/>
                </a:cxn>
                <a:cxn ang="0">
                  <a:pos x="T6" y="T7"/>
                </a:cxn>
                <a:cxn ang="0">
                  <a:pos x="T8" y="T9"/>
                </a:cxn>
                <a:cxn ang="0">
                  <a:pos x="T10" y="T11"/>
                </a:cxn>
                <a:cxn ang="0">
                  <a:pos x="T12" y="T13"/>
                </a:cxn>
              </a:cxnLst>
              <a:rect l="0" t="0" r="r" b="b"/>
              <a:pathLst>
                <a:path w="76" h="120">
                  <a:moveTo>
                    <a:pt x="48" y="20"/>
                  </a:moveTo>
                  <a:cubicBezTo>
                    <a:pt x="56" y="12"/>
                    <a:pt x="66" y="7"/>
                    <a:pt x="76" y="4"/>
                  </a:cubicBezTo>
                  <a:cubicBezTo>
                    <a:pt x="58" y="0"/>
                    <a:pt x="37" y="5"/>
                    <a:pt x="23" y="19"/>
                  </a:cubicBezTo>
                  <a:cubicBezTo>
                    <a:pt x="0" y="41"/>
                    <a:pt x="0" y="78"/>
                    <a:pt x="22" y="100"/>
                  </a:cubicBezTo>
                  <a:cubicBezTo>
                    <a:pt x="36" y="115"/>
                    <a:pt x="56" y="120"/>
                    <a:pt x="75" y="116"/>
                  </a:cubicBezTo>
                  <a:cubicBezTo>
                    <a:pt x="65" y="114"/>
                    <a:pt x="55" y="109"/>
                    <a:pt x="47" y="100"/>
                  </a:cubicBezTo>
                  <a:cubicBezTo>
                    <a:pt x="25" y="78"/>
                    <a:pt x="25" y="42"/>
                    <a:pt x="48" y="20"/>
                  </a:cubicBezTo>
                  <a:close/>
                </a:path>
              </a:pathLst>
            </a:custGeom>
            <a:solidFill>
              <a:schemeClr val="bg1"/>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19" name="Freeform 16"/>
            <p:cNvSpPr>
              <a:spLocks/>
            </p:cNvSpPr>
            <p:nvPr/>
          </p:nvSpPr>
          <p:spPr bwMode="auto">
            <a:xfrm>
              <a:off x="7377206" y="3102129"/>
              <a:ext cx="1714407" cy="2024784"/>
            </a:xfrm>
            <a:custGeom>
              <a:avLst/>
              <a:gdLst>
                <a:gd name="T0" fmla="*/ 28 w 1187"/>
                <a:gd name="T1" fmla="*/ 296 h 1401"/>
                <a:gd name="T2" fmla="*/ 47 w 1187"/>
                <a:gd name="T3" fmla="*/ 180 h 1401"/>
                <a:gd name="T4" fmla="*/ 250 w 1187"/>
                <a:gd name="T5" fmla="*/ 28 h 1401"/>
                <a:gd name="T6" fmla="*/ 367 w 1187"/>
                <a:gd name="T7" fmla="*/ 43 h 1401"/>
                <a:gd name="T8" fmla="*/ 1159 w 1187"/>
                <a:gd name="T9" fmla="*/ 1103 h 1401"/>
                <a:gd name="T10" fmla="*/ 1142 w 1187"/>
                <a:gd name="T11" fmla="*/ 1221 h 1401"/>
                <a:gd name="T12" fmla="*/ 939 w 1187"/>
                <a:gd name="T13" fmla="*/ 1373 h 1401"/>
                <a:gd name="T14" fmla="*/ 821 w 1187"/>
                <a:gd name="T15" fmla="*/ 1356 h 1401"/>
                <a:gd name="T16" fmla="*/ 28 w 1187"/>
                <a:gd name="T17" fmla="*/ 29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7" h="1401">
                  <a:moveTo>
                    <a:pt x="28" y="296"/>
                  </a:moveTo>
                  <a:cubicBezTo>
                    <a:pt x="0" y="259"/>
                    <a:pt x="10" y="208"/>
                    <a:pt x="47" y="180"/>
                  </a:cubicBezTo>
                  <a:cubicBezTo>
                    <a:pt x="250" y="28"/>
                    <a:pt x="250" y="28"/>
                    <a:pt x="250" y="28"/>
                  </a:cubicBezTo>
                  <a:cubicBezTo>
                    <a:pt x="287" y="0"/>
                    <a:pt x="339" y="6"/>
                    <a:pt x="367" y="43"/>
                  </a:cubicBezTo>
                  <a:cubicBezTo>
                    <a:pt x="1159" y="1103"/>
                    <a:pt x="1159" y="1103"/>
                    <a:pt x="1159" y="1103"/>
                  </a:cubicBezTo>
                  <a:cubicBezTo>
                    <a:pt x="1187" y="1140"/>
                    <a:pt x="1179" y="1193"/>
                    <a:pt x="1142" y="1221"/>
                  </a:cubicBezTo>
                  <a:cubicBezTo>
                    <a:pt x="939" y="1373"/>
                    <a:pt x="939" y="1373"/>
                    <a:pt x="939" y="1373"/>
                  </a:cubicBezTo>
                  <a:cubicBezTo>
                    <a:pt x="902" y="1401"/>
                    <a:pt x="848" y="1393"/>
                    <a:pt x="821" y="1356"/>
                  </a:cubicBezTo>
                  <a:lnTo>
                    <a:pt x="28" y="296"/>
                  </a:lnTo>
                  <a:close/>
                </a:path>
              </a:pathLst>
            </a:custGeom>
            <a:solidFill>
              <a:srgbClr val="ABAEAF"/>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0" name="Freeform 17"/>
            <p:cNvSpPr>
              <a:spLocks/>
            </p:cNvSpPr>
            <p:nvPr/>
          </p:nvSpPr>
          <p:spPr bwMode="auto">
            <a:xfrm>
              <a:off x="7564777" y="3324525"/>
              <a:ext cx="187571" cy="188182"/>
            </a:xfrm>
            <a:custGeom>
              <a:avLst/>
              <a:gdLst>
                <a:gd name="T0" fmla="*/ 87 w 130"/>
                <a:gd name="T1" fmla="*/ 12 h 130"/>
                <a:gd name="T2" fmla="*/ 12 w 130"/>
                <a:gd name="T3" fmla="*/ 42 h 130"/>
                <a:gd name="T4" fmla="*/ 42 w 130"/>
                <a:gd name="T5" fmla="*/ 118 h 130"/>
                <a:gd name="T6" fmla="*/ 117 w 130"/>
                <a:gd name="T7" fmla="*/ 88 h 130"/>
                <a:gd name="T8" fmla="*/ 87 w 130"/>
                <a:gd name="T9" fmla="*/ 12 h 130"/>
              </a:gdLst>
              <a:ahLst/>
              <a:cxnLst>
                <a:cxn ang="0">
                  <a:pos x="T0" y="T1"/>
                </a:cxn>
                <a:cxn ang="0">
                  <a:pos x="T2" y="T3"/>
                </a:cxn>
                <a:cxn ang="0">
                  <a:pos x="T4" y="T5"/>
                </a:cxn>
                <a:cxn ang="0">
                  <a:pos x="T6" y="T7"/>
                </a:cxn>
                <a:cxn ang="0">
                  <a:pos x="T8" y="T9"/>
                </a:cxn>
              </a:cxnLst>
              <a:rect l="0" t="0" r="r" b="b"/>
              <a:pathLst>
                <a:path w="130" h="130">
                  <a:moveTo>
                    <a:pt x="87" y="12"/>
                  </a:moveTo>
                  <a:cubicBezTo>
                    <a:pt x="58" y="0"/>
                    <a:pt x="24" y="13"/>
                    <a:pt x="12" y="42"/>
                  </a:cubicBezTo>
                  <a:cubicBezTo>
                    <a:pt x="0" y="71"/>
                    <a:pt x="13" y="105"/>
                    <a:pt x="42" y="118"/>
                  </a:cubicBezTo>
                  <a:cubicBezTo>
                    <a:pt x="71" y="130"/>
                    <a:pt x="105" y="117"/>
                    <a:pt x="117" y="88"/>
                  </a:cubicBezTo>
                  <a:cubicBezTo>
                    <a:pt x="130" y="58"/>
                    <a:pt x="116" y="25"/>
                    <a:pt x="87" y="12"/>
                  </a:cubicBezTo>
                  <a:close/>
                </a:path>
              </a:pathLst>
            </a:custGeom>
            <a:solidFill>
              <a:schemeClr val="bg1"/>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1" name="Freeform 18"/>
            <p:cNvSpPr>
              <a:spLocks/>
            </p:cNvSpPr>
            <p:nvPr/>
          </p:nvSpPr>
          <p:spPr bwMode="auto">
            <a:xfrm>
              <a:off x="7564777" y="3337356"/>
              <a:ext cx="139914" cy="169241"/>
            </a:xfrm>
            <a:custGeom>
              <a:avLst/>
              <a:gdLst>
                <a:gd name="T0" fmla="*/ 35 w 97"/>
                <a:gd name="T1" fmla="*/ 24 h 117"/>
                <a:gd name="T2" fmla="*/ 55 w 97"/>
                <a:gd name="T3" fmla="*/ 0 h 117"/>
                <a:gd name="T4" fmla="*/ 12 w 97"/>
                <a:gd name="T5" fmla="*/ 33 h 117"/>
                <a:gd name="T6" fmla="*/ 42 w 97"/>
                <a:gd name="T7" fmla="*/ 109 h 117"/>
                <a:gd name="T8" fmla="*/ 97 w 97"/>
                <a:gd name="T9" fmla="*/ 103 h 117"/>
                <a:gd name="T10" fmla="*/ 65 w 97"/>
                <a:gd name="T11" fmla="*/ 99 h 117"/>
                <a:gd name="T12" fmla="*/ 35 w 97"/>
                <a:gd name="T13" fmla="*/ 24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35" y="24"/>
                  </a:moveTo>
                  <a:cubicBezTo>
                    <a:pt x="40" y="14"/>
                    <a:pt x="47" y="5"/>
                    <a:pt x="55" y="0"/>
                  </a:cubicBezTo>
                  <a:cubicBezTo>
                    <a:pt x="37" y="3"/>
                    <a:pt x="20" y="15"/>
                    <a:pt x="12" y="33"/>
                  </a:cubicBezTo>
                  <a:cubicBezTo>
                    <a:pt x="0" y="62"/>
                    <a:pt x="13" y="96"/>
                    <a:pt x="42" y="109"/>
                  </a:cubicBezTo>
                  <a:cubicBezTo>
                    <a:pt x="61" y="117"/>
                    <a:pt x="81" y="114"/>
                    <a:pt x="97" y="103"/>
                  </a:cubicBezTo>
                  <a:cubicBezTo>
                    <a:pt x="87" y="105"/>
                    <a:pt x="76" y="104"/>
                    <a:pt x="65" y="99"/>
                  </a:cubicBezTo>
                  <a:cubicBezTo>
                    <a:pt x="36" y="87"/>
                    <a:pt x="23" y="53"/>
                    <a:pt x="35" y="24"/>
                  </a:cubicBezTo>
                  <a:close/>
                </a:path>
              </a:pathLst>
            </a:custGeom>
            <a:solidFill>
              <a:schemeClr val="bg1"/>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2" name="Freeform 19"/>
            <p:cNvSpPr>
              <a:spLocks/>
            </p:cNvSpPr>
            <p:nvPr/>
          </p:nvSpPr>
          <p:spPr bwMode="auto">
            <a:xfrm>
              <a:off x="6846876" y="2959160"/>
              <a:ext cx="99590" cy="601203"/>
            </a:xfrm>
            <a:custGeom>
              <a:avLst/>
              <a:gdLst>
                <a:gd name="T0" fmla="*/ 45 w 69"/>
                <a:gd name="T1" fmla="*/ 416 h 416"/>
                <a:gd name="T2" fmla="*/ 31 w 69"/>
                <a:gd name="T3" fmla="*/ 410 h 416"/>
                <a:gd name="T4" fmla="*/ 9 w 69"/>
                <a:gd name="T5" fmla="*/ 306 h 416"/>
                <a:gd name="T6" fmla="*/ 6 w 69"/>
                <a:gd name="T7" fmla="*/ 207 h 416"/>
                <a:gd name="T8" fmla="*/ 32 w 69"/>
                <a:gd name="T9" fmla="*/ 4 h 416"/>
                <a:gd name="T10" fmla="*/ 57 w 69"/>
                <a:gd name="T11" fmla="*/ 6 h 416"/>
                <a:gd name="T12" fmla="*/ 69 w 69"/>
                <a:gd name="T13" fmla="*/ 33 h 416"/>
                <a:gd name="T14" fmla="*/ 63 w 69"/>
                <a:gd name="T15" fmla="*/ 39 h 416"/>
                <a:gd name="T16" fmla="*/ 57 w 69"/>
                <a:gd name="T17" fmla="*/ 33 h 416"/>
                <a:gd name="T18" fmla="*/ 50 w 69"/>
                <a:gd name="T19" fmla="*/ 15 h 416"/>
                <a:gd name="T20" fmla="*/ 35 w 69"/>
                <a:gd name="T21" fmla="*/ 16 h 416"/>
                <a:gd name="T22" fmla="*/ 35 w 69"/>
                <a:gd name="T23" fmla="*/ 16 h 416"/>
                <a:gd name="T24" fmla="*/ 18 w 69"/>
                <a:gd name="T25" fmla="*/ 207 h 416"/>
                <a:gd name="T26" fmla="*/ 21 w 69"/>
                <a:gd name="T27" fmla="*/ 306 h 416"/>
                <a:gd name="T28" fmla="*/ 39 w 69"/>
                <a:gd name="T29" fmla="*/ 401 h 416"/>
                <a:gd name="T30" fmla="*/ 45 w 69"/>
                <a:gd name="T31" fmla="*/ 404 h 416"/>
                <a:gd name="T32" fmla="*/ 45 w 69"/>
                <a:gd name="T33" fmla="*/ 404 h 416"/>
                <a:gd name="T34" fmla="*/ 52 w 69"/>
                <a:gd name="T35" fmla="*/ 410 h 416"/>
                <a:gd name="T36" fmla="*/ 46 w 69"/>
                <a:gd name="T37" fmla="*/ 416 h 416"/>
                <a:gd name="T38" fmla="*/ 45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5" y="416"/>
                  </a:moveTo>
                  <a:cubicBezTo>
                    <a:pt x="43" y="416"/>
                    <a:pt x="38" y="415"/>
                    <a:pt x="31" y="410"/>
                  </a:cubicBezTo>
                  <a:cubicBezTo>
                    <a:pt x="16" y="395"/>
                    <a:pt x="8" y="359"/>
                    <a:pt x="9" y="306"/>
                  </a:cubicBezTo>
                  <a:cubicBezTo>
                    <a:pt x="9" y="277"/>
                    <a:pt x="8" y="243"/>
                    <a:pt x="6" y="207"/>
                  </a:cubicBezTo>
                  <a:cubicBezTo>
                    <a:pt x="1" y="87"/>
                    <a:pt x="0" y="13"/>
                    <a:pt x="32" y="4"/>
                  </a:cubicBezTo>
                  <a:cubicBezTo>
                    <a:pt x="42" y="0"/>
                    <a:pt x="50" y="1"/>
                    <a:pt x="57" y="6"/>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5" y="16"/>
                  </a:cubicBezTo>
                  <a:cubicBezTo>
                    <a:pt x="35" y="16"/>
                    <a:pt x="35" y="16"/>
                    <a:pt x="35" y="16"/>
                  </a:cubicBezTo>
                  <a:cubicBezTo>
                    <a:pt x="11" y="22"/>
                    <a:pt x="15" y="125"/>
                    <a:pt x="18" y="207"/>
                  </a:cubicBezTo>
                  <a:cubicBezTo>
                    <a:pt x="20" y="243"/>
                    <a:pt x="21" y="277"/>
                    <a:pt x="21" y="306"/>
                  </a:cubicBezTo>
                  <a:cubicBezTo>
                    <a:pt x="20" y="372"/>
                    <a:pt x="32" y="394"/>
                    <a:pt x="39" y="401"/>
                  </a:cubicBezTo>
                  <a:cubicBezTo>
                    <a:pt x="43" y="404"/>
                    <a:pt x="45" y="404"/>
                    <a:pt x="45" y="404"/>
                  </a:cubicBezTo>
                  <a:cubicBezTo>
                    <a:pt x="45" y="404"/>
                    <a:pt x="45" y="404"/>
                    <a:pt x="45" y="404"/>
                  </a:cubicBezTo>
                  <a:cubicBezTo>
                    <a:pt x="49" y="404"/>
                    <a:pt x="51" y="406"/>
                    <a:pt x="52" y="410"/>
                  </a:cubicBezTo>
                  <a:cubicBezTo>
                    <a:pt x="52" y="413"/>
                    <a:pt x="49" y="416"/>
                    <a:pt x="46" y="416"/>
                  </a:cubicBezTo>
                  <a:cubicBezTo>
                    <a:pt x="46" y="416"/>
                    <a:pt x="46" y="416"/>
                    <a:pt x="45" y="416"/>
                  </a:cubicBezTo>
                  <a:close/>
                </a:path>
              </a:pathLst>
            </a:custGeom>
            <a:solidFill>
              <a:srgbClr val="0091DA"/>
            </a:solidFill>
            <a:ln>
              <a:solidFill>
                <a:srgbClr val="0091DA"/>
              </a:solid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3" name="Freeform 20"/>
            <p:cNvSpPr>
              <a:spLocks/>
            </p:cNvSpPr>
            <p:nvPr/>
          </p:nvSpPr>
          <p:spPr bwMode="auto">
            <a:xfrm>
              <a:off x="6937912" y="3106406"/>
              <a:ext cx="40325" cy="352535"/>
            </a:xfrm>
            <a:custGeom>
              <a:avLst/>
              <a:gdLst>
                <a:gd name="T0" fmla="*/ 12 w 28"/>
                <a:gd name="T1" fmla="*/ 244 h 244"/>
                <a:gd name="T2" fmla="*/ 11 w 28"/>
                <a:gd name="T3" fmla="*/ 244 h 244"/>
                <a:gd name="T4" fmla="*/ 6 w 28"/>
                <a:gd name="T5" fmla="*/ 237 h 244"/>
                <a:gd name="T6" fmla="*/ 1 w 28"/>
                <a:gd name="T7" fmla="*/ 7 h 244"/>
                <a:gd name="T8" fmla="*/ 6 w 28"/>
                <a:gd name="T9" fmla="*/ 0 h 244"/>
                <a:gd name="T10" fmla="*/ 13 w 28"/>
                <a:gd name="T11" fmla="*/ 5 h 244"/>
                <a:gd name="T12" fmla="*/ 18 w 28"/>
                <a:gd name="T13" fmla="*/ 239 h 244"/>
                <a:gd name="T14" fmla="*/ 12 w 28"/>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4">
                  <a:moveTo>
                    <a:pt x="12" y="244"/>
                  </a:moveTo>
                  <a:cubicBezTo>
                    <a:pt x="11" y="244"/>
                    <a:pt x="11" y="244"/>
                    <a:pt x="11" y="244"/>
                  </a:cubicBezTo>
                  <a:cubicBezTo>
                    <a:pt x="8" y="244"/>
                    <a:pt x="5" y="241"/>
                    <a:pt x="6" y="237"/>
                  </a:cubicBezTo>
                  <a:cubicBezTo>
                    <a:pt x="16" y="161"/>
                    <a:pt x="1" y="8"/>
                    <a:pt x="1" y="7"/>
                  </a:cubicBezTo>
                  <a:cubicBezTo>
                    <a:pt x="0" y="3"/>
                    <a:pt x="3" y="0"/>
                    <a:pt x="6" y="0"/>
                  </a:cubicBezTo>
                  <a:cubicBezTo>
                    <a:pt x="9" y="0"/>
                    <a:pt x="12" y="2"/>
                    <a:pt x="13" y="5"/>
                  </a:cubicBezTo>
                  <a:cubicBezTo>
                    <a:pt x="13" y="12"/>
                    <a:pt x="28" y="161"/>
                    <a:pt x="18" y="239"/>
                  </a:cubicBezTo>
                  <a:cubicBezTo>
                    <a:pt x="17" y="242"/>
                    <a:pt x="15" y="244"/>
                    <a:pt x="12" y="244"/>
                  </a:cubicBezTo>
                  <a:close/>
                </a:path>
              </a:pathLst>
            </a:custGeom>
            <a:solidFill>
              <a:srgbClr val="0091DA"/>
            </a:solidFill>
            <a:ln>
              <a:solidFill>
                <a:srgbClr val="0091DA"/>
              </a:solid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4" name="Freeform 21"/>
            <p:cNvSpPr>
              <a:spLocks/>
            </p:cNvSpPr>
            <p:nvPr/>
          </p:nvSpPr>
          <p:spPr bwMode="auto">
            <a:xfrm>
              <a:off x="6931802" y="2920057"/>
              <a:ext cx="351313" cy="625643"/>
            </a:xfrm>
            <a:custGeom>
              <a:avLst/>
              <a:gdLst>
                <a:gd name="T0" fmla="*/ 238 w 243"/>
                <a:gd name="T1" fmla="*/ 431 h 433"/>
                <a:gd name="T2" fmla="*/ 222 w 243"/>
                <a:gd name="T3" fmla="*/ 430 h 433"/>
                <a:gd name="T4" fmla="*/ 151 w 243"/>
                <a:gd name="T5" fmla="*/ 333 h 433"/>
                <a:gd name="T6" fmla="*/ 100 w 243"/>
                <a:gd name="T7" fmla="*/ 232 h 433"/>
                <a:gd name="T8" fmla="*/ 23 w 243"/>
                <a:gd name="T9" fmla="*/ 11 h 433"/>
                <a:gd name="T10" fmla="*/ 47 w 243"/>
                <a:gd name="T11" fmla="*/ 1 h 433"/>
                <a:gd name="T12" fmla="*/ 72 w 243"/>
                <a:gd name="T13" fmla="*/ 25 h 433"/>
                <a:gd name="T14" fmla="*/ 69 w 243"/>
                <a:gd name="T15" fmla="*/ 34 h 433"/>
                <a:gd name="T16" fmla="*/ 61 w 243"/>
                <a:gd name="T17" fmla="*/ 30 h 433"/>
                <a:gd name="T18" fmla="*/ 46 w 243"/>
                <a:gd name="T19" fmla="*/ 15 h 433"/>
                <a:gd name="T20" fmla="*/ 33 w 243"/>
                <a:gd name="T21" fmla="*/ 21 h 433"/>
                <a:gd name="T22" fmla="*/ 32 w 243"/>
                <a:gd name="T23" fmla="*/ 22 h 433"/>
                <a:gd name="T24" fmla="*/ 111 w 243"/>
                <a:gd name="T25" fmla="*/ 226 h 433"/>
                <a:gd name="T26" fmla="*/ 162 w 243"/>
                <a:gd name="T27" fmla="*/ 328 h 433"/>
                <a:gd name="T28" fmla="*/ 225 w 243"/>
                <a:gd name="T29" fmla="*/ 417 h 433"/>
                <a:gd name="T30" fmla="*/ 232 w 243"/>
                <a:gd name="T31" fmla="*/ 418 h 433"/>
                <a:gd name="T32" fmla="*/ 232 w 243"/>
                <a:gd name="T33" fmla="*/ 418 h 433"/>
                <a:gd name="T34" fmla="*/ 241 w 243"/>
                <a:gd name="T35" fmla="*/ 421 h 433"/>
                <a:gd name="T36" fmla="*/ 239 w 243"/>
                <a:gd name="T37" fmla="*/ 430 h 433"/>
                <a:gd name="T38" fmla="*/ 238 w 243"/>
                <a:gd name="T39" fmla="*/ 43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433">
                  <a:moveTo>
                    <a:pt x="238" y="431"/>
                  </a:moveTo>
                  <a:cubicBezTo>
                    <a:pt x="236" y="432"/>
                    <a:pt x="231" y="433"/>
                    <a:pt x="222" y="430"/>
                  </a:cubicBezTo>
                  <a:cubicBezTo>
                    <a:pt x="201" y="422"/>
                    <a:pt x="177" y="388"/>
                    <a:pt x="151" y="333"/>
                  </a:cubicBezTo>
                  <a:cubicBezTo>
                    <a:pt x="137" y="302"/>
                    <a:pt x="119" y="268"/>
                    <a:pt x="100" y="232"/>
                  </a:cubicBezTo>
                  <a:cubicBezTo>
                    <a:pt x="37" y="110"/>
                    <a:pt x="0" y="34"/>
                    <a:pt x="23" y="11"/>
                  </a:cubicBezTo>
                  <a:cubicBezTo>
                    <a:pt x="31" y="3"/>
                    <a:pt x="39" y="0"/>
                    <a:pt x="47" y="1"/>
                  </a:cubicBezTo>
                  <a:cubicBezTo>
                    <a:pt x="62" y="5"/>
                    <a:pt x="71" y="23"/>
                    <a:pt x="72" y="25"/>
                  </a:cubicBezTo>
                  <a:cubicBezTo>
                    <a:pt x="73" y="28"/>
                    <a:pt x="72" y="32"/>
                    <a:pt x="69" y="34"/>
                  </a:cubicBezTo>
                  <a:cubicBezTo>
                    <a:pt x="66" y="35"/>
                    <a:pt x="63" y="34"/>
                    <a:pt x="61" y="30"/>
                  </a:cubicBezTo>
                  <a:cubicBezTo>
                    <a:pt x="59" y="26"/>
                    <a:pt x="53" y="16"/>
                    <a:pt x="46" y="15"/>
                  </a:cubicBezTo>
                  <a:cubicBezTo>
                    <a:pt x="42" y="14"/>
                    <a:pt x="37" y="16"/>
                    <a:pt x="33" y="21"/>
                  </a:cubicBezTo>
                  <a:cubicBezTo>
                    <a:pt x="32" y="21"/>
                    <a:pt x="32" y="21"/>
                    <a:pt x="32" y="22"/>
                  </a:cubicBezTo>
                  <a:cubicBezTo>
                    <a:pt x="13" y="39"/>
                    <a:pt x="67" y="143"/>
                    <a:pt x="111" y="226"/>
                  </a:cubicBezTo>
                  <a:cubicBezTo>
                    <a:pt x="130" y="263"/>
                    <a:pt x="148" y="297"/>
                    <a:pt x="162" y="328"/>
                  </a:cubicBezTo>
                  <a:cubicBezTo>
                    <a:pt x="194" y="397"/>
                    <a:pt x="215" y="413"/>
                    <a:pt x="225" y="417"/>
                  </a:cubicBezTo>
                  <a:cubicBezTo>
                    <a:pt x="230" y="419"/>
                    <a:pt x="232" y="418"/>
                    <a:pt x="232" y="418"/>
                  </a:cubicBezTo>
                  <a:cubicBezTo>
                    <a:pt x="232" y="418"/>
                    <a:pt x="232" y="418"/>
                    <a:pt x="232" y="418"/>
                  </a:cubicBezTo>
                  <a:cubicBezTo>
                    <a:pt x="235" y="417"/>
                    <a:pt x="239" y="418"/>
                    <a:pt x="241" y="421"/>
                  </a:cubicBezTo>
                  <a:cubicBezTo>
                    <a:pt x="243" y="425"/>
                    <a:pt x="242" y="429"/>
                    <a:pt x="239" y="430"/>
                  </a:cubicBezTo>
                  <a:cubicBezTo>
                    <a:pt x="239" y="430"/>
                    <a:pt x="239" y="430"/>
                    <a:pt x="238" y="431"/>
                  </a:cubicBezTo>
                  <a:close/>
                </a:path>
              </a:pathLst>
            </a:custGeom>
            <a:solidFill>
              <a:srgbClr val="0091DA"/>
            </a:solidFill>
            <a:ln>
              <a:solidFill>
                <a:srgbClr val="0091DA"/>
              </a:solid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5" name="Freeform 22"/>
            <p:cNvSpPr>
              <a:spLocks/>
            </p:cNvSpPr>
            <p:nvPr/>
          </p:nvSpPr>
          <p:spPr bwMode="auto">
            <a:xfrm>
              <a:off x="7061635" y="3050196"/>
              <a:ext cx="199179" cy="381862"/>
            </a:xfrm>
            <a:custGeom>
              <a:avLst/>
              <a:gdLst>
                <a:gd name="T0" fmla="*/ 134 w 138"/>
                <a:gd name="T1" fmla="*/ 263 h 264"/>
                <a:gd name="T2" fmla="*/ 133 w 138"/>
                <a:gd name="T3" fmla="*/ 263 h 264"/>
                <a:gd name="T4" fmla="*/ 125 w 138"/>
                <a:gd name="T5" fmla="*/ 258 h 264"/>
                <a:gd name="T6" fmla="*/ 2 w 138"/>
                <a:gd name="T7" fmla="*/ 11 h 264"/>
                <a:gd name="T8" fmla="*/ 3 w 138"/>
                <a:gd name="T9" fmla="*/ 1 h 264"/>
                <a:gd name="T10" fmla="*/ 12 w 138"/>
                <a:gd name="T11" fmla="*/ 4 h 264"/>
                <a:gd name="T12" fmla="*/ 136 w 138"/>
                <a:gd name="T13" fmla="*/ 254 h 264"/>
                <a:gd name="T14" fmla="*/ 134 w 138"/>
                <a:gd name="T15" fmla="*/ 263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64">
                  <a:moveTo>
                    <a:pt x="134" y="263"/>
                  </a:moveTo>
                  <a:cubicBezTo>
                    <a:pt x="133" y="263"/>
                    <a:pt x="133" y="263"/>
                    <a:pt x="133" y="263"/>
                  </a:cubicBezTo>
                  <a:cubicBezTo>
                    <a:pt x="130" y="264"/>
                    <a:pt x="126" y="262"/>
                    <a:pt x="125" y="258"/>
                  </a:cubicBezTo>
                  <a:cubicBezTo>
                    <a:pt x="94" y="171"/>
                    <a:pt x="3" y="12"/>
                    <a:pt x="2" y="11"/>
                  </a:cubicBezTo>
                  <a:cubicBezTo>
                    <a:pt x="0" y="7"/>
                    <a:pt x="0" y="3"/>
                    <a:pt x="3" y="1"/>
                  </a:cubicBezTo>
                  <a:cubicBezTo>
                    <a:pt x="6" y="0"/>
                    <a:pt x="10" y="1"/>
                    <a:pt x="12" y="4"/>
                  </a:cubicBezTo>
                  <a:cubicBezTo>
                    <a:pt x="16" y="11"/>
                    <a:pt x="105" y="166"/>
                    <a:pt x="136" y="254"/>
                  </a:cubicBezTo>
                  <a:cubicBezTo>
                    <a:pt x="138" y="258"/>
                    <a:pt x="136" y="261"/>
                    <a:pt x="134" y="263"/>
                  </a:cubicBezTo>
                  <a:close/>
                </a:path>
              </a:pathLst>
            </a:custGeom>
            <a:solidFill>
              <a:srgbClr val="0091DA"/>
            </a:solidFill>
            <a:ln>
              <a:solidFill>
                <a:srgbClr val="0091DA"/>
              </a:solid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6" name="Freeform 23"/>
            <p:cNvSpPr>
              <a:spLocks/>
            </p:cNvSpPr>
            <p:nvPr/>
          </p:nvSpPr>
          <p:spPr bwMode="auto">
            <a:xfrm>
              <a:off x="6994122" y="2833299"/>
              <a:ext cx="644583" cy="559046"/>
            </a:xfrm>
            <a:custGeom>
              <a:avLst/>
              <a:gdLst>
                <a:gd name="T0" fmla="*/ 444 w 446"/>
                <a:gd name="T1" fmla="*/ 382 h 387"/>
                <a:gd name="T2" fmla="*/ 428 w 446"/>
                <a:gd name="T3" fmla="*/ 386 h 387"/>
                <a:gd name="T4" fmla="*/ 306 w 446"/>
                <a:gd name="T5" fmla="*/ 310 h 387"/>
                <a:gd name="T6" fmla="*/ 204 w 446"/>
                <a:gd name="T7" fmla="*/ 222 h 387"/>
                <a:gd name="T8" fmla="*/ 12 w 446"/>
                <a:gd name="T9" fmla="*/ 19 h 387"/>
                <a:gd name="T10" fmla="*/ 30 w 446"/>
                <a:gd name="T11" fmla="*/ 1 h 387"/>
                <a:gd name="T12" fmla="*/ 67 w 446"/>
                <a:gd name="T13" fmla="*/ 17 h 387"/>
                <a:gd name="T14" fmla="*/ 69 w 446"/>
                <a:gd name="T15" fmla="*/ 27 h 387"/>
                <a:gd name="T16" fmla="*/ 59 w 446"/>
                <a:gd name="T17" fmla="*/ 26 h 387"/>
                <a:gd name="T18" fmla="*/ 36 w 446"/>
                <a:gd name="T19" fmla="*/ 15 h 387"/>
                <a:gd name="T20" fmla="*/ 26 w 446"/>
                <a:gd name="T21" fmla="*/ 27 h 387"/>
                <a:gd name="T22" fmla="*/ 26 w 446"/>
                <a:gd name="T23" fmla="*/ 27 h 387"/>
                <a:gd name="T24" fmla="*/ 211 w 446"/>
                <a:gd name="T25" fmla="*/ 213 h 387"/>
                <a:gd name="T26" fmla="*/ 315 w 446"/>
                <a:gd name="T27" fmla="*/ 301 h 387"/>
                <a:gd name="T28" fmla="*/ 424 w 446"/>
                <a:gd name="T29" fmla="*/ 372 h 387"/>
                <a:gd name="T30" fmla="*/ 431 w 446"/>
                <a:gd name="T31" fmla="*/ 371 h 387"/>
                <a:gd name="T32" fmla="*/ 431 w 446"/>
                <a:gd name="T33" fmla="*/ 371 h 387"/>
                <a:gd name="T34" fmla="*/ 441 w 446"/>
                <a:gd name="T35" fmla="*/ 371 h 387"/>
                <a:gd name="T36" fmla="*/ 444 w 446"/>
                <a:gd name="T37" fmla="*/ 381 h 387"/>
                <a:gd name="T38" fmla="*/ 444 w 446"/>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6" h="387">
                  <a:moveTo>
                    <a:pt x="444" y="382"/>
                  </a:moveTo>
                  <a:cubicBezTo>
                    <a:pt x="442" y="383"/>
                    <a:pt x="438" y="387"/>
                    <a:pt x="428" y="386"/>
                  </a:cubicBezTo>
                  <a:cubicBezTo>
                    <a:pt x="403" y="385"/>
                    <a:pt x="361" y="358"/>
                    <a:pt x="306" y="310"/>
                  </a:cubicBezTo>
                  <a:cubicBezTo>
                    <a:pt x="277" y="283"/>
                    <a:pt x="241" y="254"/>
                    <a:pt x="204" y="222"/>
                  </a:cubicBezTo>
                  <a:cubicBezTo>
                    <a:pt x="77" y="117"/>
                    <a:pt x="0" y="51"/>
                    <a:pt x="12" y="19"/>
                  </a:cubicBezTo>
                  <a:cubicBezTo>
                    <a:pt x="15" y="8"/>
                    <a:pt x="21" y="2"/>
                    <a:pt x="30" y="1"/>
                  </a:cubicBezTo>
                  <a:cubicBezTo>
                    <a:pt x="47" y="0"/>
                    <a:pt x="65" y="16"/>
                    <a:pt x="67" y="17"/>
                  </a:cubicBezTo>
                  <a:cubicBezTo>
                    <a:pt x="70" y="20"/>
                    <a:pt x="71" y="25"/>
                    <a:pt x="69" y="27"/>
                  </a:cubicBezTo>
                  <a:cubicBezTo>
                    <a:pt x="67" y="30"/>
                    <a:pt x="62" y="29"/>
                    <a:pt x="59" y="26"/>
                  </a:cubicBezTo>
                  <a:cubicBezTo>
                    <a:pt x="55" y="23"/>
                    <a:pt x="44" y="15"/>
                    <a:pt x="36" y="15"/>
                  </a:cubicBezTo>
                  <a:cubicBezTo>
                    <a:pt x="31" y="16"/>
                    <a:pt x="28" y="20"/>
                    <a:pt x="26" y="27"/>
                  </a:cubicBezTo>
                  <a:cubicBezTo>
                    <a:pt x="26" y="27"/>
                    <a:pt x="26" y="27"/>
                    <a:pt x="26" y="27"/>
                  </a:cubicBezTo>
                  <a:cubicBezTo>
                    <a:pt x="17" y="51"/>
                    <a:pt x="124" y="141"/>
                    <a:pt x="211" y="213"/>
                  </a:cubicBezTo>
                  <a:cubicBezTo>
                    <a:pt x="249" y="244"/>
                    <a:pt x="285" y="274"/>
                    <a:pt x="315" y="301"/>
                  </a:cubicBezTo>
                  <a:cubicBezTo>
                    <a:pt x="382" y="361"/>
                    <a:pt x="412" y="372"/>
                    <a:pt x="424" y="372"/>
                  </a:cubicBezTo>
                  <a:cubicBezTo>
                    <a:pt x="429" y="373"/>
                    <a:pt x="431" y="371"/>
                    <a:pt x="431" y="371"/>
                  </a:cubicBezTo>
                  <a:cubicBezTo>
                    <a:pt x="431" y="371"/>
                    <a:pt x="431" y="371"/>
                    <a:pt x="431" y="371"/>
                  </a:cubicBezTo>
                  <a:cubicBezTo>
                    <a:pt x="433" y="368"/>
                    <a:pt x="438" y="368"/>
                    <a:pt x="441" y="371"/>
                  </a:cubicBezTo>
                  <a:cubicBezTo>
                    <a:pt x="445" y="374"/>
                    <a:pt x="446" y="378"/>
                    <a:pt x="444" y="381"/>
                  </a:cubicBezTo>
                  <a:cubicBezTo>
                    <a:pt x="444" y="381"/>
                    <a:pt x="444" y="381"/>
                    <a:pt x="444" y="382"/>
                  </a:cubicBezTo>
                  <a:close/>
                </a:path>
              </a:pathLst>
            </a:custGeom>
            <a:solidFill>
              <a:srgbClr val="0091DA"/>
            </a:solidFill>
            <a:ln>
              <a:solidFill>
                <a:srgbClr val="0091DA"/>
              </a:solid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7" name="Freeform 24"/>
            <p:cNvSpPr>
              <a:spLocks/>
            </p:cNvSpPr>
            <p:nvPr/>
          </p:nvSpPr>
          <p:spPr bwMode="auto">
            <a:xfrm>
              <a:off x="7160308" y="2924334"/>
              <a:ext cx="411800" cy="351313"/>
            </a:xfrm>
            <a:custGeom>
              <a:avLst/>
              <a:gdLst>
                <a:gd name="T0" fmla="*/ 283 w 285"/>
                <a:gd name="T1" fmla="*/ 241 h 243"/>
                <a:gd name="T2" fmla="*/ 283 w 285"/>
                <a:gd name="T3" fmla="*/ 241 h 243"/>
                <a:gd name="T4" fmla="*/ 272 w 285"/>
                <a:gd name="T5" fmla="*/ 238 h 243"/>
                <a:gd name="T6" fmla="*/ 6 w 285"/>
                <a:gd name="T7" fmla="*/ 14 h 243"/>
                <a:gd name="T8" fmla="*/ 2 w 285"/>
                <a:gd name="T9" fmla="*/ 3 h 243"/>
                <a:gd name="T10" fmla="*/ 13 w 285"/>
                <a:gd name="T11" fmla="*/ 3 h 243"/>
                <a:gd name="T12" fmla="*/ 281 w 285"/>
                <a:gd name="T13" fmla="*/ 231 h 243"/>
                <a:gd name="T14" fmla="*/ 283 w 285"/>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43">
                  <a:moveTo>
                    <a:pt x="283" y="241"/>
                  </a:moveTo>
                  <a:cubicBezTo>
                    <a:pt x="283" y="241"/>
                    <a:pt x="283" y="241"/>
                    <a:pt x="283" y="241"/>
                  </a:cubicBezTo>
                  <a:cubicBezTo>
                    <a:pt x="280" y="243"/>
                    <a:pt x="275" y="242"/>
                    <a:pt x="272" y="238"/>
                  </a:cubicBezTo>
                  <a:cubicBezTo>
                    <a:pt x="191" y="155"/>
                    <a:pt x="8" y="15"/>
                    <a:pt x="6" y="14"/>
                  </a:cubicBezTo>
                  <a:cubicBezTo>
                    <a:pt x="2" y="11"/>
                    <a:pt x="0" y="6"/>
                    <a:pt x="2" y="3"/>
                  </a:cubicBezTo>
                  <a:cubicBezTo>
                    <a:pt x="4" y="0"/>
                    <a:pt x="9" y="0"/>
                    <a:pt x="13" y="3"/>
                  </a:cubicBezTo>
                  <a:cubicBezTo>
                    <a:pt x="20" y="9"/>
                    <a:pt x="199" y="146"/>
                    <a:pt x="281" y="231"/>
                  </a:cubicBezTo>
                  <a:cubicBezTo>
                    <a:pt x="285" y="234"/>
                    <a:pt x="285" y="238"/>
                    <a:pt x="283" y="241"/>
                  </a:cubicBezTo>
                  <a:close/>
                </a:path>
              </a:pathLst>
            </a:custGeom>
            <a:solidFill>
              <a:srgbClr val="0091DA"/>
            </a:solidFill>
            <a:ln>
              <a:solidFill>
                <a:srgbClr val="0091DA"/>
              </a:solid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29" name="TextBox 28"/>
            <p:cNvSpPr txBox="1"/>
            <p:nvPr/>
          </p:nvSpPr>
          <p:spPr>
            <a:xfrm rot="5901469">
              <a:off x="6120301" y="4368313"/>
              <a:ext cx="1371575" cy="339015"/>
            </a:xfrm>
            <a:prstGeom prst="rect">
              <a:avLst/>
            </a:prstGeom>
            <a:noFill/>
          </p:spPr>
          <p:txBody>
            <a:bodyPr wrap="none" rtlCol="0">
              <a:spAutoFit/>
            </a:bodyPr>
            <a:lstStyle/>
            <a:p>
              <a:r>
                <a:rPr lang="en-US" sz="1594" b="1" dirty="0">
                  <a:solidFill>
                    <a:schemeClr val="bg1"/>
                  </a:solidFill>
                </a:rPr>
                <a:t>Opportunities</a:t>
              </a:r>
            </a:p>
          </p:txBody>
        </p:sp>
        <p:sp>
          <p:nvSpPr>
            <p:cNvPr id="30" name="TextBox 29"/>
            <p:cNvSpPr txBox="1"/>
            <p:nvPr/>
          </p:nvSpPr>
          <p:spPr>
            <a:xfrm rot="4520413">
              <a:off x="7111317" y="4478002"/>
              <a:ext cx="1025542" cy="339015"/>
            </a:xfrm>
            <a:prstGeom prst="rect">
              <a:avLst/>
            </a:prstGeom>
            <a:noFill/>
          </p:spPr>
          <p:txBody>
            <a:bodyPr wrap="none" rtlCol="0">
              <a:spAutoFit/>
            </a:bodyPr>
            <a:lstStyle/>
            <a:p>
              <a:r>
                <a:rPr lang="en-US" sz="1594" b="1" dirty="0">
                  <a:solidFill>
                    <a:schemeClr val="bg1"/>
                  </a:solidFill>
                </a:rPr>
                <a:t>SIEM/DSS</a:t>
              </a:r>
            </a:p>
          </p:txBody>
        </p:sp>
        <p:sp>
          <p:nvSpPr>
            <p:cNvPr id="32" name="TextBox 31"/>
            <p:cNvSpPr txBox="1"/>
            <p:nvPr/>
          </p:nvSpPr>
          <p:spPr>
            <a:xfrm rot="3201610">
              <a:off x="7595968" y="4047845"/>
              <a:ext cx="1419859" cy="339916"/>
            </a:xfrm>
            <a:prstGeom prst="rect">
              <a:avLst/>
            </a:prstGeom>
            <a:noFill/>
          </p:spPr>
          <p:txBody>
            <a:bodyPr wrap="none" rtlCol="0">
              <a:spAutoFit/>
            </a:bodyPr>
            <a:lstStyle/>
            <a:p>
              <a:r>
                <a:rPr lang="it-IT" sz="1600" b="1" dirty="0">
                  <a:solidFill>
                    <a:schemeClr val="bg1"/>
                  </a:solidFill>
                </a:rPr>
                <a:t>Cyber Security</a:t>
              </a:r>
            </a:p>
          </p:txBody>
        </p:sp>
      </p:grpSp>
      <p:sp>
        <p:nvSpPr>
          <p:cNvPr id="91" name="Rectangle 90"/>
          <p:cNvSpPr>
            <a:spLocks/>
          </p:cNvSpPr>
          <p:nvPr/>
        </p:nvSpPr>
        <p:spPr>
          <a:xfrm>
            <a:off x="1724094" y="1704431"/>
            <a:ext cx="3143770" cy="846386"/>
          </a:xfrm>
          <a:prstGeom prst="rect">
            <a:avLst/>
          </a:prstGeom>
        </p:spPr>
        <p:txBody>
          <a:bodyPr wrap="square" lIns="0" tIns="0" rIns="0" bIns="0">
            <a:spAutoFit/>
          </a:bodyPr>
          <a:lstStyle/>
          <a:p>
            <a:r>
              <a:rPr lang="en-US" sz="1100" dirty="0">
                <a:solidFill>
                  <a:srgbClr val="00338D"/>
                </a:solidFill>
                <a:latin typeface="Arial" panose="020B0604020202020204" pitchFamily="34" charset="0"/>
                <a:cs typeface="Arial" panose="020B0604020202020204" pitchFamily="34" charset="0"/>
              </a:rPr>
              <a:t>Significant commercial opportunities on the foreign market and on the Italian government</a:t>
            </a:r>
          </a:p>
          <a:p>
            <a:r>
              <a:rPr lang="en-US" sz="1100" dirty="0">
                <a:solidFill>
                  <a:srgbClr val="00338D"/>
                </a:solidFill>
                <a:latin typeface="Arial" panose="020B0604020202020204" pitchFamily="34" charset="0"/>
                <a:cs typeface="Arial" panose="020B0604020202020204" pitchFamily="34" charset="0"/>
              </a:rPr>
              <a:t>Attractive and growing markets: Cyber Intelligence and Cyber Security</a:t>
            </a:r>
          </a:p>
          <a:p>
            <a:endParaRPr lang="en-US" sz="1100" dirty="0">
              <a:solidFill>
                <a:srgbClr val="00338D"/>
              </a:solidFill>
              <a:latin typeface="Arial" panose="020B0604020202020204" pitchFamily="34" charset="0"/>
              <a:cs typeface="Arial" panose="020B0604020202020204" pitchFamily="34" charset="0"/>
            </a:endParaRPr>
          </a:p>
        </p:txBody>
      </p:sp>
      <p:sp>
        <p:nvSpPr>
          <p:cNvPr id="41" name="ZoneTexte 11">
            <a:extLst>
              <a:ext uri="{FF2B5EF4-FFF2-40B4-BE49-F238E27FC236}">
                <a16:creationId xmlns:a16="http://schemas.microsoft.com/office/drawing/2014/main" id="{34477257-17F0-48CE-88F7-B435F4BA5BD6}"/>
              </a:ext>
            </a:extLst>
          </p:cNvPr>
          <p:cNvSpPr txBox="1"/>
          <p:nvPr>
            <p:custDataLst>
              <p:tags r:id="rId2"/>
            </p:custDataLst>
          </p:nvPr>
        </p:nvSpPr>
        <p:spPr>
          <a:xfrm>
            <a:off x="809544" y="208111"/>
            <a:ext cx="5507142" cy="177196"/>
          </a:xfrm>
          <a:prstGeom prst="rect">
            <a:avLst/>
          </a:prstGeom>
          <a:noFill/>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598"/>
              </a:spcAft>
            </a:pPr>
            <a:endParaRPr lang="en-GB" sz="1195" b="1" dirty="0">
              <a:solidFill>
                <a:schemeClr val="tx2"/>
              </a:solidFill>
            </a:endParaRPr>
          </a:p>
        </p:txBody>
      </p:sp>
      <p:sp>
        <p:nvSpPr>
          <p:cNvPr id="54" name="Freeform 11"/>
          <p:cNvSpPr>
            <a:spLocks/>
          </p:cNvSpPr>
          <p:nvPr/>
        </p:nvSpPr>
        <p:spPr bwMode="auto">
          <a:xfrm rot="18017088">
            <a:off x="7669083" y="2781750"/>
            <a:ext cx="187428" cy="186819"/>
          </a:xfrm>
          <a:custGeom>
            <a:avLst/>
            <a:gdLst>
              <a:gd name="T0" fmla="*/ 118 w 130"/>
              <a:gd name="T1" fmla="*/ 43 h 130"/>
              <a:gd name="T2" fmla="*/ 43 w 130"/>
              <a:gd name="T3" fmla="*/ 12 h 130"/>
              <a:gd name="T4" fmla="*/ 12 w 130"/>
              <a:gd name="T5" fmla="*/ 86 h 130"/>
              <a:gd name="T6" fmla="*/ 86 w 130"/>
              <a:gd name="T7" fmla="*/ 118 h 130"/>
              <a:gd name="T8" fmla="*/ 118 w 130"/>
              <a:gd name="T9" fmla="*/ 43 h 130"/>
            </a:gdLst>
            <a:ahLst/>
            <a:cxnLst>
              <a:cxn ang="0">
                <a:pos x="T0" y="T1"/>
              </a:cxn>
              <a:cxn ang="0">
                <a:pos x="T2" y="T3"/>
              </a:cxn>
              <a:cxn ang="0">
                <a:pos x="T4" y="T5"/>
              </a:cxn>
              <a:cxn ang="0">
                <a:pos x="T6" y="T7"/>
              </a:cxn>
              <a:cxn ang="0">
                <a:pos x="T8" y="T9"/>
              </a:cxn>
            </a:cxnLst>
            <a:rect l="0" t="0" r="r" b="b"/>
            <a:pathLst>
              <a:path w="130" h="130">
                <a:moveTo>
                  <a:pt x="118" y="43"/>
                </a:moveTo>
                <a:cubicBezTo>
                  <a:pt x="106" y="14"/>
                  <a:pt x="73" y="0"/>
                  <a:pt x="43" y="12"/>
                </a:cubicBezTo>
                <a:cubicBezTo>
                  <a:pt x="14" y="24"/>
                  <a:pt x="0" y="57"/>
                  <a:pt x="12" y="86"/>
                </a:cubicBezTo>
                <a:cubicBezTo>
                  <a:pt x="24" y="116"/>
                  <a:pt x="57" y="130"/>
                  <a:pt x="86" y="118"/>
                </a:cubicBezTo>
                <a:cubicBezTo>
                  <a:pt x="116" y="106"/>
                  <a:pt x="130" y="73"/>
                  <a:pt x="118" y="43"/>
                </a:cubicBezTo>
                <a:close/>
              </a:path>
            </a:pathLst>
          </a:custGeom>
          <a:solidFill>
            <a:schemeClr val="bg1"/>
          </a:solidFill>
          <a:ln>
            <a:noFill/>
          </a:ln>
        </p:spPr>
        <p:txBody>
          <a:bodyPr vert="horz" wrap="square" lIns="68305" tIns="34153" rIns="68305" bIns="34153" numCol="1" anchor="t" anchorCtr="0" compatLnSpc="1">
            <a:prstTxWarp prst="textNoShape">
              <a:avLst/>
            </a:prstTxWarp>
          </a:bodyPr>
          <a:lstStyle/>
          <a:p>
            <a:endParaRPr lang="en-US" sz="1345" dirty="0">
              <a:solidFill>
                <a:prstClr val="black"/>
              </a:solidFill>
            </a:endParaRPr>
          </a:p>
        </p:txBody>
      </p:sp>
      <p:sp>
        <p:nvSpPr>
          <p:cNvPr id="65" name="Freeform 24"/>
          <p:cNvSpPr>
            <a:spLocks/>
          </p:cNvSpPr>
          <p:nvPr/>
        </p:nvSpPr>
        <p:spPr bwMode="auto">
          <a:xfrm rot="21364174">
            <a:off x="7189240" y="2644799"/>
            <a:ext cx="754677" cy="286689"/>
          </a:xfrm>
          <a:custGeom>
            <a:avLst/>
            <a:gdLst>
              <a:gd name="T0" fmla="*/ 283 w 285"/>
              <a:gd name="T1" fmla="*/ 241 h 243"/>
              <a:gd name="T2" fmla="*/ 283 w 285"/>
              <a:gd name="T3" fmla="*/ 241 h 243"/>
              <a:gd name="T4" fmla="*/ 272 w 285"/>
              <a:gd name="T5" fmla="*/ 238 h 243"/>
              <a:gd name="T6" fmla="*/ 6 w 285"/>
              <a:gd name="T7" fmla="*/ 14 h 243"/>
              <a:gd name="T8" fmla="*/ 2 w 285"/>
              <a:gd name="T9" fmla="*/ 3 h 243"/>
              <a:gd name="T10" fmla="*/ 13 w 285"/>
              <a:gd name="T11" fmla="*/ 3 h 243"/>
              <a:gd name="T12" fmla="*/ 281 w 285"/>
              <a:gd name="T13" fmla="*/ 231 h 243"/>
              <a:gd name="T14" fmla="*/ 283 w 285"/>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43">
                <a:moveTo>
                  <a:pt x="283" y="241"/>
                </a:moveTo>
                <a:cubicBezTo>
                  <a:pt x="283" y="241"/>
                  <a:pt x="283" y="241"/>
                  <a:pt x="283" y="241"/>
                </a:cubicBezTo>
                <a:cubicBezTo>
                  <a:pt x="280" y="243"/>
                  <a:pt x="275" y="242"/>
                  <a:pt x="272" y="238"/>
                </a:cubicBezTo>
                <a:cubicBezTo>
                  <a:pt x="191" y="155"/>
                  <a:pt x="8" y="15"/>
                  <a:pt x="6" y="14"/>
                </a:cubicBezTo>
                <a:cubicBezTo>
                  <a:pt x="2" y="11"/>
                  <a:pt x="0" y="6"/>
                  <a:pt x="2" y="3"/>
                </a:cubicBezTo>
                <a:cubicBezTo>
                  <a:pt x="4" y="0"/>
                  <a:pt x="9" y="0"/>
                  <a:pt x="13" y="3"/>
                </a:cubicBezTo>
                <a:cubicBezTo>
                  <a:pt x="20" y="9"/>
                  <a:pt x="199" y="146"/>
                  <a:pt x="281" y="231"/>
                </a:cubicBezTo>
                <a:cubicBezTo>
                  <a:pt x="285" y="234"/>
                  <a:pt x="285" y="238"/>
                  <a:pt x="283" y="241"/>
                </a:cubicBezTo>
                <a:close/>
              </a:path>
            </a:pathLst>
          </a:custGeom>
          <a:solidFill>
            <a:srgbClr val="0091DA"/>
          </a:solidFill>
          <a:ln>
            <a:solidFill>
              <a:srgbClr val="0091DA"/>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62" name="Freeform 16"/>
          <p:cNvSpPr>
            <a:spLocks/>
          </p:cNvSpPr>
          <p:nvPr/>
        </p:nvSpPr>
        <p:spPr bwMode="auto">
          <a:xfrm rot="20721987">
            <a:off x="7882639" y="2518158"/>
            <a:ext cx="1714407" cy="2024784"/>
          </a:xfrm>
          <a:custGeom>
            <a:avLst/>
            <a:gdLst>
              <a:gd name="T0" fmla="*/ 28 w 1187"/>
              <a:gd name="T1" fmla="*/ 296 h 1401"/>
              <a:gd name="T2" fmla="*/ 47 w 1187"/>
              <a:gd name="T3" fmla="*/ 180 h 1401"/>
              <a:gd name="T4" fmla="*/ 250 w 1187"/>
              <a:gd name="T5" fmla="*/ 28 h 1401"/>
              <a:gd name="T6" fmla="*/ 367 w 1187"/>
              <a:gd name="T7" fmla="*/ 43 h 1401"/>
              <a:gd name="T8" fmla="*/ 1159 w 1187"/>
              <a:gd name="T9" fmla="*/ 1103 h 1401"/>
              <a:gd name="T10" fmla="*/ 1142 w 1187"/>
              <a:gd name="T11" fmla="*/ 1221 h 1401"/>
              <a:gd name="T12" fmla="*/ 939 w 1187"/>
              <a:gd name="T13" fmla="*/ 1373 h 1401"/>
              <a:gd name="T14" fmla="*/ 821 w 1187"/>
              <a:gd name="T15" fmla="*/ 1356 h 1401"/>
              <a:gd name="T16" fmla="*/ 28 w 1187"/>
              <a:gd name="T17" fmla="*/ 29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7" h="1401">
                <a:moveTo>
                  <a:pt x="28" y="296"/>
                </a:moveTo>
                <a:cubicBezTo>
                  <a:pt x="0" y="259"/>
                  <a:pt x="10" y="208"/>
                  <a:pt x="47" y="180"/>
                </a:cubicBezTo>
                <a:cubicBezTo>
                  <a:pt x="250" y="28"/>
                  <a:pt x="250" y="28"/>
                  <a:pt x="250" y="28"/>
                </a:cubicBezTo>
                <a:cubicBezTo>
                  <a:pt x="287" y="0"/>
                  <a:pt x="339" y="6"/>
                  <a:pt x="367" y="43"/>
                </a:cubicBezTo>
                <a:cubicBezTo>
                  <a:pt x="1159" y="1103"/>
                  <a:pt x="1159" y="1103"/>
                  <a:pt x="1159" y="1103"/>
                </a:cubicBezTo>
                <a:cubicBezTo>
                  <a:pt x="1187" y="1140"/>
                  <a:pt x="1179" y="1193"/>
                  <a:pt x="1142" y="1221"/>
                </a:cubicBezTo>
                <a:cubicBezTo>
                  <a:pt x="939" y="1373"/>
                  <a:pt x="939" y="1373"/>
                  <a:pt x="939" y="1373"/>
                </a:cubicBezTo>
                <a:cubicBezTo>
                  <a:pt x="902" y="1401"/>
                  <a:pt x="848" y="1393"/>
                  <a:pt x="821" y="1356"/>
                </a:cubicBezTo>
                <a:lnTo>
                  <a:pt x="28" y="296"/>
                </a:lnTo>
                <a:close/>
              </a:path>
            </a:pathLst>
          </a:custGeom>
          <a:solidFill>
            <a:srgbClr val="7EAFD4"/>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63" name="Freeform 17"/>
          <p:cNvSpPr>
            <a:spLocks/>
          </p:cNvSpPr>
          <p:nvPr/>
        </p:nvSpPr>
        <p:spPr bwMode="auto">
          <a:xfrm rot="21364174">
            <a:off x="7904306" y="2892182"/>
            <a:ext cx="187571" cy="188182"/>
          </a:xfrm>
          <a:custGeom>
            <a:avLst/>
            <a:gdLst>
              <a:gd name="T0" fmla="*/ 87 w 130"/>
              <a:gd name="T1" fmla="*/ 12 h 130"/>
              <a:gd name="T2" fmla="*/ 12 w 130"/>
              <a:gd name="T3" fmla="*/ 42 h 130"/>
              <a:gd name="T4" fmla="*/ 42 w 130"/>
              <a:gd name="T5" fmla="*/ 118 h 130"/>
              <a:gd name="T6" fmla="*/ 117 w 130"/>
              <a:gd name="T7" fmla="*/ 88 h 130"/>
              <a:gd name="T8" fmla="*/ 87 w 130"/>
              <a:gd name="T9" fmla="*/ 12 h 130"/>
            </a:gdLst>
            <a:ahLst/>
            <a:cxnLst>
              <a:cxn ang="0">
                <a:pos x="T0" y="T1"/>
              </a:cxn>
              <a:cxn ang="0">
                <a:pos x="T2" y="T3"/>
              </a:cxn>
              <a:cxn ang="0">
                <a:pos x="T4" y="T5"/>
              </a:cxn>
              <a:cxn ang="0">
                <a:pos x="T6" y="T7"/>
              </a:cxn>
              <a:cxn ang="0">
                <a:pos x="T8" y="T9"/>
              </a:cxn>
            </a:cxnLst>
            <a:rect l="0" t="0" r="r" b="b"/>
            <a:pathLst>
              <a:path w="130" h="130">
                <a:moveTo>
                  <a:pt x="87" y="12"/>
                </a:moveTo>
                <a:cubicBezTo>
                  <a:pt x="58" y="0"/>
                  <a:pt x="24" y="13"/>
                  <a:pt x="12" y="42"/>
                </a:cubicBezTo>
                <a:cubicBezTo>
                  <a:pt x="0" y="71"/>
                  <a:pt x="13" y="105"/>
                  <a:pt x="42" y="118"/>
                </a:cubicBezTo>
                <a:cubicBezTo>
                  <a:pt x="71" y="130"/>
                  <a:pt x="105" y="117"/>
                  <a:pt x="117" y="88"/>
                </a:cubicBezTo>
                <a:cubicBezTo>
                  <a:pt x="130" y="58"/>
                  <a:pt x="116" y="25"/>
                  <a:pt x="87" y="12"/>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64" name="Freeform 23"/>
          <p:cNvSpPr>
            <a:spLocks/>
          </p:cNvSpPr>
          <p:nvPr/>
        </p:nvSpPr>
        <p:spPr bwMode="auto">
          <a:xfrm rot="21364174">
            <a:off x="6962521" y="2603552"/>
            <a:ext cx="978092" cy="390801"/>
          </a:xfrm>
          <a:custGeom>
            <a:avLst/>
            <a:gdLst>
              <a:gd name="T0" fmla="*/ 444 w 446"/>
              <a:gd name="T1" fmla="*/ 382 h 387"/>
              <a:gd name="T2" fmla="*/ 428 w 446"/>
              <a:gd name="T3" fmla="*/ 386 h 387"/>
              <a:gd name="T4" fmla="*/ 306 w 446"/>
              <a:gd name="T5" fmla="*/ 310 h 387"/>
              <a:gd name="T6" fmla="*/ 204 w 446"/>
              <a:gd name="T7" fmla="*/ 222 h 387"/>
              <a:gd name="T8" fmla="*/ 12 w 446"/>
              <a:gd name="T9" fmla="*/ 19 h 387"/>
              <a:gd name="T10" fmla="*/ 30 w 446"/>
              <a:gd name="T11" fmla="*/ 1 h 387"/>
              <a:gd name="T12" fmla="*/ 67 w 446"/>
              <a:gd name="T13" fmla="*/ 17 h 387"/>
              <a:gd name="T14" fmla="*/ 69 w 446"/>
              <a:gd name="T15" fmla="*/ 27 h 387"/>
              <a:gd name="T16" fmla="*/ 59 w 446"/>
              <a:gd name="T17" fmla="*/ 26 h 387"/>
              <a:gd name="T18" fmla="*/ 36 w 446"/>
              <a:gd name="T19" fmla="*/ 15 h 387"/>
              <a:gd name="T20" fmla="*/ 26 w 446"/>
              <a:gd name="T21" fmla="*/ 27 h 387"/>
              <a:gd name="T22" fmla="*/ 26 w 446"/>
              <a:gd name="T23" fmla="*/ 27 h 387"/>
              <a:gd name="T24" fmla="*/ 211 w 446"/>
              <a:gd name="T25" fmla="*/ 213 h 387"/>
              <a:gd name="T26" fmla="*/ 315 w 446"/>
              <a:gd name="T27" fmla="*/ 301 h 387"/>
              <a:gd name="T28" fmla="*/ 424 w 446"/>
              <a:gd name="T29" fmla="*/ 372 h 387"/>
              <a:gd name="T30" fmla="*/ 431 w 446"/>
              <a:gd name="T31" fmla="*/ 371 h 387"/>
              <a:gd name="T32" fmla="*/ 431 w 446"/>
              <a:gd name="T33" fmla="*/ 371 h 387"/>
              <a:gd name="T34" fmla="*/ 441 w 446"/>
              <a:gd name="T35" fmla="*/ 371 h 387"/>
              <a:gd name="T36" fmla="*/ 444 w 446"/>
              <a:gd name="T37" fmla="*/ 381 h 387"/>
              <a:gd name="T38" fmla="*/ 444 w 446"/>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6" h="387">
                <a:moveTo>
                  <a:pt x="444" y="382"/>
                </a:moveTo>
                <a:cubicBezTo>
                  <a:pt x="442" y="383"/>
                  <a:pt x="438" y="387"/>
                  <a:pt x="428" y="386"/>
                </a:cubicBezTo>
                <a:cubicBezTo>
                  <a:pt x="403" y="385"/>
                  <a:pt x="361" y="358"/>
                  <a:pt x="306" y="310"/>
                </a:cubicBezTo>
                <a:cubicBezTo>
                  <a:pt x="277" y="283"/>
                  <a:pt x="241" y="254"/>
                  <a:pt x="204" y="222"/>
                </a:cubicBezTo>
                <a:cubicBezTo>
                  <a:pt x="77" y="117"/>
                  <a:pt x="0" y="51"/>
                  <a:pt x="12" y="19"/>
                </a:cubicBezTo>
                <a:cubicBezTo>
                  <a:pt x="15" y="8"/>
                  <a:pt x="21" y="2"/>
                  <a:pt x="30" y="1"/>
                </a:cubicBezTo>
                <a:cubicBezTo>
                  <a:pt x="47" y="0"/>
                  <a:pt x="65" y="16"/>
                  <a:pt x="67" y="17"/>
                </a:cubicBezTo>
                <a:cubicBezTo>
                  <a:pt x="70" y="20"/>
                  <a:pt x="71" y="25"/>
                  <a:pt x="69" y="27"/>
                </a:cubicBezTo>
                <a:cubicBezTo>
                  <a:pt x="67" y="30"/>
                  <a:pt x="62" y="29"/>
                  <a:pt x="59" y="26"/>
                </a:cubicBezTo>
                <a:cubicBezTo>
                  <a:pt x="55" y="23"/>
                  <a:pt x="44" y="15"/>
                  <a:pt x="36" y="15"/>
                </a:cubicBezTo>
                <a:cubicBezTo>
                  <a:pt x="31" y="16"/>
                  <a:pt x="28" y="20"/>
                  <a:pt x="26" y="27"/>
                </a:cubicBezTo>
                <a:cubicBezTo>
                  <a:pt x="26" y="27"/>
                  <a:pt x="26" y="27"/>
                  <a:pt x="26" y="27"/>
                </a:cubicBezTo>
                <a:cubicBezTo>
                  <a:pt x="17" y="51"/>
                  <a:pt x="124" y="141"/>
                  <a:pt x="211" y="213"/>
                </a:cubicBezTo>
                <a:cubicBezTo>
                  <a:pt x="249" y="244"/>
                  <a:pt x="285" y="274"/>
                  <a:pt x="315" y="301"/>
                </a:cubicBezTo>
                <a:cubicBezTo>
                  <a:pt x="382" y="361"/>
                  <a:pt x="412" y="372"/>
                  <a:pt x="424" y="372"/>
                </a:cubicBezTo>
                <a:cubicBezTo>
                  <a:pt x="429" y="373"/>
                  <a:pt x="431" y="371"/>
                  <a:pt x="431" y="371"/>
                </a:cubicBezTo>
                <a:cubicBezTo>
                  <a:pt x="431" y="371"/>
                  <a:pt x="431" y="371"/>
                  <a:pt x="431" y="371"/>
                </a:cubicBezTo>
                <a:cubicBezTo>
                  <a:pt x="433" y="368"/>
                  <a:pt x="438" y="368"/>
                  <a:pt x="441" y="371"/>
                </a:cubicBezTo>
                <a:cubicBezTo>
                  <a:pt x="445" y="374"/>
                  <a:pt x="446" y="378"/>
                  <a:pt x="444" y="381"/>
                </a:cubicBezTo>
                <a:cubicBezTo>
                  <a:pt x="444" y="381"/>
                  <a:pt x="444" y="381"/>
                  <a:pt x="444" y="382"/>
                </a:cubicBezTo>
                <a:close/>
              </a:path>
            </a:pathLst>
          </a:custGeom>
          <a:solidFill>
            <a:srgbClr val="0091DA"/>
          </a:solidFill>
          <a:ln>
            <a:solidFill>
              <a:srgbClr val="0091DA"/>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66" name="TextBox 29"/>
          <p:cNvSpPr txBox="1"/>
          <p:nvPr/>
        </p:nvSpPr>
        <p:spPr>
          <a:xfrm rot="2302714">
            <a:off x="8516484" y="3458783"/>
            <a:ext cx="659155" cy="337657"/>
          </a:xfrm>
          <a:prstGeom prst="rect">
            <a:avLst/>
          </a:prstGeom>
          <a:noFill/>
        </p:spPr>
        <p:txBody>
          <a:bodyPr wrap="none" rtlCol="0">
            <a:spAutoFit/>
          </a:bodyPr>
          <a:lstStyle/>
          <a:p>
            <a:r>
              <a:rPr lang="en-US" sz="1594" b="1" dirty="0">
                <a:solidFill>
                  <a:schemeClr val="bg1"/>
                </a:solidFill>
              </a:rPr>
              <a:t>PNRR</a:t>
            </a:r>
          </a:p>
        </p:txBody>
      </p:sp>
      <p:sp>
        <p:nvSpPr>
          <p:cNvPr id="69" name="Rectangle 90"/>
          <p:cNvSpPr>
            <a:spLocks/>
          </p:cNvSpPr>
          <p:nvPr/>
        </p:nvSpPr>
        <p:spPr>
          <a:xfrm>
            <a:off x="1705727" y="2733861"/>
            <a:ext cx="3162137" cy="1354217"/>
          </a:xfrm>
          <a:prstGeom prst="rect">
            <a:avLst/>
          </a:prstGeom>
        </p:spPr>
        <p:txBody>
          <a:bodyPr wrap="square" lIns="0" tIns="0" rIns="0" bIns="0">
            <a:spAutoFit/>
          </a:bodyPr>
          <a:lstStyle/>
          <a:p>
            <a:pPr marL="171450" indent="-171450">
              <a:buFont typeface="Arial" panose="020B0604020202020204" pitchFamily="34" charset="0"/>
              <a:buChar char="•"/>
            </a:pPr>
            <a:r>
              <a:rPr lang="en-US" sz="1100" dirty="0">
                <a:solidFill>
                  <a:srgbClr val="00338D"/>
                </a:solidFill>
                <a:latin typeface="Arial" panose="020B0604020202020204" pitchFamily="34" charset="0"/>
                <a:cs typeface="Arial" panose="020B0604020202020204" pitchFamily="34" charset="0"/>
              </a:rPr>
              <a:t>360° </a:t>
            </a:r>
            <a:r>
              <a:rPr lang="en-US" sz="1100" dirty="0" err="1">
                <a:solidFill>
                  <a:srgbClr val="00338D"/>
                </a:solidFill>
                <a:latin typeface="Arial" panose="020B0604020202020204" pitchFamily="34" charset="0"/>
                <a:cs typeface="Arial" panose="020B0604020202020204" pitchFamily="34" charset="0"/>
              </a:rPr>
              <a:t>cyberhouse</a:t>
            </a:r>
            <a:r>
              <a:rPr lang="en-US" sz="1100" dirty="0">
                <a:solidFill>
                  <a:srgbClr val="00338D"/>
                </a:solidFill>
                <a:latin typeface="Arial" panose="020B0604020202020204" pitchFamily="34" charset="0"/>
                <a:cs typeface="Arial" panose="020B0604020202020204" pitchFamily="34" charset="0"/>
              </a:rPr>
              <a:t>: unique in the Italian competitive landscape</a:t>
            </a:r>
          </a:p>
          <a:p>
            <a:pPr marL="171450" indent="-171450">
              <a:buFont typeface="Arial" panose="020B0604020202020204" pitchFamily="34" charset="0"/>
              <a:buChar char="•"/>
            </a:pPr>
            <a:r>
              <a:rPr lang="en-US" sz="1100" dirty="0">
                <a:solidFill>
                  <a:srgbClr val="00338D"/>
                </a:solidFill>
                <a:latin typeface="Arial" panose="020B0604020202020204" pitchFamily="34" charset="0"/>
                <a:cs typeface="Arial" panose="020B0604020202020204" pitchFamily="34" charset="0"/>
              </a:rPr>
              <a:t>Robust technology engine: 5 proprietary solutions and CEWIS</a:t>
            </a:r>
          </a:p>
          <a:p>
            <a:pPr marL="171450" indent="-171450">
              <a:buFont typeface="Arial" panose="020B0604020202020204" pitchFamily="34" charset="0"/>
              <a:buChar char="•"/>
            </a:pPr>
            <a:r>
              <a:rPr lang="en-US" sz="1100" dirty="0">
                <a:solidFill>
                  <a:srgbClr val="00338D"/>
                </a:solidFill>
                <a:latin typeface="Arial" panose="020B0604020202020204" pitchFamily="34" charset="0"/>
                <a:cs typeface="Arial" panose="020B0604020202020204" pitchFamily="34" charset="0"/>
              </a:rPr>
              <a:t>Positioning on key technological trends identified by Gartner in the corporate reference sectors (advanced decision intelligence and SIEM systems)</a:t>
            </a:r>
            <a:endParaRPr lang="it-IT" sz="1100" dirty="0">
              <a:solidFill>
                <a:srgbClr val="00338D"/>
              </a:solidFill>
              <a:latin typeface="Arial" panose="020B0604020202020204" pitchFamily="34" charset="0"/>
              <a:cs typeface="Arial" panose="020B0604020202020204" pitchFamily="34" charset="0"/>
            </a:endParaRPr>
          </a:p>
        </p:txBody>
      </p:sp>
      <p:sp>
        <p:nvSpPr>
          <p:cNvPr id="70" name="Rectangle 90"/>
          <p:cNvSpPr>
            <a:spLocks/>
          </p:cNvSpPr>
          <p:nvPr/>
        </p:nvSpPr>
        <p:spPr>
          <a:xfrm>
            <a:off x="1724094" y="4252624"/>
            <a:ext cx="3143770" cy="677108"/>
          </a:xfrm>
          <a:prstGeom prst="rect">
            <a:avLst/>
          </a:prstGeom>
        </p:spPr>
        <p:txBody>
          <a:bodyPr wrap="square" lIns="0" tIns="0" rIns="0" bIns="0">
            <a:spAutoFit/>
          </a:bodyPr>
          <a:lstStyle/>
          <a:p>
            <a:r>
              <a:rPr lang="en-US" sz="1100" dirty="0">
                <a:solidFill>
                  <a:srgbClr val="00338D"/>
                </a:solidFill>
                <a:latin typeface="Arial" panose="020B0604020202020204" pitchFamily="34" charset="0"/>
                <a:cs typeface="Arial" panose="020B0604020202020204" pitchFamily="34" charset="0"/>
              </a:rPr>
              <a:t>National and European regulatory framework suitable to the growth of European digital SW companies</a:t>
            </a:r>
          </a:p>
          <a:p>
            <a:endParaRPr lang="it-IT" sz="1100" dirty="0">
              <a:solidFill>
                <a:srgbClr val="00338D"/>
              </a:solidFill>
              <a:highlight>
                <a:srgbClr val="FFFF00"/>
              </a:highlight>
              <a:latin typeface="Arial" panose="020B0604020202020204" pitchFamily="34" charset="0"/>
              <a:cs typeface="Arial" panose="020B0604020202020204" pitchFamily="34" charset="0"/>
            </a:endParaRPr>
          </a:p>
        </p:txBody>
      </p:sp>
      <p:sp>
        <p:nvSpPr>
          <p:cNvPr id="71" name="Rectangle 90"/>
          <p:cNvSpPr>
            <a:spLocks/>
          </p:cNvSpPr>
          <p:nvPr/>
        </p:nvSpPr>
        <p:spPr>
          <a:xfrm>
            <a:off x="1716336" y="5138522"/>
            <a:ext cx="3143770" cy="507831"/>
          </a:xfrm>
          <a:prstGeom prst="rect">
            <a:avLst/>
          </a:prstGeom>
        </p:spPr>
        <p:txBody>
          <a:bodyPr wrap="square" lIns="0" tIns="0" rIns="0" bIns="0">
            <a:spAutoFit/>
          </a:bodyPr>
          <a:lstStyle/>
          <a:p>
            <a:r>
              <a:rPr lang="en-US" sz="1100" dirty="0">
                <a:solidFill>
                  <a:srgbClr val="00338D"/>
                </a:solidFill>
                <a:latin typeface="Arial" panose="020B0604020202020204" pitchFamily="34" charset="0"/>
                <a:cs typeface="Arial" panose="020B0604020202020204" pitchFamily="34" charset="0"/>
              </a:rPr>
              <a:t>Funds linked to the PNRR "National Recovery and Resilience Plan" on digital innovations and cybersecurity</a:t>
            </a:r>
            <a:endParaRPr lang="it-IT" sz="1100" dirty="0">
              <a:solidFill>
                <a:srgbClr val="00338D"/>
              </a:solidFill>
              <a:latin typeface="Arial" panose="020B0604020202020204" pitchFamily="34" charset="0"/>
              <a:cs typeface="Arial" panose="020B0604020202020204" pitchFamily="34" charset="0"/>
            </a:endParaRPr>
          </a:p>
        </p:txBody>
      </p:sp>
      <p:grpSp>
        <p:nvGrpSpPr>
          <p:cNvPr id="2" name="Gruppo 1">
            <a:extLst>
              <a:ext uri="{FF2B5EF4-FFF2-40B4-BE49-F238E27FC236}">
                <a16:creationId xmlns:a16="http://schemas.microsoft.com/office/drawing/2014/main" id="{76F9FD2A-1F5C-47DA-84FD-8F99F5811242}"/>
              </a:ext>
            </a:extLst>
          </p:cNvPr>
          <p:cNvGrpSpPr/>
          <p:nvPr/>
        </p:nvGrpSpPr>
        <p:grpSpPr>
          <a:xfrm>
            <a:off x="690635" y="1712221"/>
            <a:ext cx="788656" cy="4008691"/>
            <a:chOff x="804449" y="1471866"/>
            <a:chExt cx="788656" cy="4008691"/>
          </a:xfrm>
        </p:grpSpPr>
        <p:grpSp>
          <p:nvGrpSpPr>
            <p:cNvPr id="113" name="Group 112"/>
            <p:cNvGrpSpPr/>
            <p:nvPr/>
          </p:nvGrpSpPr>
          <p:grpSpPr>
            <a:xfrm>
              <a:off x="804449" y="1471866"/>
              <a:ext cx="788656" cy="4008691"/>
              <a:chOff x="825600" y="1451451"/>
              <a:chExt cx="791829" cy="4085046"/>
            </a:xfrm>
          </p:grpSpPr>
          <p:sp>
            <p:nvSpPr>
              <p:cNvPr id="88" name="Oval 87"/>
              <p:cNvSpPr/>
              <p:nvPr/>
            </p:nvSpPr>
            <p:spPr>
              <a:xfrm>
                <a:off x="851183" y="1451451"/>
                <a:ext cx="766246" cy="766246"/>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5" dirty="0">
                  <a:solidFill>
                    <a:prstClr val="white"/>
                  </a:solidFill>
                </a:endParaRPr>
              </a:p>
            </p:txBody>
          </p:sp>
          <p:sp>
            <p:nvSpPr>
              <p:cNvPr id="80" name="Oval 79"/>
              <p:cNvSpPr/>
              <p:nvPr/>
            </p:nvSpPr>
            <p:spPr>
              <a:xfrm>
                <a:off x="825600" y="2601370"/>
                <a:ext cx="766246" cy="766246"/>
              </a:xfrm>
              <a:prstGeom prst="ellipse">
                <a:avLst/>
              </a:prstGeom>
              <a:solidFill>
                <a:srgbClr val="003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5" dirty="0">
                  <a:solidFill>
                    <a:prstClr val="white"/>
                  </a:solidFill>
                </a:endParaRPr>
              </a:p>
            </p:txBody>
          </p:sp>
          <p:sp>
            <p:nvSpPr>
              <p:cNvPr id="73" name="Oval 72"/>
              <p:cNvSpPr/>
              <p:nvPr/>
            </p:nvSpPr>
            <p:spPr>
              <a:xfrm>
                <a:off x="844799" y="3813914"/>
                <a:ext cx="766246" cy="766246"/>
              </a:xfrm>
              <a:prstGeom prst="ellipse">
                <a:avLst/>
              </a:prstGeom>
              <a:solidFill>
                <a:srgbClr val="AB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5" dirty="0">
                  <a:solidFill>
                    <a:srgbClr val="0091DA"/>
                  </a:solidFill>
                </a:endParaRPr>
              </a:p>
            </p:txBody>
          </p:sp>
          <p:sp>
            <p:nvSpPr>
              <p:cNvPr id="96" name="Oval 95"/>
              <p:cNvSpPr/>
              <p:nvPr/>
            </p:nvSpPr>
            <p:spPr>
              <a:xfrm>
                <a:off x="825600" y="4770251"/>
                <a:ext cx="766246" cy="766246"/>
              </a:xfrm>
              <a:prstGeom prst="ellipse">
                <a:avLst/>
              </a:prstGeom>
              <a:solidFill>
                <a:srgbClr val="7E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5" dirty="0">
                  <a:solidFill>
                    <a:srgbClr val="0091DA"/>
                  </a:solidFill>
                </a:endParaRPr>
              </a:p>
            </p:txBody>
          </p:sp>
        </p:grpSp>
        <p:pic>
          <p:nvPicPr>
            <p:cNvPr id="67" name="CustomIcon">
              <a:extLst>
                <a:ext uri="{FF2B5EF4-FFF2-40B4-BE49-F238E27FC236}">
                  <a16:creationId xmlns:a16="http://schemas.microsoft.com/office/drawing/2014/main" id="{3A45D547-E38D-4430-9C70-143EDBC212DD}"/>
                </a:ext>
              </a:extLst>
            </p:cNvPr>
            <p:cNvPicPr>
              <a:picLocks noChangeAspect="1"/>
            </p:cNvPicPr>
            <p:nvPr>
              <p:custDataLst>
                <p:tags r:id="rId3"/>
              </p:custDataLst>
            </p:nvPr>
          </p:nvPicPr>
          <p:blipFill>
            <a:blip r:embed="rId6">
              <a:extLst>
                <a:ext uri="{96DAC541-7B7A-43D3-8B79-37D633B846F1}">
                  <asvg:svgBlip xmlns:asvg="http://schemas.microsoft.com/office/drawing/2016/SVG/main" xmlns="" r:embed="rId7"/>
                </a:ext>
              </a:extLst>
            </a:blip>
            <a:stretch>
              <a:fillRect/>
            </a:stretch>
          </p:blipFill>
          <p:spPr bwMode="gray">
            <a:xfrm>
              <a:off x="977314" y="2791646"/>
              <a:ext cx="420585" cy="417170"/>
            </a:xfrm>
            <a:prstGeom prst="rect">
              <a:avLst/>
            </a:prstGeom>
          </p:spPr>
        </p:pic>
        <p:pic>
          <p:nvPicPr>
            <p:cNvPr id="68" name="CustomIcon">
              <a:extLst>
                <a:ext uri="{FF2B5EF4-FFF2-40B4-BE49-F238E27FC236}">
                  <a16:creationId xmlns:a16="http://schemas.microsoft.com/office/drawing/2014/main" id="{6C76DC8C-32E2-4DE0-8A0E-C8AE465AC896}"/>
                </a:ext>
              </a:extLst>
            </p:cNvPr>
            <p:cNvPicPr>
              <a:picLocks/>
            </p:cNvPicPr>
            <p:nvPr>
              <p:custDataLst>
                <p:tags r:id="rId4"/>
              </p:custDataLst>
            </p:nvPr>
          </p:nvPicPr>
          <p:blipFill>
            <a:blip r:embed="rId8">
              <a:extLst>
                <a:ext uri="{96DAC541-7B7A-43D3-8B79-37D633B846F1}">
                  <asvg:svgBlip xmlns:asvg="http://schemas.microsoft.com/office/drawing/2016/SVG/main" xmlns="" r:embed="rId9"/>
                </a:ext>
              </a:extLst>
            </a:blip>
            <a:stretch>
              <a:fillRect/>
            </a:stretch>
          </p:blipFill>
          <p:spPr bwMode="gray">
            <a:xfrm>
              <a:off x="1018168" y="3897916"/>
              <a:ext cx="402938" cy="443898"/>
            </a:xfrm>
            <a:prstGeom prst="rect">
              <a:avLst/>
            </a:prstGeom>
          </p:spPr>
        </p:pic>
        <p:grpSp>
          <p:nvGrpSpPr>
            <p:cNvPr id="76" name="Group 589"/>
            <p:cNvGrpSpPr>
              <a:grpSpLocks/>
            </p:cNvGrpSpPr>
            <p:nvPr/>
          </p:nvGrpSpPr>
          <p:grpSpPr>
            <a:xfrm>
              <a:off x="934636" y="1657340"/>
              <a:ext cx="558000" cy="325115"/>
              <a:chOff x="10339406" y="3783844"/>
              <a:chExt cx="484764" cy="238125"/>
            </a:xfrm>
            <a:solidFill>
              <a:schemeClr val="bg1"/>
            </a:solidFill>
          </p:grpSpPr>
          <p:sp>
            <p:nvSpPr>
              <p:cNvPr id="77" name="Freeform 10733"/>
              <p:cNvSpPr>
                <a:spLocks noEditPoints="1"/>
              </p:cNvSpPr>
              <p:nvPr/>
            </p:nvSpPr>
            <p:spPr bwMode="auto">
              <a:xfrm>
                <a:off x="10426804" y="3783844"/>
                <a:ext cx="325438" cy="238125"/>
              </a:xfrm>
              <a:custGeom>
                <a:avLst/>
                <a:gdLst>
                  <a:gd name="T0" fmla="*/ 528 w 820"/>
                  <a:gd name="T1" fmla="*/ 17 h 602"/>
                  <a:gd name="T2" fmla="*/ 0 w 820"/>
                  <a:gd name="T3" fmla="*/ 98 h 602"/>
                  <a:gd name="T4" fmla="*/ 51 w 820"/>
                  <a:gd name="T5" fmla="*/ 438 h 602"/>
                  <a:gd name="T6" fmla="*/ 59 w 820"/>
                  <a:gd name="T7" fmla="*/ 470 h 602"/>
                  <a:gd name="T8" fmla="*/ 81 w 820"/>
                  <a:gd name="T9" fmla="*/ 488 h 602"/>
                  <a:gd name="T10" fmla="*/ 104 w 820"/>
                  <a:gd name="T11" fmla="*/ 488 h 602"/>
                  <a:gd name="T12" fmla="*/ 139 w 820"/>
                  <a:gd name="T13" fmla="*/ 468 h 602"/>
                  <a:gd name="T14" fmla="*/ 142 w 820"/>
                  <a:gd name="T15" fmla="*/ 510 h 602"/>
                  <a:gd name="T16" fmla="*/ 151 w 820"/>
                  <a:gd name="T17" fmla="*/ 530 h 602"/>
                  <a:gd name="T18" fmla="*/ 172 w 820"/>
                  <a:gd name="T19" fmla="*/ 543 h 602"/>
                  <a:gd name="T20" fmla="*/ 214 w 820"/>
                  <a:gd name="T21" fmla="*/ 540 h 602"/>
                  <a:gd name="T22" fmla="*/ 226 w 820"/>
                  <a:gd name="T23" fmla="*/ 566 h 602"/>
                  <a:gd name="T24" fmla="*/ 243 w 820"/>
                  <a:gd name="T25" fmla="*/ 580 h 602"/>
                  <a:gd name="T26" fmla="*/ 269 w 820"/>
                  <a:gd name="T27" fmla="*/ 587 h 602"/>
                  <a:gd name="T28" fmla="*/ 297 w 820"/>
                  <a:gd name="T29" fmla="*/ 577 h 602"/>
                  <a:gd name="T30" fmla="*/ 347 w 820"/>
                  <a:gd name="T31" fmla="*/ 581 h 602"/>
                  <a:gd name="T32" fmla="*/ 378 w 820"/>
                  <a:gd name="T33" fmla="*/ 596 h 602"/>
                  <a:gd name="T34" fmla="*/ 411 w 820"/>
                  <a:gd name="T35" fmla="*/ 602 h 602"/>
                  <a:gd name="T36" fmla="*/ 435 w 820"/>
                  <a:gd name="T37" fmla="*/ 596 h 602"/>
                  <a:gd name="T38" fmla="*/ 448 w 820"/>
                  <a:gd name="T39" fmla="*/ 581 h 602"/>
                  <a:gd name="T40" fmla="*/ 476 w 820"/>
                  <a:gd name="T41" fmla="*/ 586 h 602"/>
                  <a:gd name="T42" fmla="*/ 504 w 820"/>
                  <a:gd name="T43" fmla="*/ 588 h 602"/>
                  <a:gd name="T44" fmla="*/ 533 w 820"/>
                  <a:gd name="T45" fmla="*/ 574 h 602"/>
                  <a:gd name="T46" fmla="*/ 550 w 820"/>
                  <a:gd name="T47" fmla="*/ 557 h 602"/>
                  <a:gd name="T48" fmla="*/ 559 w 820"/>
                  <a:gd name="T49" fmla="*/ 553 h 602"/>
                  <a:gd name="T50" fmla="*/ 588 w 820"/>
                  <a:gd name="T51" fmla="*/ 559 h 602"/>
                  <a:gd name="T52" fmla="*/ 620 w 820"/>
                  <a:gd name="T53" fmla="*/ 550 h 602"/>
                  <a:gd name="T54" fmla="*/ 641 w 820"/>
                  <a:gd name="T55" fmla="*/ 534 h 602"/>
                  <a:gd name="T56" fmla="*/ 654 w 820"/>
                  <a:gd name="T57" fmla="*/ 521 h 602"/>
                  <a:gd name="T58" fmla="*/ 682 w 820"/>
                  <a:gd name="T59" fmla="*/ 527 h 602"/>
                  <a:gd name="T60" fmla="*/ 708 w 820"/>
                  <a:gd name="T61" fmla="*/ 525 h 602"/>
                  <a:gd name="T62" fmla="*/ 732 w 820"/>
                  <a:gd name="T63" fmla="*/ 506 h 602"/>
                  <a:gd name="T64" fmla="*/ 741 w 820"/>
                  <a:gd name="T65" fmla="*/ 471 h 602"/>
                  <a:gd name="T66" fmla="*/ 715 w 820"/>
                  <a:gd name="T67" fmla="*/ 492 h 602"/>
                  <a:gd name="T68" fmla="*/ 694 w 820"/>
                  <a:gd name="T69" fmla="*/ 505 h 602"/>
                  <a:gd name="T70" fmla="*/ 643 w 820"/>
                  <a:gd name="T71" fmla="*/ 487 h 602"/>
                  <a:gd name="T72" fmla="*/ 625 w 820"/>
                  <a:gd name="T73" fmla="*/ 499 h 602"/>
                  <a:gd name="T74" fmla="*/ 617 w 820"/>
                  <a:gd name="T75" fmla="*/ 526 h 602"/>
                  <a:gd name="T76" fmla="*/ 587 w 820"/>
                  <a:gd name="T77" fmla="*/ 537 h 602"/>
                  <a:gd name="T78" fmla="*/ 563 w 820"/>
                  <a:gd name="T79" fmla="*/ 530 h 602"/>
                  <a:gd name="T80" fmla="*/ 441 w 820"/>
                  <a:gd name="T81" fmla="*/ 397 h 602"/>
                  <a:gd name="T82" fmla="*/ 533 w 820"/>
                  <a:gd name="T83" fmla="*/ 538 h 602"/>
                  <a:gd name="T84" fmla="*/ 524 w 820"/>
                  <a:gd name="T85" fmla="*/ 553 h 602"/>
                  <a:gd name="T86" fmla="*/ 509 w 820"/>
                  <a:gd name="T87" fmla="*/ 562 h 602"/>
                  <a:gd name="T88" fmla="*/ 486 w 820"/>
                  <a:gd name="T89" fmla="*/ 565 h 602"/>
                  <a:gd name="T90" fmla="*/ 450 w 820"/>
                  <a:gd name="T91" fmla="*/ 545 h 602"/>
                  <a:gd name="T92" fmla="*/ 339 w 820"/>
                  <a:gd name="T93" fmla="*/ 427 h 602"/>
                  <a:gd name="T94" fmla="*/ 428 w 820"/>
                  <a:gd name="T95" fmla="*/ 572 h 602"/>
                  <a:gd name="T96" fmla="*/ 415 w 820"/>
                  <a:gd name="T97" fmla="*/ 579 h 602"/>
                  <a:gd name="T98" fmla="*/ 385 w 820"/>
                  <a:gd name="T99" fmla="*/ 575 h 602"/>
                  <a:gd name="T100" fmla="*/ 341 w 820"/>
                  <a:gd name="T101" fmla="*/ 549 h 602"/>
                  <a:gd name="T102" fmla="*/ 206 w 820"/>
                  <a:gd name="T103" fmla="*/ 452 h 602"/>
                  <a:gd name="T104" fmla="*/ 27 w 820"/>
                  <a:gd name="T105" fmla="*/ 388 h 602"/>
                  <a:gd name="T106" fmla="*/ 326 w 820"/>
                  <a:gd name="T107" fmla="*/ 32 h 602"/>
                  <a:gd name="T108" fmla="*/ 188 w 820"/>
                  <a:gd name="T109" fmla="*/ 161 h 602"/>
                  <a:gd name="T110" fmla="*/ 204 w 820"/>
                  <a:gd name="T111" fmla="*/ 178 h 602"/>
                  <a:gd name="T112" fmla="*/ 236 w 820"/>
                  <a:gd name="T113" fmla="*/ 186 h 602"/>
                  <a:gd name="T114" fmla="*/ 361 w 820"/>
                  <a:gd name="T115" fmla="*/ 145 h 602"/>
                  <a:gd name="T116" fmla="*/ 718 w 820"/>
                  <a:gd name="T117" fmla="*/ 450 h 602"/>
                  <a:gd name="T118" fmla="*/ 718 w 820"/>
                  <a:gd name="T119" fmla="*/ 48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0" h="602">
                    <a:moveTo>
                      <a:pt x="820" y="410"/>
                    </a:moveTo>
                    <a:lnTo>
                      <a:pt x="819" y="112"/>
                    </a:lnTo>
                    <a:lnTo>
                      <a:pt x="722" y="112"/>
                    </a:lnTo>
                    <a:lnTo>
                      <a:pt x="528" y="17"/>
                    </a:lnTo>
                    <a:lnTo>
                      <a:pt x="368" y="17"/>
                    </a:lnTo>
                    <a:lnTo>
                      <a:pt x="267" y="0"/>
                    </a:lnTo>
                    <a:lnTo>
                      <a:pt x="101" y="100"/>
                    </a:lnTo>
                    <a:lnTo>
                      <a:pt x="0" y="98"/>
                    </a:lnTo>
                    <a:lnTo>
                      <a:pt x="5" y="409"/>
                    </a:lnTo>
                    <a:lnTo>
                      <a:pt x="52" y="413"/>
                    </a:lnTo>
                    <a:lnTo>
                      <a:pt x="51" y="425"/>
                    </a:lnTo>
                    <a:lnTo>
                      <a:pt x="51" y="438"/>
                    </a:lnTo>
                    <a:lnTo>
                      <a:pt x="51" y="450"/>
                    </a:lnTo>
                    <a:lnTo>
                      <a:pt x="52" y="460"/>
                    </a:lnTo>
                    <a:lnTo>
                      <a:pt x="55" y="464"/>
                    </a:lnTo>
                    <a:lnTo>
                      <a:pt x="59" y="470"/>
                    </a:lnTo>
                    <a:lnTo>
                      <a:pt x="63" y="475"/>
                    </a:lnTo>
                    <a:lnTo>
                      <a:pt x="69" y="480"/>
                    </a:lnTo>
                    <a:lnTo>
                      <a:pt x="75" y="484"/>
                    </a:lnTo>
                    <a:lnTo>
                      <a:pt x="81" y="488"/>
                    </a:lnTo>
                    <a:lnTo>
                      <a:pt x="87" y="491"/>
                    </a:lnTo>
                    <a:lnTo>
                      <a:pt x="92" y="491"/>
                    </a:lnTo>
                    <a:lnTo>
                      <a:pt x="97" y="490"/>
                    </a:lnTo>
                    <a:lnTo>
                      <a:pt x="104" y="488"/>
                    </a:lnTo>
                    <a:lnTo>
                      <a:pt x="111" y="484"/>
                    </a:lnTo>
                    <a:lnTo>
                      <a:pt x="120" y="480"/>
                    </a:lnTo>
                    <a:lnTo>
                      <a:pt x="132" y="473"/>
                    </a:lnTo>
                    <a:lnTo>
                      <a:pt x="139" y="468"/>
                    </a:lnTo>
                    <a:lnTo>
                      <a:pt x="139" y="474"/>
                    </a:lnTo>
                    <a:lnTo>
                      <a:pt x="140" y="485"/>
                    </a:lnTo>
                    <a:lnTo>
                      <a:pt x="142" y="499"/>
                    </a:lnTo>
                    <a:lnTo>
                      <a:pt x="142" y="510"/>
                    </a:lnTo>
                    <a:lnTo>
                      <a:pt x="142" y="514"/>
                    </a:lnTo>
                    <a:lnTo>
                      <a:pt x="144" y="520"/>
                    </a:lnTo>
                    <a:lnTo>
                      <a:pt x="147" y="525"/>
                    </a:lnTo>
                    <a:lnTo>
                      <a:pt x="151" y="530"/>
                    </a:lnTo>
                    <a:lnTo>
                      <a:pt x="156" y="536"/>
                    </a:lnTo>
                    <a:lnTo>
                      <a:pt x="161" y="540"/>
                    </a:lnTo>
                    <a:lnTo>
                      <a:pt x="166" y="542"/>
                    </a:lnTo>
                    <a:lnTo>
                      <a:pt x="172" y="543"/>
                    </a:lnTo>
                    <a:lnTo>
                      <a:pt x="184" y="543"/>
                    </a:lnTo>
                    <a:lnTo>
                      <a:pt x="198" y="542"/>
                    </a:lnTo>
                    <a:lnTo>
                      <a:pt x="210" y="540"/>
                    </a:lnTo>
                    <a:lnTo>
                      <a:pt x="214" y="540"/>
                    </a:lnTo>
                    <a:lnTo>
                      <a:pt x="216" y="544"/>
                    </a:lnTo>
                    <a:lnTo>
                      <a:pt x="220" y="555"/>
                    </a:lnTo>
                    <a:lnTo>
                      <a:pt x="223" y="560"/>
                    </a:lnTo>
                    <a:lnTo>
                      <a:pt x="226" y="566"/>
                    </a:lnTo>
                    <a:lnTo>
                      <a:pt x="229" y="571"/>
                    </a:lnTo>
                    <a:lnTo>
                      <a:pt x="233" y="575"/>
                    </a:lnTo>
                    <a:lnTo>
                      <a:pt x="238" y="578"/>
                    </a:lnTo>
                    <a:lnTo>
                      <a:pt x="243" y="580"/>
                    </a:lnTo>
                    <a:lnTo>
                      <a:pt x="249" y="582"/>
                    </a:lnTo>
                    <a:lnTo>
                      <a:pt x="256" y="585"/>
                    </a:lnTo>
                    <a:lnTo>
                      <a:pt x="263" y="586"/>
                    </a:lnTo>
                    <a:lnTo>
                      <a:pt x="269" y="587"/>
                    </a:lnTo>
                    <a:lnTo>
                      <a:pt x="274" y="587"/>
                    </a:lnTo>
                    <a:lnTo>
                      <a:pt x="277" y="586"/>
                    </a:lnTo>
                    <a:lnTo>
                      <a:pt x="285" y="582"/>
                    </a:lnTo>
                    <a:lnTo>
                      <a:pt x="297" y="577"/>
                    </a:lnTo>
                    <a:lnTo>
                      <a:pt x="311" y="571"/>
                    </a:lnTo>
                    <a:lnTo>
                      <a:pt x="324" y="565"/>
                    </a:lnTo>
                    <a:lnTo>
                      <a:pt x="337" y="574"/>
                    </a:lnTo>
                    <a:lnTo>
                      <a:pt x="347" y="581"/>
                    </a:lnTo>
                    <a:lnTo>
                      <a:pt x="354" y="587"/>
                    </a:lnTo>
                    <a:lnTo>
                      <a:pt x="358" y="589"/>
                    </a:lnTo>
                    <a:lnTo>
                      <a:pt x="365" y="592"/>
                    </a:lnTo>
                    <a:lnTo>
                      <a:pt x="378" y="596"/>
                    </a:lnTo>
                    <a:lnTo>
                      <a:pt x="386" y="598"/>
                    </a:lnTo>
                    <a:lnTo>
                      <a:pt x="394" y="600"/>
                    </a:lnTo>
                    <a:lnTo>
                      <a:pt x="403" y="602"/>
                    </a:lnTo>
                    <a:lnTo>
                      <a:pt x="411" y="602"/>
                    </a:lnTo>
                    <a:lnTo>
                      <a:pt x="411" y="602"/>
                    </a:lnTo>
                    <a:lnTo>
                      <a:pt x="422" y="600"/>
                    </a:lnTo>
                    <a:lnTo>
                      <a:pt x="431" y="598"/>
                    </a:lnTo>
                    <a:lnTo>
                      <a:pt x="435" y="596"/>
                    </a:lnTo>
                    <a:lnTo>
                      <a:pt x="439" y="594"/>
                    </a:lnTo>
                    <a:lnTo>
                      <a:pt x="442" y="591"/>
                    </a:lnTo>
                    <a:lnTo>
                      <a:pt x="444" y="588"/>
                    </a:lnTo>
                    <a:lnTo>
                      <a:pt x="448" y="581"/>
                    </a:lnTo>
                    <a:lnTo>
                      <a:pt x="451" y="574"/>
                    </a:lnTo>
                    <a:lnTo>
                      <a:pt x="460" y="579"/>
                    </a:lnTo>
                    <a:lnTo>
                      <a:pt x="471" y="583"/>
                    </a:lnTo>
                    <a:lnTo>
                      <a:pt x="476" y="586"/>
                    </a:lnTo>
                    <a:lnTo>
                      <a:pt x="483" y="587"/>
                    </a:lnTo>
                    <a:lnTo>
                      <a:pt x="489" y="588"/>
                    </a:lnTo>
                    <a:lnTo>
                      <a:pt x="494" y="589"/>
                    </a:lnTo>
                    <a:lnTo>
                      <a:pt x="504" y="588"/>
                    </a:lnTo>
                    <a:lnTo>
                      <a:pt x="511" y="586"/>
                    </a:lnTo>
                    <a:lnTo>
                      <a:pt x="520" y="582"/>
                    </a:lnTo>
                    <a:lnTo>
                      <a:pt x="527" y="577"/>
                    </a:lnTo>
                    <a:lnTo>
                      <a:pt x="533" y="574"/>
                    </a:lnTo>
                    <a:lnTo>
                      <a:pt x="539" y="570"/>
                    </a:lnTo>
                    <a:lnTo>
                      <a:pt x="543" y="566"/>
                    </a:lnTo>
                    <a:lnTo>
                      <a:pt x="546" y="562"/>
                    </a:lnTo>
                    <a:lnTo>
                      <a:pt x="550" y="557"/>
                    </a:lnTo>
                    <a:lnTo>
                      <a:pt x="552" y="553"/>
                    </a:lnTo>
                    <a:lnTo>
                      <a:pt x="553" y="550"/>
                    </a:lnTo>
                    <a:lnTo>
                      <a:pt x="553" y="549"/>
                    </a:lnTo>
                    <a:lnTo>
                      <a:pt x="559" y="553"/>
                    </a:lnTo>
                    <a:lnTo>
                      <a:pt x="566" y="555"/>
                    </a:lnTo>
                    <a:lnTo>
                      <a:pt x="572" y="557"/>
                    </a:lnTo>
                    <a:lnTo>
                      <a:pt x="579" y="558"/>
                    </a:lnTo>
                    <a:lnTo>
                      <a:pt x="588" y="559"/>
                    </a:lnTo>
                    <a:lnTo>
                      <a:pt x="596" y="558"/>
                    </a:lnTo>
                    <a:lnTo>
                      <a:pt x="605" y="556"/>
                    </a:lnTo>
                    <a:lnTo>
                      <a:pt x="613" y="554"/>
                    </a:lnTo>
                    <a:lnTo>
                      <a:pt x="620" y="550"/>
                    </a:lnTo>
                    <a:lnTo>
                      <a:pt x="628" y="545"/>
                    </a:lnTo>
                    <a:lnTo>
                      <a:pt x="633" y="542"/>
                    </a:lnTo>
                    <a:lnTo>
                      <a:pt x="637" y="538"/>
                    </a:lnTo>
                    <a:lnTo>
                      <a:pt x="641" y="534"/>
                    </a:lnTo>
                    <a:lnTo>
                      <a:pt x="644" y="530"/>
                    </a:lnTo>
                    <a:lnTo>
                      <a:pt x="646" y="524"/>
                    </a:lnTo>
                    <a:lnTo>
                      <a:pt x="648" y="516"/>
                    </a:lnTo>
                    <a:lnTo>
                      <a:pt x="654" y="521"/>
                    </a:lnTo>
                    <a:lnTo>
                      <a:pt x="657" y="523"/>
                    </a:lnTo>
                    <a:lnTo>
                      <a:pt x="662" y="524"/>
                    </a:lnTo>
                    <a:lnTo>
                      <a:pt x="675" y="526"/>
                    </a:lnTo>
                    <a:lnTo>
                      <a:pt x="682" y="527"/>
                    </a:lnTo>
                    <a:lnTo>
                      <a:pt x="689" y="527"/>
                    </a:lnTo>
                    <a:lnTo>
                      <a:pt x="696" y="527"/>
                    </a:lnTo>
                    <a:lnTo>
                      <a:pt x="702" y="526"/>
                    </a:lnTo>
                    <a:lnTo>
                      <a:pt x="708" y="525"/>
                    </a:lnTo>
                    <a:lnTo>
                      <a:pt x="714" y="522"/>
                    </a:lnTo>
                    <a:lnTo>
                      <a:pt x="719" y="519"/>
                    </a:lnTo>
                    <a:lnTo>
                      <a:pt x="724" y="514"/>
                    </a:lnTo>
                    <a:lnTo>
                      <a:pt x="732" y="506"/>
                    </a:lnTo>
                    <a:lnTo>
                      <a:pt x="737" y="498"/>
                    </a:lnTo>
                    <a:lnTo>
                      <a:pt x="739" y="493"/>
                    </a:lnTo>
                    <a:lnTo>
                      <a:pt x="740" y="483"/>
                    </a:lnTo>
                    <a:lnTo>
                      <a:pt x="741" y="471"/>
                    </a:lnTo>
                    <a:lnTo>
                      <a:pt x="740" y="454"/>
                    </a:lnTo>
                    <a:lnTo>
                      <a:pt x="820" y="410"/>
                    </a:lnTo>
                    <a:close/>
                    <a:moveTo>
                      <a:pt x="718" y="488"/>
                    </a:moveTo>
                    <a:lnTo>
                      <a:pt x="715" y="492"/>
                    </a:lnTo>
                    <a:lnTo>
                      <a:pt x="709" y="497"/>
                    </a:lnTo>
                    <a:lnTo>
                      <a:pt x="704" y="501"/>
                    </a:lnTo>
                    <a:lnTo>
                      <a:pt x="696" y="505"/>
                    </a:lnTo>
                    <a:lnTo>
                      <a:pt x="694" y="505"/>
                    </a:lnTo>
                    <a:lnTo>
                      <a:pt x="691" y="505"/>
                    </a:lnTo>
                    <a:lnTo>
                      <a:pt x="676" y="504"/>
                    </a:lnTo>
                    <a:lnTo>
                      <a:pt x="665" y="501"/>
                    </a:lnTo>
                    <a:lnTo>
                      <a:pt x="643" y="487"/>
                    </a:lnTo>
                    <a:lnTo>
                      <a:pt x="553" y="351"/>
                    </a:lnTo>
                    <a:lnTo>
                      <a:pt x="534" y="363"/>
                    </a:lnTo>
                    <a:lnTo>
                      <a:pt x="625" y="499"/>
                    </a:lnTo>
                    <a:lnTo>
                      <a:pt x="625" y="499"/>
                    </a:lnTo>
                    <a:lnTo>
                      <a:pt x="626" y="511"/>
                    </a:lnTo>
                    <a:lnTo>
                      <a:pt x="625" y="520"/>
                    </a:lnTo>
                    <a:lnTo>
                      <a:pt x="622" y="522"/>
                    </a:lnTo>
                    <a:lnTo>
                      <a:pt x="617" y="526"/>
                    </a:lnTo>
                    <a:lnTo>
                      <a:pt x="611" y="529"/>
                    </a:lnTo>
                    <a:lnTo>
                      <a:pt x="604" y="533"/>
                    </a:lnTo>
                    <a:lnTo>
                      <a:pt x="595" y="536"/>
                    </a:lnTo>
                    <a:lnTo>
                      <a:pt x="587" y="537"/>
                    </a:lnTo>
                    <a:lnTo>
                      <a:pt x="580" y="537"/>
                    </a:lnTo>
                    <a:lnTo>
                      <a:pt x="574" y="534"/>
                    </a:lnTo>
                    <a:lnTo>
                      <a:pt x="569" y="532"/>
                    </a:lnTo>
                    <a:lnTo>
                      <a:pt x="563" y="530"/>
                    </a:lnTo>
                    <a:lnTo>
                      <a:pt x="556" y="525"/>
                    </a:lnTo>
                    <a:lnTo>
                      <a:pt x="551" y="521"/>
                    </a:lnTo>
                    <a:lnTo>
                      <a:pt x="460" y="384"/>
                    </a:lnTo>
                    <a:lnTo>
                      <a:pt x="441" y="397"/>
                    </a:lnTo>
                    <a:lnTo>
                      <a:pt x="530" y="529"/>
                    </a:lnTo>
                    <a:lnTo>
                      <a:pt x="529" y="530"/>
                    </a:lnTo>
                    <a:lnTo>
                      <a:pt x="531" y="533"/>
                    </a:lnTo>
                    <a:lnTo>
                      <a:pt x="533" y="538"/>
                    </a:lnTo>
                    <a:lnTo>
                      <a:pt x="533" y="541"/>
                    </a:lnTo>
                    <a:lnTo>
                      <a:pt x="531" y="544"/>
                    </a:lnTo>
                    <a:lnTo>
                      <a:pt x="528" y="548"/>
                    </a:lnTo>
                    <a:lnTo>
                      <a:pt x="524" y="553"/>
                    </a:lnTo>
                    <a:lnTo>
                      <a:pt x="520" y="556"/>
                    </a:lnTo>
                    <a:lnTo>
                      <a:pt x="517" y="557"/>
                    </a:lnTo>
                    <a:lnTo>
                      <a:pt x="513" y="559"/>
                    </a:lnTo>
                    <a:lnTo>
                      <a:pt x="509" y="562"/>
                    </a:lnTo>
                    <a:lnTo>
                      <a:pt x="505" y="564"/>
                    </a:lnTo>
                    <a:lnTo>
                      <a:pt x="500" y="565"/>
                    </a:lnTo>
                    <a:lnTo>
                      <a:pt x="494" y="566"/>
                    </a:lnTo>
                    <a:lnTo>
                      <a:pt x="486" y="565"/>
                    </a:lnTo>
                    <a:lnTo>
                      <a:pt x="477" y="562"/>
                    </a:lnTo>
                    <a:lnTo>
                      <a:pt x="469" y="558"/>
                    </a:lnTo>
                    <a:lnTo>
                      <a:pt x="461" y="554"/>
                    </a:lnTo>
                    <a:lnTo>
                      <a:pt x="450" y="545"/>
                    </a:lnTo>
                    <a:lnTo>
                      <a:pt x="445" y="541"/>
                    </a:lnTo>
                    <a:lnTo>
                      <a:pt x="437" y="532"/>
                    </a:lnTo>
                    <a:lnTo>
                      <a:pt x="357" y="414"/>
                    </a:lnTo>
                    <a:lnTo>
                      <a:pt x="339" y="427"/>
                    </a:lnTo>
                    <a:lnTo>
                      <a:pt x="428" y="560"/>
                    </a:lnTo>
                    <a:lnTo>
                      <a:pt x="429" y="564"/>
                    </a:lnTo>
                    <a:lnTo>
                      <a:pt x="428" y="569"/>
                    </a:lnTo>
                    <a:lnTo>
                      <a:pt x="428" y="572"/>
                    </a:lnTo>
                    <a:lnTo>
                      <a:pt x="426" y="575"/>
                    </a:lnTo>
                    <a:lnTo>
                      <a:pt x="424" y="577"/>
                    </a:lnTo>
                    <a:lnTo>
                      <a:pt x="420" y="578"/>
                    </a:lnTo>
                    <a:lnTo>
                      <a:pt x="415" y="579"/>
                    </a:lnTo>
                    <a:lnTo>
                      <a:pt x="411" y="579"/>
                    </a:lnTo>
                    <a:lnTo>
                      <a:pt x="411" y="579"/>
                    </a:lnTo>
                    <a:lnTo>
                      <a:pt x="397" y="578"/>
                    </a:lnTo>
                    <a:lnTo>
                      <a:pt x="385" y="575"/>
                    </a:lnTo>
                    <a:lnTo>
                      <a:pt x="374" y="572"/>
                    </a:lnTo>
                    <a:lnTo>
                      <a:pt x="369" y="569"/>
                    </a:lnTo>
                    <a:lnTo>
                      <a:pt x="360" y="563"/>
                    </a:lnTo>
                    <a:lnTo>
                      <a:pt x="341" y="549"/>
                    </a:lnTo>
                    <a:lnTo>
                      <a:pt x="314" y="530"/>
                    </a:lnTo>
                    <a:lnTo>
                      <a:pt x="281" y="507"/>
                    </a:lnTo>
                    <a:lnTo>
                      <a:pt x="244" y="480"/>
                    </a:lnTo>
                    <a:lnTo>
                      <a:pt x="206" y="452"/>
                    </a:lnTo>
                    <a:lnTo>
                      <a:pt x="167" y="425"/>
                    </a:lnTo>
                    <a:lnTo>
                      <a:pt x="131" y="398"/>
                    </a:lnTo>
                    <a:lnTo>
                      <a:pt x="129" y="397"/>
                    </a:lnTo>
                    <a:lnTo>
                      <a:pt x="27" y="388"/>
                    </a:lnTo>
                    <a:lnTo>
                      <a:pt x="23" y="121"/>
                    </a:lnTo>
                    <a:lnTo>
                      <a:pt x="108" y="122"/>
                    </a:lnTo>
                    <a:lnTo>
                      <a:pt x="273" y="23"/>
                    </a:lnTo>
                    <a:lnTo>
                      <a:pt x="326" y="32"/>
                    </a:lnTo>
                    <a:lnTo>
                      <a:pt x="182" y="149"/>
                    </a:lnTo>
                    <a:lnTo>
                      <a:pt x="183" y="151"/>
                    </a:lnTo>
                    <a:lnTo>
                      <a:pt x="186" y="158"/>
                    </a:lnTo>
                    <a:lnTo>
                      <a:pt x="188" y="161"/>
                    </a:lnTo>
                    <a:lnTo>
                      <a:pt x="190" y="165"/>
                    </a:lnTo>
                    <a:lnTo>
                      <a:pt x="194" y="169"/>
                    </a:lnTo>
                    <a:lnTo>
                      <a:pt x="198" y="174"/>
                    </a:lnTo>
                    <a:lnTo>
                      <a:pt x="204" y="178"/>
                    </a:lnTo>
                    <a:lnTo>
                      <a:pt x="210" y="181"/>
                    </a:lnTo>
                    <a:lnTo>
                      <a:pt x="217" y="184"/>
                    </a:lnTo>
                    <a:lnTo>
                      <a:pt x="226" y="186"/>
                    </a:lnTo>
                    <a:lnTo>
                      <a:pt x="236" y="186"/>
                    </a:lnTo>
                    <a:lnTo>
                      <a:pt x="247" y="186"/>
                    </a:lnTo>
                    <a:lnTo>
                      <a:pt x="261" y="184"/>
                    </a:lnTo>
                    <a:lnTo>
                      <a:pt x="276" y="181"/>
                    </a:lnTo>
                    <a:lnTo>
                      <a:pt x="361" y="145"/>
                    </a:lnTo>
                    <a:lnTo>
                      <a:pt x="463" y="144"/>
                    </a:lnTo>
                    <a:lnTo>
                      <a:pt x="516" y="174"/>
                    </a:lnTo>
                    <a:lnTo>
                      <a:pt x="710" y="424"/>
                    </a:lnTo>
                    <a:lnTo>
                      <a:pt x="718" y="450"/>
                    </a:lnTo>
                    <a:lnTo>
                      <a:pt x="719" y="462"/>
                    </a:lnTo>
                    <a:lnTo>
                      <a:pt x="719" y="474"/>
                    </a:lnTo>
                    <a:lnTo>
                      <a:pt x="718" y="482"/>
                    </a:lnTo>
                    <a:lnTo>
                      <a:pt x="718" y="48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10734"/>
              <p:cNvSpPr>
                <a:spLocks noEditPoints="1"/>
              </p:cNvSpPr>
              <p:nvPr/>
            </p:nvSpPr>
            <p:spPr bwMode="auto">
              <a:xfrm>
                <a:off x="10339406" y="3823390"/>
                <a:ext cx="69850" cy="141288"/>
              </a:xfrm>
              <a:custGeom>
                <a:avLst/>
                <a:gdLst>
                  <a:gd name="T0" fmla="*/ 0 w 176"/>
                  <a:gd name="T1" fmla="*/ 354 h 354"/>
                  <a:gd name="T2" fmla="*/ 176 w 176"/>
                  <a:gd name="T3" fmla="*/ 354 h 354"/>
                  <a:gd name="T4" fmla="*/ 176 w 176"/>
                  <a:gd name="T5" fmla="*/ 0 h 354"/>
                  <a:gd name="T6" fmla="*/ 0 w 176"/>
                  <a:gd name="T7" fmla="*/ 0 h 354"/>
                  <a:gd name="T8" fmla="*/ 0 w 176"/>
                  <a:gd name="T9" fmla="*/ 354 h 354"/>
                  <a:gd name="T10" fmla="*/ 89 w 176"/>
                  <a:gd name="T11" fmla="*/ 238 h 354"/>
                  <a:gd name="T12" fmla="*/ 95 w 176"/>
                  <a:gd name="T13" fmla="*/ 239 h 354"/>
                  <a:gd name="T14" fmla="*/ 102 w 176"/>
                  <a:gd name="T15" fmla="*/ 240 h 354"/>
                  <a:gd name="T16" fmla="*/ 107 w 176"/>
                  <a:gd name="T17" fmla="*/ 244 h 354"/>
                  <a:gd name="T18" fmla="*/ 113 w 176"/>
                  <a:gd name="T19" fmla="*/ 247 h 354"/>
                  <a:gd name="T20" fmla="*/ 117 w 176"/>
                  <a:gd name="T21" fmla="*/ 251 h 354"/>
                  <a:gd name="T22" fmla="*/ 120 w 176"/>
                  <a:gd name="T23" fmla="*/ 255 h 354"/>
                  <a:gd name="T24" fmla="*/ 122 w 176"/>
                  <a:gd name="T25" fmla="*/ 261 h 354"/>
                  <a:gd name="T26" fmla="*/ 122 w 176"/>
                  <a:gd name="T27" fmla="*/ 267 h 354"/>
                  <a:gd name="T28" fmla="*/ 122 w 176"/>
                  <a:gd name="T29" fmla="*/ 272 h 354"/>
                  <a:gd name="T30" fmla="*/ 120 w 176"/>
                  <a:gd name="T31" fmla="*/ 278 h 354"/>
                  <a:gd name="T32" fmla="*/ 117 w 176"/>
                  <a:gd name="T33" fmla="*/ 282 h 354"/>
                  <a:gd name="T34" fmla="*/ 113 w 176"/>
                  <a:gd name="T35" fmla="*/ 286 h 354"/>
                  <a:gd name="T36" fmla="*/ 107 w 176"/>
                  <a:gd name="T37" fmla="*/ 289 h 354"/>
                  <a:gd name="T38" fmla="*/ 102 w 176"/>
                  <a:gd name="T39" fmla="*/ 293 h 354"/>
                  <a:gd name="T40" fmla="*/ 95 w 176"/>
                  <a:gd name="T41" fmla="*/ 294 h 354"/>
                  <a:gd name="T42" fmla="*/ 89 w 176"/>
                  <a:gd name="T43" fmla="*/ 295 h 354"/>
                  <a:gd name="T44" fmla="*/ 83 w 176"/>
                  <a:gd name="T45" fmla="*/ 294 h 354"/>
                  <a:gd name="T46" fmla="*/ 76 w 176"/>
                  <a:gd name="T47" fmla="*/ 293 h 354"/>
                  <a:gd name="T48" fmla="*/ 70 w 176"/>
                  <a:gd name="T49" fmla="*/ 289 h 354"/>
                  <a:gd name="T50" fmla="*/ 66 w 176"/>
                  <a:gd name="T51" fmla="*/ 286 h 354"/>
                  <a:gd name="T52" fmla="*/ 61 w 176"/>
                  <a:gd name="T53" fmla="*/ 282 h 354"/>
                  <a:gd name="T54" fmla="*/ 58 w 176"/>
                  <a:gd name="T55" fmla="*/ 278 h 354"/>
                  <a:gd name="T56" fmla="*/ 56 w 176"/>
                  <a:gd name="T57" fmla="*/ 272 h 354"/>
                  <a:gd name="T58" fmla="*/ 55 w 176"/>
                  <a:gd name="T59" fmla="*/ 267 h 354"/>
                  <a:gd name="T60" fmla="*/ 56 w 176"/>
                  <a:gd name="T61" fmla="*/ 261 h 354"/>
                  <a:gd name="T62" fmla="*/ 58 w 176"/>
                  <a:gd name="T63" fmla="*/ 255 h 354"/>
                  <a:gd name="T64" fmla="*/ 61 w 176"/>
                  <a:gd name="T65" fmla="*/ 251 h 354"/>
                  <a:gd name="T66" fmla="*/ 66 w 176"/>
                  <a:gd name="T67" fmla="*/ 247 h 354"/>
                  <a:gd name="T68" fmla="*/ 70 w 176"/>
                  <a:gd name="T69" fmla="*/ 244 h 354"/>
                  <a:gd name="T70" fmla="*/ 76 w 176"/>
                  <a:gd name="T71" fmla="*/ 240 h 354"/>
                  <a:gd name="T72" fmla="*/ 83 w 176"/>
                  <a:gd name="T73" fmla="*/ 239 h 354"/>
                  <a:gd name="T74" fmla="*/ 89 w 176"/>
                  <a:gd name="T75" fmla="*/ 23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354">
                    <a:moveTo>
                      <a:pt x="0" y="354"/>
                    </a:moveTo>
                    <a:lnTo>
                      <a:pt x="176" y="354"/>
                    </a:lnTo>
                    <a:lnTo>
                      <a:pt x="176" y="0"/>
                    </a:lnTo>
                    <a:lnTo>
                      <a:pt x="0" y="0"/>
                    </a:lnTo>
                    <a:lnTo>
                      <a:pt x="0" y="354"/>
                    </a:lnTo>
                    <a:close/>
                    <a:moveTo>
                      <a:pt x="89" y="238"/>
                    </a:moveTo>
                    <a:lnTo>
                      <a:pt x="95" y="239"/>
                    </a:lnTo>
                    <a:lnTo>
                      <a:pt x="102" y="240"/>
                    </a:lnTo>
                    <a:lnTo>
                      <a:pt x="107" y="244"/>
                    </a:lnTo>
                    <a:lnTo>
                      <a:pt x="113" y="247"/>
                    </a:lnTo>
                    <a:lnTo>
                      <a:pt x="117" y="251"/>
                    </a:lnTo>
                    <a:lnTo>
                      <a:pt x="120" y="255"/>
                    </a:lnTo>
                    <a:lnTo>
                      <a:pt x="122" y="261"/>
                    </a:lnTo>
                    <a:lnTo>
                      <a:pt x="122" y="267"/>
                    </a:lnTo>
                    <a:lnTo>
                      <a:pt x="122" y="272"/>
                    </a:lnTo>
                    <a:lnTo>
                      <a:pt x="120" y="278"/>
                    </a:lnTo>
                    <a:lnTo>
                      <a:pt x="117" y="282"/>
                    </a:lnTo>
                    <a:lnTo>
                      <a:pt x="113" y="286"/>
                    </a:lnTo>
                    <a:lnTo>
                      <a:pt x="107" y="289"/>
                    </a:lnTo>
                    <a:lnTo>
                      <a:pt x="102" y="293"/>
                    </a:lnTo>
                    <a:lnTo>
                      <a:pt x="95" y="294"/>
                    </a:lnTo>
                    <a:lnTo>
                      <a:pt x="89" y="295"/>
                    </a:lnTo>
                    <a:lnTo>
                      <a:pt x="83" y="294"/>
                    </a:lnTo>
                    <a:lnTo>
                      <a:pt x="76" y="293"/>
                    </a:lnTo>
                    <a:lnTo>
                      <a:pt x="70" y="289"/>
                    </a:lnTo>
                    <a:lnTo>
                      <a:pt x="66" y="286"/>
                    </a:lnTo>
                    <a:lnTo>
                      <a:pt x="61" y="282"/>
                    </a:lnTo>
                    <a:lnTo>
                      <a:pt x="58" y="278"/>
                    </a:lnTo>
                    <a:lnTo>
                      <a:pt x="56" y="272"/>
                    </a:lnTo>
                    <a:lnTo>
                      <a:pt x="55" y="267"/>
                    </a:lnTo>
                    <a:lnTo>
                      <a:pt x="56" y="261"/>
                    </a:lnTo>
                    <a:lnTo>
                      <a:pt x="58" y="255"/>
                    </a:lnTo>
                    <a:lnTo>
                      <a:pt x="61" y="251"/>
                    </a:lnTo>
                    <a:lnTo>
                      <a:pt x="66" y="247"/>
                    </a:lnTo>
                    <a:lnTo>
                      <a:pt x="70" y="244"/>
                    </a:lnTo>
                    <a:lnTo>
                      <a:pt x="76" y="240"/>
                    </a:lnTo>
                    <a:lnTo>
                      <a:pt x="83" y="239"/>
                    </a:lnTo>
                    <a:lnTo>
                      <a:pt x="89" y="23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10735"/>
              <p:cNvSpPr>
                <a:spLocks noEditPoints="1"/>
              </p:cNvSpPr>
              <p:nvPr/>
            </p:nvSpPr>
            <p:spPr bwMode="auto">
              <a:xfrm>
                <a:off x="10754320" y="3829138"/>
                <a:ext cx="69850" cy="141288"/>
              </a:xfrm>
              <a:custGeom>
                <a:avLst/>
                <a:gdLst>
                  <a:gd name="T0" fmla="*/ 0 w 176"/>
                  <a:gd name="T1" fmla="*/ 335 h 354"/>
                  <a:gd name="T2" fmla="*/ 0 w 176"/>
                  <a:gd name="T3" fmla="*/ 314 h 354"/>
                  <a:gd name="T4" fmla="*/ 0 w 176"/>
                  <a:gd name="T5" fmla="*/ 294 h 354"/>
                  <a:gd name="T6" fmla="*/ 0 w 176"/>
                  <a:gd name="T7" fmla="*/ 272 h 354"/>
                  <a:gd name="T8" fmla="*/ 0 w 176"/>
                  <a:gd name="T9" fmla="*/ 251 h 354"/>
                  <a:gd name="T10" fmla="*/ 0 w 176"/>
                  <a:gd name="T11" fmla="*/ 230 h 354"/>
                  <a:gd name="T12" fmla="*/ 0 w 176"/>
                  <a:gd name="T13" fmla="*/ 208 h 354"/>
                  <a:gd name="T14" fmla="*/ 0 w 176"/>
                  <a:gd name="T15" fmla="*/ 187 h 354"/>
                  <a:gd name="T16" fmla="*/ 0 w 176"/>
                  <a:gd name="T17" fmla="*/ 166 h 354"/>
                  <a:gd name="T18" fmla="*/ 0 w 176"/>
                  <a:gd name="T19" fmla="*/ 146 h 354"/>
                  <a:gd name="T20" fmla="*/ 0 w 176"/>
                  <a:gd name="T21" fmla="*/ 124 h 354"/>
                  <a:gd name="T22" fmla="*/ 0 w 176"/>
                  <a:gd name="T23" fmla="*/ 103 h 354"/>
                  <a:gd name="T24" fmla="*/ 0 w 176"/>
                  <a:gd name="T25" fmla="*/ 82 h 354"/>
                  <a:gd name="T26" fmla="*/ 0 w 176"/>
                  <a:gd name="T27" fmla="*/ 61 h 354"/>
                  <a:gd name="T28" fmla="*/ 0 w 176"/>
                  <a:gd name="T29" fmla="*/ 41 h 354"/>
                  <a:gd name="T30" fmla="*/ 0 w 176"/>
                  <a:gd name="T31" fmla="*/ 21 h 354"/>
                  <a:gd name="T32" fmla="*/ 0 w 176"/>
                  <a:gd name="T33" fmla="*/ 1 h 354"/>
                  <a:gd name="T34" fmla="*/ 19 w 176"/>
                  <a:gd name="T35" fmla="*/ 0 h 354"/>
                  <a:gd name="T36" fmla="*/ 39 w 176"/>
                  <a:gd name="T37" fmla="*/ 0 h 354"/>
                  <a:gd name="T38" fmla="*/ 59 w 176"/>
                  <a:gd name="T39" fmla="*/ 0 h 354"/>
                  <a:gd name="T40" fmla="*/ 79 w 176"/>
                  <a:gd name="T41" fmla="*/ 0 h 354"/>
                  <a:gd name="T42" fmla="*/ 100 w 176"/>
                  <a:gd name="T43" fmla="*/ 0 h 354"/>
                  <a:gd name="T44" fmla="*/ 120 w 176"/>
                  <a:gd name="T45" fmla="*/ 0 h 354"/>
                  <a:gd name="T46" fmla="*/ 141 w 176"/>
                  <a:gd name="T47" fmla="*/ 0 h 354"/>
                  <a:gd name="T48" fmla="*/ 161 w 176"/>
                  <a:gd name="T49" fmla="*/ 0 h 354"/>
                  <a:gd name="T50" fmla="*/ 176 w 176"/>
                  <a:gd name="T51" fmla="*/ 4 h 354"/>
                  <a:gd name="T52" fmla="*/ 176 w 176"/>
                  <a:gd name="T53" fmla="*/ 24 h 354"/>
                  <a:gd name="T54" fmla="*/ 176 w 176"/>
                  <a:gd name="T55" fmla="*/ 44 h 354"/>
                  <a:gd name="T56" fmla="*/ 176 w 176"/>
                  <a:gd name="T57" fmla="*/ 65 h 354"/>
                  <a:gd name="T58" fmla="*/ 176 w 176"/>
                  <a:gd name="T59" fmla="*/ 85 h 354"/>
                  <a:gd name="T60" fmla="*/ 176 w 176"/>
                  <a:gd name="T61" fmla="*/ 105 h 354"/>
                  <a:gd name="T62" fmla="*/ 176 w 176"/>
                  <a:gd name="T63" fmla="*/ 125 h 354"/>
                  <a:gd name="T64" fmla="*/ 176 w 176"/>
                  <a:gd name="T65" fmla="*/ 147 h 354"/>
                  <a:gd name="T66" fmla="*/ 176 w 176"/>
                  <a:gd name="T67" fmla="*/ 167 h 354"/>
                  <a:gd name="T68" fmla="*/ 176 w 176"/>
                  <a:gd name="T69" fmla="*/ 187 h 354"/>
                  <a:gd name="T70" fmla="*/ 176 w 176"/>
                  <a:gd name="T71" fmla="*/ 207 h 354"/>
                  <a:gd name="T72" fmla="*/ 176 w 176"/>
                  <a:gd name="T73" fmla="*/ 228 h 354"/>
                  <a:gd name="T74" fmla="*/ 176 w 176"/>
                  <a:gd name="T75" fmla="*/ 248 h 354"/>
                  <a:gd name="T76" fmla="*/ 176 w 176"/>
                  <a:gd name="T77" fmla="*/ 269 h 354"/>
                  <a:gd name="T78" fmla="*/ 176 w 176"/>
                  <a:gd name="T79" fmla="*/ 290 h 354"/>
                  <a:gd name="T80" fmla="*/ 176 w 176"/>
                  <a:gd name="T81" fmla="*/ 311 h 354"/>
                  <a:gd name="T82" fmla="*/ 176 w 176"/>
                  <a:gd name="T83" fmla="*/ 332 h 354"/>
                  <a:gd name="T84" fmla="*/ 176 w 176"/>
                  <a:gd name="T85" fmla="*/ 353 h 354"/>
                  <a:gd name="T86" fmla="*/ 157 w 176"/>
                  <a:gd name="T87" fmla="*/ 354 h 354"/>
                  <a:gd name="T88" fmla="*/ 136 w 176"/>
                  <a:gd name="T89" fmla="*/ 354 h 354"/>
                  <a:gd name="T90" fmla="*/ 115 w 176"/>
                  <a:gd name="T91" fmla="*/ 354 h 354"/>
                  <a:gd name="T92" fmla="*/ 94 w 176"/>
                  <a:gd name="T93" fmla="*/ 354 h 354"/>
                  <a:gd name="T94" fmla="*/ 73 w 176"/>
                  <a:gd name="T95" fmla="*/ 354 h 354"/>
                  <a:gd name="T96" fmla="*/ 52 w 176"/>
                  <a:gd name="T97" fmla="*/ 354 h 354"/>
                  <a:gd name="T98" fmla="*/ 31 w 176"/>
                  <a:gd name="T99" fmla="*/ 354 h 354"/>
                  <a:gd name="T100" fmla="*/ 9 w 176"/>
                  <a:gd name="T101" fmla="*/ 354 h 354"/>
                  <a:gd name="T102" fmla="*/ 98 w 176"/>
                  <a:gd name="T103" fmla="*/ 240 h 354"/>
                  <a:gd name="T104" fmla="*/ 77 w 176"/>
                  <a:gd name="T105" fmla="*/ 239 h 354"/>
                  <a:gd name="T106" fmla="*/ 64 w 176"/>
                  <a:gd name="T107" fmla="*/ 247 h 354"/>
                  <a:gd name="T108" fmla="*/ 55 w 176"/>
                  <a:gd name="T109" fmla="*/ 260 h 354"/>
                  <a:gd name="T110" fmla="*/ 56 w 176"/>
                  <a:gd name="T111" fmla="*/ 278 h 354"/>
                  <a:gd name="T112" fmla="*/ 84 w 176"/>
                  <a:gd name="T113" fmla="*/ 295 h 354"/>
                  <a:gd name="T114" fmla="*/ 101 w 176"/>
                  <a:gd name="T115" fmla="*/ 291 h 354"/>
                  <a:gd name="T116" fmla="*/ 114 w 176"/>
                  <a:gd name="T117" fmla="*/ 283 h 354"/>
                  <a:gd name="T118" fmla="*/ 121 w 176"/>
                  <a:gd name="T119" fmla="*/ 269 h 354"/>
                  <a:gd name="T120" fmla="*/ 111 w 176"/>
                  <a:gd name="T121" fmla="*/ 24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354">
                    <a:moveTo>
                      <a:pt x="1" y="354"/>
                    </a:moveTo>
                    <a:lnTo>
                      <a:pt x="0" y="354"/>
                    </a:lnTo>
                    <a:lnTo>
                      <a:pt x="0" y="353"/>
                    </a:lnTo>
                    <a:lnTo>
                      <a:pt x="0" y="352"/>
                    </a:lnTo>
                    <a:lnTo>
                      <a:pt x="0" y="351"/>
                    </a:lnTo>
                    <a:lnTo>
                      <a:pt x="0" y="350"/>
                    </a:lnTo>
                    <a:lnTo>
                      <a:pt x="0" y="349"/>
                    </a:lnTo>
                    <a:lnTo>
                      <a:pt x="0" y="348"/>
                    </a:lnTo>
                    <a:lnTo>
                      <a:pt x="0" y="347"/>
                    </a:lnTo>
                    <a:lnTo>
                      <a:pt x="0" y="346"/>
                    </a:lnTo>
                    <a:lnTo>
                      <a:pt x="0" y="345"/>
                    </a:lnTo>
                    <a:lnTo>
                      <a:pt x="0" y="344"/>
                    </a:lnTo>
                    <a:lnTo>
                      <a:pt x="0" y="343"/>
                    </a:lnTo>
                    <a:lnTo>
                      <a:pt x="0" y="341"/>
                    </a:lnTo>
                    <a:lnTo>
                      <a:pt x="0" y="340"/>
                    </a:lnTo>
                    <a:lnTo>
                      <a:pt x="0" y="339"/>
                    </a:lnTo>
                    <a:lnTo>
                      <a:pt x="0" y="338"/>
                    </a:lnTo>
                    <a:lnTo>
                      <a:pt x="0" y="337"/>
                    </a:lnTo>
                    <a:lnTo>
                      <a:pt x="0" y="336"/>
                    </a:lnTo>
                    <a:lnTo>
                      <a:pt x="0" y="335"/>
                    </a:lnTo>
                    <a:lnTo>
                      <a:pt x="0" y="334"/>
                    </a:lnTo>
                    <a:lnTo>
                      <a:pt x="0" y="333"/>
                    </a:lnTo>
                    <a:lnTo>
                      <a:pt x="0" y="332"/>
                    </a:lnTo>
                    <a:lnTo>
                      <a:pt x="0" y="331"/>
                    </a:lnTo>
                    <a:lnTo>
                      <a:pt x="0" y="330"/>
                    </a:lnTo>
                    <a:lnTo>
                      <a:pt x="0" y="329"/>
                    </a:lnTo>
                    <a:lnTo>
                      <a:pt x="0" y="328"/>
                    </a:lnTo>
                    <a:lnTo>
                      <a:pt x="0" y="327"/>
                    </a:lnTo>
                    <a:lnTo>
                      <a:pt x="0" y="326"/>
                    </a:lnTo>
                    <a:lnTo>
                      <a:pt x="0" y="324"/>
                    </a:lnTo>
                    <a:lnTo>
                      <a:pt x="0" y="323"/>
                    </a:lnTo>
                    <a:lnTo>
                      <a:pt x="0" y="322"/>
                    </a:lnTo>
                    <a:lnTo>
                      <a:pt x="0" y="321"/>
                    </a:lnTo>
                    <a:lnTo>
                      <a:pt x="0" y="320"/>
                    </a:lnTo>
                    <a:lnTo>
                      <a:pt x="0" y="319"/>
                    </a:lnTo>
                    <a:lnTo>
                      <a:pt x="0" y="318"/>
                    </a:lnTo>
                    <a:lnTo>
                      <a:pt x="0" y="317"/>
                    </a:lnTo>
                    <a:lnTo>
                      <a:pt x="0" y="316"/>
                    </a:lnTo>
                    <a:lnTo>
                      <a:pt x="0" y="315"/>
                    </a:lnTo>
                    <a:lnTo>
                      <a:pt x="0" y="314"/>
                    </a:lnTo>
                    <a:lnTo>
                      <a:pt x="0" y="313"/>
                    </a:lnTo>
                    <a:lnTo>
                      <a:pt x="0" y="312"/>
                    </a:lnTo>
                    <a:lnTo>
                      <a:pt x="0" y="311"/>
                    </a:lnTo>
                    <a:lnTo>
                      <a:pt x="0" y="310"/>
                    </a:lnTo>
                    <a:lnTo>
                      <a:pt x="0" y="308"/>
                    </a:lnTo>
                    <a:lnTo>
                      <a:pt x="0" y="307"/>
                    </a:lnTo>
                    <a:lnTo>
                      <a:pt x="0" y="306"/>
                    </a:lnTo>
                    <a:lnTo>
                      <a:pt x="0" y="305"/>
                    </a:lnTo>
                    <a:lnTo>
                      <a:pt x="0" y="304"/>
                    </a:lnTo>
                    <a:lnTo>
                      <a:pt x="0" y="303"/>
                    </a:lnTo>
                    <a:lnTo>
                      <a:pt x="0" y="302"/>
                    </a:lnTo>
                    <a:lnTo>
                      <a:pt x="0" y="301"/>
                    </a:lnTo>
                    <a:lnTo>
                      <a:pt x="0" y="300"/>
                    </a:lnTo>
                    <a:lnTo>
                      <a:pt x="0" y="299"/>
                    </a:lnTo>
                    <a:lnTo>
                      <a:pt x="0" y="298"/>
                    </a:lnTo>
                    <a:lnTo>
                      <a:pt x="0" y="297"/>
                    </a:lnTo>
                    <a:lnTo>
                      <a:pt x="0" y="297"/>
                    </a:lnTo>
                    <a:lnTo>
                      <a:pt x="0" y="296"/>
                    </a:lnTo>
                    <a:lnTo>
                      <a:pt x="0" y="295"/>
                    </a:lnTo>
                    <a:lnTo>
                      <a:pt x="0" y="294"/>
                    </a:lnTo>
                    <a:lnTo>
                      <a:pt x="0" y="293"/>
                    </a:lnTo>
                    <a:lnTo>
                      <a:pt x="0" y="291"/>
                    </a:lnTo>
                    <a:lnTo>
                      <a:pt x="0" y="290"/>
                    </a:lnTo>
                    <a:lnTo>
                      <a:pt x="0" y="289"/>
                    </a:lnTo>
                    <a:lnTo>
                      <a:pt x="0" y="288"/>
                    </a:lnTo>
                    <a:lnTo>
                      <a:pt x="0" y="287"/>
                    </a:lnTo>
                    <a:lnTo>
                      <a:pt x="0" y="286"/>
                    </a:lnTo>
                    <a:lnTo>
                      <a:pt x="0" y="285"/>
                    </a:lnTo>
                    <a:lnTo>
                      <a:pt x="0" y="284"/>
                    </a:lnTo>
                    <a:lnTo>
                      <a:pt x="0" y="283"/>
                    </a:lnTo>
                    <a:lnTo>
                      <a:pt x="0" y="282"/>
                    </a:lnTo>
                    <a:lnTo>
                      <a:pt x="0" y="281"/>
                    </a:lnTo>
                    <a:lnTo>
                      <a:pt x="0" y="280"/>
                    </a:lnTo>
                    <a:lnTo>
                      <a:pt x="0" y="279"/>
                    </a:lnTo>
                    <a:lnTo>
                      <a:pt x="0" y="278"/>
                    </a:lnTo>
                    <a:lnTo>
                      <a:pt x="0" y="277"/>
                    </a:lnTo>
                    <a:lnTo>
                      <a:pt x="0" y="275"/>
                    </a:lnTo>
                    <a:lnTo>
                      <a:pt x="0" y="274"/>
                    </a:lnTo>
                    <a:lnTo>
                      <a:pt x="0" y="273"/>
                    </a:lnTo>
                    <a:lnTo>
                      <a:pt x="0" y="272"/>
                    </a:lnTo>
                    <a:lnTo>
                      <a:pt x="0" y="271"/>
                    </a:lnTo>
                    <a:lnTo>
                      <a:pt x="0" y="270"/>
                    </a:lnTo>
                    <a:lnTo>
                      <a:pt x="0" y="269"/>
                    </a:lnTo>
                    <a:lnTo>
                      <a:pt x="0" y="268"/>
                    </a:lnTo>
                    <a:lnTo>
                      <a:pt x="0" y="267"/>
                    </a:lnTo>
                    <a:lnTo>
                      <a:pt x="0" y="266"/>
                    </a:lnTo>
                    <a:lnTo>
                      <a:pt x="0" y="265"/>
                    </a:lnTo>
                    <a:lnTo>
                      <a:pt x="0" y="264"/>
                    </a:lnTo>
                    <a:lnTo>
                      <a:pt x="0" y="263"/>
                    </a:lnTo>
                    <a:lnTo>
                      <a:pt x="0" y="262"/>
                    </a:lnTo>
                    <a:lnTo>
                      <a:pt x="0" y="261"/>
                    </a:lnTo>
                    <a:lnTo>
                      <a:pt x="0" y="260"/>
                    </a:lnTo>
                    <a:lnTo>
                      <a:pt x="0" y="258"/>
                    </a:lnTo>
                    <a:lnTo>
                      <a:pt x="0" y="257"/>
                    </a:lnTo>
                    <a:lnTo>
                      <a:pt x="0" y="256"/>
                    </a:lnTo>
                    <a:lnTo>
                      <a:pt x="0" y="255"/>
                    </a:lnTo>
                    <a:lnTo>
                      <a:pt x="0" y="254"/>
                    </a:lnTo>
                    <a:lnTo>
                      <a:pt x="0" y="253"/>
                    </a:lnTo>
                    <a:lnTo>
                      <a:pt x="0" y="252"/>
                    </a:lnTo>
                    <a:lnTo>
                      <a:pt x="0" y="251"/>
                    </a:lnTo>
                    <a:lnTo>
                      <a:pt x="0" y="250"/>
                    </a:lnTo>
                    <a:lnTo>
                      <a:pt x="0" y="249"/>
                    </a:lnTo>
                    <a:lnTo>
                      <a:pt x="0" y="248"/>
                    </a:lnTo>
                    <a:lnTo>
                      <a:pt x="0" y="247"/>
                    </a:lnTo>
                    <a:lnTo>
                      <a:pt x="0" y="246"/>
                    </a:lnTo>
                    <a:lnTo>
                      <a:pt x="0" y="245"/>
                    </a:lnTo>
                    <a:lnTo>
                      <a:pt x="0" y="244"/>
                    </a:lnTo>
                    <a:lnTo>
                      <a:pt x="0" y="242"/>
                    </a:lnTo>
                    <a:lnTo>
                      <a:pt x="0" y="241"/>
                    </a:lnTo>
                    <a:lnTo>
                      <a:pt x="0" y="240"/>
                    </a:lnTo>
                    <a:lnTo>
                      <a:pt x="0" y="239"/>
                    </a:lnTo>
                    <a:lnTo>
                      <a:pt x="0" y="238"/>
                    </a:lnTo>
                    <a:lnTo>
                      <a:pt x="0" y="237"/>
                    </a:lnTo>
                    <a:lnTo>
                      <a:pt x="0" y="236"/>
                    </a:lnTo>
                    <a:lnTo>
                      <a:pt x="0" y="235"/>
                    </a:lnTo>
                    <a:lnTo>
                      <a:pt x="0" y="234"/>
                    </a:lnTo>
                    <a:lnTo>
                      <a:pt x="0" y="233"/>
                    </a:lnTo>
                    <a:lnTo>
                      <a:pt x="0" y="232"/>
                    </a:lnTo>
                    <a:lnTo>
                      <a:pt x="0" y="231"/>
                    </a:lnTo>
                    <a:lnTo>
                      <a:pt x="0" y="230"/>
                    </a:lnTo>
                    <a:lnTo>
                      <a:pt x="0" y="229"/>
                    </a:lnTo>
                    <a:lnTo>
                      <a:pt x="0" y="228"/>
                    </a:lnTo>
                    <a:lnTo>
                      <a:pt x="0" y="227"/>
                    </a:lnTo>
                    <a:lnTo>
                      <a:pt x="0" y="225"/>
                    </a:lnTo>
                    <a:lnTo>
                      <a:pt x="0" y="224"/>
                    </a:lnTo>
                    <a:lnTo>
                      <a:pt x="0" y="223"/>
                    </a:lnTo>
                    <a:lnTo>
                      <a:pt x="0" y="222"/>
                    </a:lnTo>
                    <a:lnTo>
                      <a:pt x="0" y="221"/>
                    </a:lnTo>
                    <a:lnTo>
                      <a:pt x="0" y="220"/>
                    </a:lnTo>
                    <a:lnTo>
                      <a:pt x="0" y="219"/>
                    </a:lnTo>
                    <a:lnTo>
                      <a:pt x="0" y="218"/>
                    </a:lnTo>
                    <a:lnTo>
                      <a:pt x="0" y="217"/>
                    </a:lnTo>
                    <a:lnTo>
                      <a:pt x="0" y="216"/>
                    </a:lnTo>
                    <a:lnTo>
                      <a:pt x="0" y="215"/>
                    </a:lnTo>
                    <a:lnTo>
                      <a:pt x="0" y="214"/>
                    </a:lnTo>
                    <a:lnTo>
                      <a:pt x="0" y="213"/>
                    </a:lnTo>
                    <a:lnTo>
                      <a:pt x="0" y="212"/>
                    </a:lnTo>
                    <a:lnTo>
                      <a:pt x="0" y="211"/>
                    </a:lnTo>
                    <a:lnTo>
                      <a:pt x="0" y="209"/>
                    </a:lnTo>
                    <a:lnTo>
                      <a:pt x="0" y="208"/>
                    </a:lnTo>
                    <a:lnTo>
                      <a:pt x="0" y="207"/>
                    </a:lnTo>
                    <a:lnTo>
                      <a:pt x="0" y="206"/>
                    </a:lnTo>
                    <a:lnTo>
                      <a:pt x="0" y="205"/>
                    </a:lnTo>
                    <a:lnTo>
                      <a:pt x="0" y="204"/>
                    </a:lnTo>
                    <a:lnTo>
                      <a:pt x="0" y="203"/>
                    </a:lnTo>
                    <a:lnTo>
                      <a:pt x="0" y="202"/>
                    </a:lnTo>
                    <a:lnTo>
                      <a:pt x="0" y="201"/>
                    </a:lnTo>
                    <a:lnTo>
                      <a:pt x="0" y="200"/>
                    </a:lnTo>
                    <a:lnTo>
                      <a:pt x="0" y="199"/>
                    </a:lnTo>
                    <a:lnTo>
                      <a:pt x="0" y="198"/>
                    </a:lnTo>
                    <a:lnTo>
                      <a:pt x="0" y="197"/>
                    </a:lnTo>
                    <a:lnTo>
                      <a:pt x="0" y="196"/>
                    </a:lnTo>
                    <a:lnTo>
                      <a:pt x="0" y="195"/>
                    </a:lnTo>
                    <a:lnTo>
                      <a:pt x="0" y="193"/>
                    </a:lnTo>
                    <a:lnTo>
                      <a:pt x="0" y="192"/>
                    </a:lnTo>
                    <a:lnTo>
                      <a:pt x="0" y="191"/>
                    </a:lnTo>
                    <a:lnTo>
                      <a:pt x="0" y="190"/>
                    </a:lnTo>
                    <a:lnTo>
                      <a:pt x="0" y="189"/>
                    </a:lnTo>
                    <a:lnTo>
                      <a:pt x="0" y="188"/>
                    </a:lnTo>
                    <a:lnTo>
                      <a:pt x="0" y="187"/>
                    </a:lnTo>
                    <a:lnTo>
                      <a:pt x="0" y="186"/>
                    </a:lnTo>
                    <a:lnTo>
                      <a:pt x="0" y="185"/>
                    </a:lnTo>
                    <a:lnTo>
                      <a:pt x="0" y="184"/>
                    </a:lnTo>
                    <a:lnTo>
                      <a:pt x="0" y="183"/>
                    </a:lnTo>
                    <a:lnTo>
                      <a:pt x="0" y="182"/>
                    </a:lnTo>
                    <a:lnTo>
                      <a:pt x="0" y="181"/>
                    </a:lnTo>
                    <a:lnTo>
                      <a:pt x="0" y="180"/>
                    </a:lnTo>
                    <a:lnTo>
                      <a:pt x="0" y="179"/>
                    </a:lnTo>
                    <a:lnTo>
                      <a:pt x="0" y="178"/>
                    </a:lnTo>
                    <a:lnTo>
                      <a:pt x="0" y="176"/>
                    </a:lnTo>
                    <a:lnTo>
                      <a:pt x="0" y="175"/>
                    </a:lnTo>
                    <a:lnTo>
                      <a:pt x="0" y="174"/>
                    </a:lnTo>
                    <a:lnTo>
                      <a:pt x="0" y="173"/>
                    </a:lnTo>
                    <a:lnTo>
                      <a:pt x="0" y="172"/>
                    </a:lnTo>
                    <a:lnTo>
                      <a:pt x="0" y="171"/>
                    </a:lnTo>
                    <a:lnTo>
                      <a:pt x="0" y="170"/>
                    </a:lnTo>
                    <a:lnTo>
                      <a:pt x="0" y="169"/>
                    </a:lnTo>
                    <a:lnTo>
                      <a:pt x="0" y="168"/>
                    </a:lnTo>
                    <a:lnTo>
                      <a:pt x="0" y="167"/>
                    </a:lnTo>
                    <a:lnTo>
                      <a:pt x="0" y="166"/>
                    </a:lnTo>
                    <a:lnTo>
                      <a:pt x="0" y="165"/>
                    </a:lnTo>
                    <a:lnTo>
                      <a:pt x="0" y="164"/>
                    </a:lnTo>
                    <a:lnTo>
                      <a:pt x="0" y="163"/>
                    </a:lnTo>
                    <a:lnTo>
                      <a:pt x="0" y="162"/>
                    </a:lnTo>
                    <a:lnTo>
                      <a:pt x="0" y="160"/>
                    </a:lnTo>
                    <a:lnTo>
                      <a:pt x="0" y="159"/>
                    </a:lnTo>
                    <a:lnTo>
                      <a:pt x="0" y="158"/>
                    </a:lnTo>
                    <a:lnTo>
                      <a:pt x="0" y="157"/>
                    </a:lnTo>
                    <a:lnTo>
                      <a:pt x="0" y="156"/>
                    </a:lnTo>
                    <a:lnTo>
                      <a:pt x="0" y="155"/>
                    </a:lnTo>
                    <a:lnTo>
                      <a:pt x="0" y="154"/>
                    </a:lnTo>
                    <a:lnTo>
                      <a:pt x="0" y="153"/>
                    </a:lnTo>
                    <a:lnTo>
                      <a:pt x="0" y="153"/>
                    </a:lnTo>
                    <a:lnTo>
                      <a:pt x="0" y="152"/>
                    </a:lnTo>
                    <a:lnTo>
                      <a:pt x="0" y="151"/>
                    </a:lnTo>
                    <a:lnTo>
                      <a:pt x="0" y="150"/>
                    </a:lnTo>
                    <a:lnTo>
                      <a:pt x="0" y="149"/>
                    </a:lnTo>
                    <a:lnTo>
                      <a:pt x="0" y="148"/>
                    </a:lnTo>
                    <a:lnTo>
                      <a:pt x="0" y="147"/>
                    </a:lnTo>
                    <a:lnTo>
                      <a:pt x="0" y="146"/>
                    </a:lnTo>
                    <a:lnTo>
                      <a:pt x="0" y="145"/>
                    </a:lnTo>
                    <a:lnTo>
                      <a:pt x="0" y="143"/>
                    </a:lnTo>
                    <a:lnTo>
                      <a:pt x="0" y="142"/>
                    </a:lnTo>
                    <a:lnTo>
                      <a:pt x="0" y="141"/>
                    </a:lnTo>
                    <a:lnTo>
                      <a:pt x="0" y="140"/>
                    </a:lnTo>
                    <a:lnTo>
                      <a:pt x="0" y="139"/>
                    </a:lnTo>
                    <a:lnTo>
                      <a:pt x="0" y="138"/>
                    </a:lnTo>
                    <a:lnTo>
                      <a:pt x="0" y="137"/>
                    </a:lnTo>
                    <a:lnTo>
                      <a:pt x="0" y="136"/>
                    </a:lnTo>
                    <a:lnTo>
                      <a:pt x="0" y="135"/>
                    </a:lnTo>
                    <a:lnTo>
                      <a:pt x="0" y="134"/>
                    </a:lnTo>
                    <a:lnTo>
                      <a:pt x="0" y="133"/>
                    </a:lnTo>
                    <a:lnTo>
                      <a:pt x="0" y="132"/>
                    </a:lnTo>
                    <a:lnTo>
                      <a:pt x="0" y="131"/>
                    </a:lnTo>
                    <a:lnTo>
                      <a:pt x="0" y="130"/>
                    </a:lnTo>
                    <a:lnTo>
                      <a:pt x="0" y="129"/>
                    </a:lnTo>
                    <a:lnTo>
                      <a:pt x="0" y="127"/>
                    </a:lnTo>
                    <a:lnTo>
                      <a:pt x="0" y="126"/>
                    </a:lnTo>
                    <a:lnTo>
                      <a:pt x="0" y="125"/>
                    </a:lnTo>
                    <a:lnTo>
                      <a:pt x="0" y="124"/>
                    </a:lnTo>
                    <a:lnTo>
                      <a:pt x="0" y="123"/>
                    </a:lnTo>
                    <a:lnTo>
                      <a:pt x="0" y="122"/>
                    </a:lnTo>
                    <a:lnTo>
                      <a:pt x="0" y="121"/>
                    </a:lnTo>
                    <a:lnTo>
                      <a:pt x="0" y="120"/>
                    </a:lnTo>
                    <a:lnTo>
                      <a:pt x="0" y="119"/>
                    </a:lnTo>
                    <a:lnTo>
                      <a:pt x="0" y="118"/>
                    </a:lnTo>
                    <a:lnTo>
                      <a:pt x="0" y="117"/>
                    </a:lnTo>
                    <a:lnTo>
                      <a:pt x="0" y="116"/>
                    </a:lnTo>
                    <a:lnTo>
                      <a:pt x="0" y="115"/>
                    </a:lnTo>
                    <a:lnTo>
                      <a:pt x="0" y="114"/>
                    </a:lnTo>
                    <a:lnTo>
                      <a:pt x="0" y="113"/>
                    </a:lnTo>
                    <a:lnTo>
                      <a:pt x="0" y="112"/>
                    </a:lnTo>
                    <a:lnTo>
                      <a:pt x="0" y="110"/>
                    </a:lnTo>
                    <a:lnTo>
                      <a:pt x="0" y="109"/>
                    </a:lnTo>
                    <a:lnTo>
                      <a:pt x="0" y="108"/>
                    </a:lnTo>
                    <a:lnTo>
                      <a:pt x="0" y="107"/>
                    </a:lnTo>
                    <a:lnTo>
                      <a:pt x="0" y="106"/>
                    </a:lnTo>
                    <a:lnTo>
                      <a:pt x="0" y="105"/>
                    </a:lnTo>
                    <a:lnTo>
                      <a:pt x="0" y="104"/>
                    </a:lnTo>
                    <a:lnTo>
                      <a:pt x="0" y="103"/>
                    </a:lnTo>
                    <a:lnTo>
                      <a:pt x="0" y="102"/>
                    </a:lnTo>
                    <a:lnTo>
                      <a:pt x="0" y="101"/>
                    </a:lnTo>
                    <a:lnTo>
                      <a:pt x="0" y="100"/>
                    </a:lnTo>
                    <a:lnTo>
                      <a:pt x="0" y="99"/>
                    </a:lnTo>
                    <a:lnTo>
                      <a:pt x="0" y="98"/>
                    </a:lnTo>
                    <a:lnTo>
                      <a:pt x="0" y="97"/>
                    </a:lnTo>
                    <a:lnTo>
                      <a:pt x="0" y="96"/>
                    </a:lnTo>
                    <a:lnTo>
                      <a:pt x="0" y="94"/>
                    </a:lnTo>
                    <a:lnTo>
                      <a:pt x="0" y="93"/>
                    </a:lnTo>
                    <a:lnTo>
                      <a:pt x="0" y="92"/>
                    </a:lnTo>
                    <a:lnTo>
                      <a:pt x="0" y="91"/>
                    </a:lnTo>
                    <a:lnTo>
                      <a:pt x="0" y="90"/>
                    </a:lnTo>
                    <a:lnTo>
                      <a:pt x="0" y="89"/>
                    </a:lnTo>
                    <a:lnTo>
                      <a:pt x="0" y="88"/>
                    </a:lnTo>
                    <a:lnTo>
                      <a:pt x="0" y="87"/>
                    </a:lnTo>
                    <a:lnTo>
                      <a:pt x="0" y="86"/>
                    </a:lnTo>
                    <a:lnTo>
                      <a:pt x="0" y="85"/>
                    </a:lnTo>
                    <a:lnTo>
                      <a:pt x="0" y="84"/>
                    </a:lnTo>
                    <a:lnTo>
                      <a:pt x="0" y="83"/>
                    </a:lnTo>
                    <a:lnTo>
                      <a:pt x="0" y="82"/>
                    </a:lnTo>
                    <a:lnTo>
                      <a:pt x="0" y="81"/>
                    </a:lnTo>
                    <a:lnTo>
                      <a:pt x="0" y="80"/>
                    </a:lnTo>
                    <a:lnTo>
                      <a:pt x="0" y="79"/>
                    </a:lnTo>
                    <a:lnTo>
                      <a:pt x="0" y="77"/>
                    </a:lnTo>
                    <a:lnTo>
                      <a:pt x="0" y="76"/>
                    </a:lnTo>
                    <a:lnTo>
                      <a:pt x="0" y="75"/>
                    </a:lnTo>
                    <a:lnTo>
                      <a:pt x="0" y="74"/>
                    </a:lnTo>
                    <a:lnTo>
                      <a:pt x="0" y="73"/>
                    </a:lnTo>
                    <a:lnTo>
                      <a:pt x="0" y="72"/>
                    </a:lnTo>
                    <a:lnTo>
                      <a:pt x="0" y="71"/>
                    </a:lnTo>
                    <a:lnTo>
                      <a:pt x="0" y="71"/>
                    </a:lnTo>
                    <a:lnTo>
                      <a:pt x="0" y="70"/>
                    </a:lnTo>
                    <a:lnTo>
                      <a:pt x="0" y="69"/>
                    </a:lnTo>
                    <a:lnTo>
                      <a:pt x="0" y="68"/>
                    </a:lnTo>
                    <a:lnTo>
                      <a:pt x="0" y="67"/>
                    </a:lnTo>
                    <a:lnTo>
                      <a:pt x="0" y="66"/>
                    </a:lnTo>
                    <a:lnTo>
                      <a:pt x="0" y="65"/>
                    </a:lnTo>
                    <a:lnTo>
                      <a:pt x="0" y="64"/>
                    </a:lnTo>
                    <a:lnTo>
                      <a:pt x="0" y="63"/>
                    </a:lnTo>
                    <a:lnTo>
                      <a:pt x="0" y="61"/>
                    </a:lnTo>
                    <a:lnTo>
                      <a:pt x="0" y="60"/>
                    </a:lnTo>
                    <a:lnTo>
                      <a:pt x="0" y="59"/>
                    </a:lnTo>
                    <a:lnTo>
                      <a:pt x="0" y="58"/>
                    </a:lnTo>
                    <a:lnTo>
                      <a:pt x="0" y="57"/>
                    </a:lnTo>
                    <a:lnTo>
                      <a:pt x="0" y="56"/>
                    </a:lnTo>
                    <a:lnTo>
                      <a:pt x="0" y="55"/>
                    </a:lnTo>
                    <a:lnTo>
                      <a:pt x="0" y="54"/>
                    </a:lnTo>
                    <a:lnTo>
                      <a:pt x="0" y="53"/>
                    </a:lnTo>
                    <a:lnTo>
                      <a:pt x="0" y="52"/>
                    </a:lnTo>
                    <a:lnTo>
                      <a:pt x="0" y="51"/>
                    </a:lnTo>
                    <a:lnTo>
                      <a:pt x="0" y="50"/>
                    </a:lnTo>
                    <a:lnTo>
                      <a:pt x="0" y="49"/>
                    </a:lnTo>
                    <a:lnTo>
                      <a:pt x="0" y="48"/>
                    </a:lnTo>
                    <a:lnTo>
                      <a:pt x="0" y="48"/>
                    </a:lnTo>
                    <a:lnTo>
                      <a:pt x="0" y="47"/>
                    </a:lnTo>
                    <a:lnTo>
                      <a:pt x="0" y="46"/>
                    </a:lnTo>
                    <a:lnTo>
                      <a:pt x="0" y="44"/>
                    </a:lnTo>
                    <a:lnTo>
                      <a:pt x="0" y="43"/>
                    </a:lnTo>
                    <a:lnTo>
                      <a:pt x="0" y="42"/>
                    </a:lnTo>
                    <a:lnTo>
                      <a:pt x="0" y="41"/>
                    </a:lnTo>
                    <a:lnTo>
                      <a:pt x="0" y="40"/>
                    </a:lnTo>
                    <a:lnTo>
                      <a:pt x="0" y="39"/>
                    </a:lnTo>
                    <a:lnTo>
                      <a:pt x="0" y="38"/>
                    </a:lnTo>
                    <a:lnTo>
                      <a:pt x="0" y="37"/>
                    </a:lnTo>
                    <a:lnTo>
                      <a:pt x="0" y="36"/>
                    </a:lnTo>
                    <a:lnTo>
                      <a:pt x="0" y="35"/>
                    </a:lnTo>
                    <a:lnTo>
                      <a:pt x="0" y="34"/>
                    </a:lnTo>
                    <a:lnTo>
                      <a:pt x="0" y="33"/>
                    </a:lnTo>
                    <a:lnTo>
                      <a:pt x="0" y="32"/>
                    </a:lnTo>
                    <a:lnTo>
                      <a:pt x="0" y="31"/>
                    </a:lnTo>
                    <a:lnTo>
                      <a:pt x="0" y="30"/>
                    </a:lnTo>
                    <a:lnTo>
                      <a:pt x="0" y="28"/>
                    </a:lnTo>
                    <a:lnTo>
                      <a:pt x="0" y="27"/>
                    </a:lnTo>
                    <a:lnTo>
                      <a:pt x="0" y="26"/>
                    </a:lnTo>
                    <a:lnTo>
                      <a:pt x="0" y="25"/>
                    </a:lnTo>
                    <a:lnTo>
                      <a:pt x="0" y="24"/>
                    </a:lnTo>
                    <a:lnTo>
                      <a:pt x="0" y="24"/>
                    </a:lnTo>
                    <a:lnTo>
                      <a:pt x="0" y="23"/>
                    </a:lnTo>
                    <a:lnTo>
                      <a:pt x="0" y="22"/>
                    </a:lnTo>
                    <a:lnTo>
                      <a:pt x="0" y="21"/>
                    </a:lnTo>
                    <a:lnTo>
                      <a:pt x="0" y="20"/>
                    </a:lnTo>
                    <a:lnTo>
                      <a:pt x="0" y="19"/>
                    </a:lnTo>
                    <a:lnTo>
                      <a:pt x="0" y="18"/>
                    </a:lnTo>
                    <a:lnTo>
                      <a:pt x="0" y="17"/>
                    </a:lnTo>
                    <a:lnTo>
                      <a:pt x="0" y="16"/>
                    </a:lnTo>
                    <a:lnTo>
                      <a:pt x="0" y="15"/>
                    </a:lnTo>
                    <a:lnTo>
                      <a:pt x="0" y="14"/>
                    </a:lnTo>
                    <a:lnTo>
                      <a:pt x="0" y="12"/>
                    </a:lnTo>
                    <a:lnTo>
                      <a:pt x="0" y="11"/>
                    </a:lnTo>
                    <a:lnTo>
                      <a:pt x="0" y="10"/>
                    </a:lnTo>
                    <a:lnTo>
                      <a:pt x="0" y="9"/>
                    </a:lnTo>
                    <a:lnTo>
                      <a:pt x="0" y="8"/>
                    </a:lnTo>
                    <a:lnTo>
                      <a:pt x="0" y="7"/>
                    </a:lnTo>
                    <a:lnTo>
                      <a:pt x="0" y="6"/>
                    </a:lnTo>
                    <a:lnTo>
                      <a:pt x="0" y="5"/>
                    </a:lnTo>
                    <a:lnTo>
                      <a:pt x="0" y="4"/>
                    </a:lnTo>
                    <a:lnTo>
                      <a:pt x="0" y="3"/>
                    </a:lnTo>
                    <a:lnTo>
                      <a:pt x="0" y="2"/>
                    </a:lnTo>
                    <a:lnTo>
                      <a:pt x="0" y="1"/>
                    </a:lnTo>
                    <a:lnTo>
                      <a:pt x="0" y="1"/>
                    </a:lnTo>
                    <a:lnTo>
                      <a:pt x="0" y="0"/>
                    </a:lnTo>
                    <a:lnTo>
                      <a:pt x="1" y="0"/>
                    </a:lnTo>
                    <a:lnTo>
                      <a:pt x="1" y="0"/>
                    </a:lnTo>
                    <a:lnTo>
                      <a:pt x="2" y="0"/>
                    </a:lnTo>
                    <a:lnTo>
                      <a:pt x="3" y="0"/>
                    </a:lnTo>
                    <a:lnTo>
                      <a:pt x="4" y="0"/>
                    </a:lnTo>
                    <a:lnTo>
                      <a:pt x="5" y="0"/>
                    </a:lnTo>
                    <a:lnTo>
                      <a:pt x="6" y="0"/>
                    </a:lnTo>
                    <a:lnTo>
                      <a:pt x="7" y="0"/>
                    </a:lnTo>
                    <a:lnTo>
                      <a:pt x="8" y="0"/>
                    </a:lnTo>
                    <a:lnTo>
                      <a:pt x="9" y="0"/>
                    </a:lnTo>
                    <a:lnTo>
                      <a:pt x="10" y="0"/>
                    </a:lnTo>
                    <a:lnTo>
                      <a:pt x="11" y="0"/>
                    </a:lnTo>
                    <a:lnTo>
                      <a:pt x="12" y="0"/>
                    </a:lnTo>
                    <a:lnTo>
                      <a:pt x="13" y="0"/>
                    </a:lnTo>
                    <a:lnTo>
                      <a:pt x="15" y="0"/>
                    </a:lnTo>
                    <a:lnTo>
                      <a:pt x="16" y="0"/>
                    </a:lnTo>
                    <a:lnTo>
                      <a:pt x="17" y="0"/>
                    </a:lnTo>
                    <a:lnTo>
                      <a:pt x="18" y="0"/>
                    </a:lnTo>
                    <a:lnTo>
                      <a:pt x="19" y="0"/>
                    </a:lnTo>
                    <a:lnTo>
                      <a:pt x="20" y="0"/>
                    </a:lnTo>
                    <a:lnTo>
                      <a:pt x="21" y="0"/>
                    </a:lnTo>
                    <a:lnTo>
                      <a:pt x="22" y="0"/>
                    </a:lnTo>
                    <a:lnTo>
                      <a:pt x="23" y="0"/>
                    </a:lnTo>
                    <a:lnTo>
                      <a:pt x="24" y="0"/>
                    </a:lnTo>
                    <a:lnTo>
                      <a:pt x="24" y="0"/>
                    </a:lnTo>
                    <a:lnTo>
                      <a:pt x="25" y="0"/>
                    </a:lnTo>
                    <a:lnTo>
                      <a:pt x="26" y="0"/>
                    </a:lnTo>
                    <a:lnTo>
                      <a:pt x="27" y="0"/>
                    </a:lnTo>
                    <a:lnTo>
                      <a:pt x="28" y="0"/>
                    </a:lnTo>
                    <a:lnTo>
                      <a:pt x="29" y="0"/>
                    </a:lnTo>
                    <a:lnTo>
                      <a:pt x="31" y="0"/>
                    </a:lnTo>
                    <a:lnTo>
                      <a:pt x="32" y="0"/>
                    </a:lnTo>
                    <a:lnTo>
                      <a:pt x="33" y="0"/>
                    </a:lnTo>
                    <a:lnTo>
                      <a:pt x="34" y="0"/>
                    </a:lnTo>
                    <a:lnTo>
                      <a:pt x="35" y="0"/>
                    </a:lnTo>
                    <a:lnTo>
                      <a:pt x="36" y="0"/>
                    </a:lnTo>
                    <a:lnTo>
                      <a:pt x="37" y="0"/>
                    </a:lnTo>
                    <a:lnTo>
                      <a:pt x="38" y="0"/>
                    </a:lnTo>
                    <a:lnTo>
                      <a:pt x="39" y="0"/>
                    </a:lnTo>
                    <a:lnTo>
                      <a:pt x="40" y="0"/>
                    </a:lnTo>
                    <a:lnTo>
                      <a:pt x="41" y="0"/>
                    </a:lnTo>
                    <a:lnTo>
                      <a:pt x="42" y="0"/>
                    </a:lnTo>
                    <a:lnTo>
                      <a:pt x="43" y="0"/>
                    </a:lnTo>
                    <a:lnTo>
                      <a:pt x="44" y="0"/>
                    </a:lnTo>
                    <a:lnTo>
                      <a:pt x="45" y="0"/>
                    </a:lnTo>
                    <a:lnTo>
                      <a:pt x="46" y="0"/>
                    </a:lnTo>
                    <a:lnTo>
                      <a:pt x="48" y="0"/>
                    </a:lnTo>
                    <a:lnTo>
                      <a:pt x="48" y="0"/>
                    </a:lnTo>
                    <a:lnTo>
                      <a:pt x="49" y="0"/>
                    </a:lnTo>
                    <a:lnTo>
                      <a:pt x="50" y="0"/>
                    </a:lnTo>
                    <a:lnTo>
                      <a:pt x="51" y="0"/>
                    </a:lnTo>
                    <a:lnTo>
                      <a:pt x="52" y="0"/>
                    </a:lnTo>
                    <a:lnTo>
                      <a:pt x="53" y="0"/>
                    </a:lnTo>
                    <a:lnTo>
                      <a:pt x="54" y="0"/>
                    </a:lnTo>
                    <a:lnTo>
                      <a:pt x="55" y="0"/>
                    </a:lnTo>
                    <a:lnTo>
                      <a:pt x="56" y="0"/>
                    </a:lnTo>
                    <a:lnTo>
                      <a:pt x="57" y="0"/>
                    </a:lnTo>
                    <a:lnTo>
                      <a:pt x="58" y="0"/>
                    </a:lnTo>
                    <a:lnTo>
                      <a:pt x="59" y="0"/>
                    </a:lnTo>
                    <a:lnTo>
                      <a:pt x="60" y="0"/>
                    </a:lnTo>
                    <a:lnTo>
                      <a:pt x="61" y="0"/>
                    </a:lnTo>
                    <a:lnTo>
                      <a:pt x="62" y="0"/>
                    </a:lnTo>
                    <a:lnTo>
                      <a:pt x="64" y="0"/>
                    </a:lnTo>
                    <a:lnTo>
                      <a:pt x="65" y="0"/>
                    </a:lnTo>
                    <a:lnTo>
                      <a:pt x="66" y="0"/>
                    </a:lnTo>
                    <a:lnTo>
                      <a:pt x="67" y="0"/>
                    </a:lnTo>
                    <a:lnTo>
                      <a:pt x="68" y="0"/>
                    </a:lnTo>
                    <a:lnTo>
                      <a:pt x="69" y="0"/>
                    </a:lnTo>
                    <a:lnTo>
                      <a:pt x="70" y="0"/>
                    </a:lnTo>
                    <a:lnTo>
                      <a:pt x="71" y="0"/>
                    </a:lnTo>
                    <a:lnTo>
                      <a:pt x="71" y="0"/>
                    </a:lnTo>
                    <a:lnTo>
                      <a:pt x="72" y="0"/>
                    </a:lnTo>
                    <a:lnTo>
                      <a:pt x="73" y="0"/>
                    </a:lnTo>
                    <a:lnTo>
                      <a:pt x="74" y="0"/>
                    </a:lnTo>
                    <a:lnTo>
                      <a:pt x="75" y="0"/>
                    </a:lnTo>
                    <a:lnTo>
                      <a:pt x="76" y="0"/>
                    </a:lnTo>
                    <a:lnTo>
                      <a:pt x="77" y="0"/>
                    </a:lnTo>
                    <a:lnTo>
                      <a:pt x="78" y="0"/>
                    </a:lnTo>
                    <a:lnTo>
                      <a:pt x="79" y="0"/>
                    </a:lnTo>
                    <a:lnTo>
                      <a:pt x="81" y="0"/>
                    </a:lnTo>
                    <a:lnTo>
                      <a:pt x="82" y="0"/>
                    </a:lnTo>
                    <a:lnTo>
                      <a:pt x="83" y="0"/>
                    </a:lnTo>
                    <a:lnTo>
                      <a:pt x="84" y="0"/>
                    </a:lnTo>
                    <a:lnTo>
                      <a:pt x="85" y="0"/>
                    </a:lnTo>
                    <a:lnTo>
                      <a:pt x="86" y="0"/>
                    </a:lnTo>
                    <a:lnTo>
                      <a:pt x="87" y="0"/>
                    </a:lnTo>
                    <a:lnTo>
                      <a:pt x="88" y="0"/>
                    </a:lnTo>
                    <a:lnTo>
                      <a:pt x="89" y="0"/>
                    </a:lnTo>
                    <a:lnTo>
                      <a:pt x="90" y="0"/>
                    </a:lnTo>
                    <a:lnTo>
                      <a:pt x="91" y="0"/>
                    </a:lnTo>
                    <a:lnTo>
                      <a:pt x="92" y="0"/>
                    </a:lnTo>
                    <a:lnTo>
                      <a:pt x="93" y="0"/>
                    </a:lnTo>
                    <a:lnTo>
                      <a:pt x="94" y="0"/>
                    </a:lnTo>
                    <a:lnTo>
                      <a:pt x="94" y="0"/>
                    </a:lnTo>
                    <a:lnTo>
                      <a:pt x="95" y="0"/>
                    </a:lnTo>
                    <a:lnTo>
                      <a:pt x="97" y="0"/>
                    </a:lnTo>
                    <a:lnTo>
                      <a:pt x="98" y="0"/>
                    </a:lnTo>
                    <a:lnTo>
                      <a:pt x="99" y="0"/>
                    </a:lnTo>
                    <a:lnTo>
                      <a:pt x="100" y="0"/>
                    </a:lnTo>
                    <a:lnTo>
                      <a:pt x="101" y="0"/>
                    </a:lnTo>
                    <a:lnTo>
                      <a:pt x="102" y="0"/>
                    </a:lnTo>
                    <a:lnTo>
                      <a:pt x="103" y="0"/>
                    </a:lnTo>
                    <a:lnTo>
                      <a:pt x="104" y="0"/>
                    </a:lnTo>
                    <a:lnTo>
                      <a:pt x="105" y="0"/>
                    </a:lnTo>
                    <a:lnTo>
                      <a:pt x="106" y="0"/>
                    </a:lnTo>
                    <a:lnTo>
                      <a:pt x="107" y="0"/>
                    </a:lnTo>
                    <a:lnTo>
                      <a:pt x="108" y="0"/>
                    </a:lnTo>
                    <a:lnTo>
                      <a:pt x="109" y="0"/>
                    </a:lnTo>
                    <a:lnTo>
                      <a:pt x="110" y="0"/>
                    </a:lnTo>
                    <a:lnTo>
                      <a:pt x="111" y="0"/>
                    </a:lnTo>
                    <a:lnTo>
                      <a:pt x="112" y="0"/>
                    </a:lnTo>
                    <a:lnTo>
                      <a:pt x="114" y="0"/>
                    </a:lnTo>
                    <a:lnTo>
                      <a:pt x="115" y="0"/>
                    </a:lnTo>
                    <a:lnTo>
                      <a:pt x="116" y="0"/>
                    </a:lnTo>
                    <a:lnTo>
                      <a:pt x="117" y="0"/>
                    </a:lnTo>
                    <a:lnTo>
                      <a:pt x="118" y="0"/>
                    </a:lnTo>
                    <a:lnTo>
                      <a:pt x="118" y="0"/>
                    </a:lnTo>
                    <a:lnTo>
                      <a:pt x="119" y="0"/>
                    </a:lnTo>
                    <a:lnTo>
                      <a:pt x="120" y="0"/>
                    </a:lnTo>
                    <a:lnTo>
                      <a:pt x="121" y="0"/>
                    </a:lnTo>
                    <a:lnTo>
                      <a:pt x="122" y="0"/>
                    </a:lnTo>
                    <a:lnTo>
                      <a:pt x="123" y="0"/>
                    </a:lnTo>
                    <a:lnTo>
                      <a:pt x="124" y="0"/>
                    </a:lnTo>
                    <a:lnTo>
                      <a:pt x="125" y="0"/>
                    </a:lnTo>
                    <a:lnTo>
                      <a:pt x="126" y="0"/>
                    </a:lnTo>
                    <a:lnTo>
                      <a:pt x="127" y="0"/>
                    </a:lnTo>
                    <a:lnTo>
                      <a:pt x="128" y="0"/>
                    </a:lnTo>
                    <a:lnTo>
                      <a:pt x="130" y="0"/>
                    </a:lnTo>
                    <a:lnTo>
                      <a:pt x="131" y="0"/>
                    </a:lnTo>
                    <a:lnTo>
                      <a:pt x="132" y="0"/>
                    </a:lnTo>
                    <a:lnTo>
                      <a:pt x="133" y="0"/>
                    </a:lnTo>
                    <a:lnTo>
                      <a:pt x="134" y="0"/>
                    </a:lnTo>
                    <a:lnTo>
                      <a:pt x="135" y="0"/>
                    </a:lnTo>
                    <a:lnTo>
                      <a:pt x="136" y="0"/>
                    </a:lnTo>
                    <a:lnTo>
                      <a:pt x="137" y="0"/>
                    </a:lnTo>
                    <a:lnTo>
                      <a:pt x="138" y="0"/>
                    </a:lnTo>
                    <a:lnTo>
                      <a:pt x="139" y="0"/>
                    </a:lnTo>
                    <a:lnTo>
                      <a:pt x="140" y="0"/>
                    </a:lnTo>
                    <a:lnTo>
                      <a:pt x="141" y="0"/>
                    </a:lnTo>
                    <a:lnTo>
                      <a:pt x="142" y="0"/>
                    </a:lnTo>
                    <a:lnTo>
                      <a:pt x="142" y="0"/>
                    </a:lnTo>
                    <a:lnTo>
                      <a:pt x="143" y="0"/>
                    </a:lnTo>
                    <a:lnTo>
                      <a:pt x="144" y="0"/>
                    </a:lnTo>
                    <a:lnTo>
                      <a:pt x="145" y="0"/>
                    </a:lnTo>
                    <a:lnTo>
                      <a:pt x="147" y="0"/>
                    </a:lnTo>
                    <a:lnTo>
                      <a:pt x="148" y="0"/>
                    </a:lnTo>
                    <a:lnTo>
                      <a:pt x="149" y="0"/>
                    </a:lnTo>
                    <a:lnTo>
                      <a:pt x="150" y="0"/>
                    </a:lnTo>
                    <a:lnTo>
                      <a:pt x="151" y="0"/>
                    </a:lnTo>
                    <a:lnTo>
                      <a:pt x="152" y="0"/>
                    </a:lnTo>
                    <a:lnTo>
                      <a:pt x="153" y="0"/>
                    </a:lnTo>
                    <a:lnTo>
                      <a:pt x="154" y="0"/>
                    </a:lnTo>
                    <a:lnTo>
                      <a:pt x="155" y="0"/>
                    </a:lnTo>
                    <a:lnTo>
                      <a:pt x="156" y="0"/>
                    </a:lnTo>
                    <a:lnTo>
                      <a:pt x="157" y="0"/>
                    </a:lnTo>
                    <a:lnTo>
                      <a:pt x="158" y="0"/>
                    </a:lnTo>
                    <a:lnTo>
                      <a:pt x="159" y="0"/>
                    </a:lnTo>
                    <a:lnTo>
                      <a:pt x="160" y="0"/>
                    </a:lnTo>
                    <a:lnTo>
                      <a:pt x="161" y="0"/>
                    </a:lnTo>
                    <a:lnTo>
                      <a:pt x="163" y="0"/>
                    </a:lnTo>
                    <a:lnTo>
                      <a:pt x="164" y="0"/>
                    </a:lnTo>
                    <a:lnTo>
                      <a:pt x="165" y="0"/>
                    </a:lnTo>
                    <a:lnTo>
                      <a:pt x="166" y="0"/>
                    </a:lnTo>
                    <a:lnTo>
                      <a:pt x="166" y="0"/>
                    </a:lnTo>
                    <a:lnTo>
                      <a:pt x="167" y="0"/>
                    </a:lnTo>
                    <a:lnTo>
                      <a:pt x="168" y="0"/>
                    </a:lnTo>
                    <a:lnTo>
                      <a:pt x="169" y="0"/>
                    </a:lnTo>
                    <a:lnTo>
                      <a:pt x="170" y="0"/>
                    </a:lnTo>
                    <a:lnTo>
                      <a:pt x="171" y="0"/>
                    </a:lnTo>
                    <a:lnTo>
                      <a:pt x="172" y="0"/>
                    </a:lnTo>
                    <a:lnTo>
                      <a:pt x="173" y="0"/>
                    </a:lnTo>
                    <a:lnTo>
                      <a:pt x="174" y="0"/>
                    </a:lnTo>
                    <a:lnTo>
                      <a:pt x="175" y="0"/>
                    </a:lnTo>
                    <a:lnTo>
                      <a:pt x="176" y="0"/>
                    </a:lnTo>
                    <a:lnTo>
                      <a:pt x="176" y="0"/>
                    </a:lnTo>
                    <a:lnTo>
                      <a:pt x="176" y="1"/>
                    </a:lnTo>
                    <a:lnTo>
                      <a:pt x="176" y="2"/>
                    </a:lnTo>
                    <a:lnTo>
                      <a:pt x="176" y="3"/>
                    </a:lnTo>
                    <a:lnTo>
                      <a:pt x="176" y="4"/>
                    </a:lnTo>
                    <a:lnTo>
                      <a:pt x="176" y="5"/>
                    </a:lnTo>
                    <a:lnTo>
                      <a:pt x="176" y="6"/>
                    </a:lnTo>
                    <a:lnTo>
                      <a:pt x="176" y="7"/>
                    </a:lnTo>
                    <a:lnTo>
                      <a:pt x="176" y="8"/>
                    </a:lnTo>
                    <a:lnTo>
                      <a:pt x="176" y="8"/>
                    </a:lnTo>
                    <a:lnTo>
                      <a:pt x="176" y="9"/>
                    </a:lnTo>
                    <a:lnTo>
                      <a:pt x="176" y="10"/>
                    </a:lnTo>
                    <a:lnTo>
                      <a:pt x="176" y="11"/>
                    </a:lnTo>
                    <a:lnTo>
                      <a:pt x="176" y="12"/>
                    </a:lnTo>
                    <a:lnTo>
                      <a:pt x="176" y="14"/>
                    </a:lnTo>
                    <a:lnTo>
                      <a:pt x="176" y="15"/>
                    </a:lnTo>
                    <a:lnTo>
                      <a:pt x="176" y="16"/>
                    </a:lnTo>
                    <a:lnTo>
                      <a:pt x="176" y="17"/>
                    </a:lnTo>
                    <a:lnTo>
                      <a:pt x="176" y="18"/>
                    </a:lnTo>
                    <a:lnTo>
                      <a:pt x="176" y="19"/>
                    </a:lnTo>
                    <a:lnTo>
                      <a:pt x="176" y="20"/>
                    </a:lnTo>
                    <a:lnTo>
                      <a:pt x="176" y="21"/>
                    </a:lnTo>
                    <a:lnTo>
                      <a:pt x="176" y="22"/>
                    </a:lnTo>
                    <a:lnTo>
                      <a:pt x="176" y="23"/>
                    </a:lnTo>
                    <a:lnTo>
                      <a:pt x="176" y="24"/>
                    </a:lnTo>
                    <a:lnTo>
                      <a:pt x="176" y="25"/>
                    </a:lnTo>
                    <a:lnTo>
                      <a:pt x="176" y="26"/>
                    </a:lnTo>
                    <a:lnTo>
                      <a:pt x="176" y="27"/>
                    </a:lnTo>
                    <a:lnTo>
                      <a:pt x="176" y="28"/>
                    </a:lnTo>
                    <a:lnTo>
                      <a:pt x="176" y="30"/>
                    </a:lnTo>
                    <a:lnTo>
                      <a:pt x="176" y="31"/>
                    </a:lnTo>
                    <a:lnTo>
                      <a:pt x="176" y="32"/>
                    </a:lnTo>
                    <a:lnTo>
                      <a:pt x="176" y="32"/>
                    </a:lnTo>
                    <a:lnTo>
                      <a:pt x="176" y="33"/>
                    </a:lnTo>
                    <a:lnTo>
                      <a:pt x="176" y="34"/>
                    </a:lnTo>
                    <a:lnTo>
                      <a:pt x="176" y="35"/>
                    </a:lnTo>
                    <a:lnTo>
                      <a:pt x="176" y="36"/>
                    </a:lnTo>
                    <a:lnTo>
                      <a:pt x="176" y="37"/>
                    </a:lnTo>
                    <a:lnTo>
                      <a:pt x="176" y="38"/>
                    </a:lnTo>
                    <a:lnTo>
                      <a:pt x="176" y="39"/>
                    </a:lnTo>
                    <a:lnTo>
                      <a:pt x="176" y="40"/>
                    </a:lnTo>
                    <a:lnTo>
                      <a:pt x="176" y="41"/>
                    </a:lnTo>
                    <a:lnTo>
                      <a:pt x="176" y="42"/>
                    </a:lnTo>
                    <a:lnTo>
                      <a:pt x="176" y="43"/>
                    </a:lnTo>
                    <a:lnTo>
                      <a:pt x="176" y="44"/>
                    </a:lnTo>
                    <a:lnTo>
                      <a:pt x="176" y="46"/>
                    </a:lnTo>
                    <a:lnTo>
                      <a:pt x="176" y="47"/>
                    </a:lnTo>
                    <a:lnTo>
                      <a:pt x="176" y="48"/>
                    </a:lnTo>
                    <a:lnTo>
                      <a:pt x="176" y="49"/>
                    </a:lnTo>
                    <a:lnTo>
                      <a:pt x="176" y="50"/>
                    </a:lnTo>
                    <a:lnTo>
                      <a:pt x="176" y="51"/>
                    </a:lnTo>
                    <a:lnTo>
                      <a:pt x="176" y="52"/>
                    </a:lnTo>
                    <a:lnTo>
                      <a:pt x="176" y="53"/>
                    </a:lnTo>
                    <a:lnTo>
                      <a:pt x="176" y="54"/>
                    </a:lnTo>
                    <a:lnTo>
                      <a:pt x="176" y="55"/>
                    </a:lnTo>
                    <a:lnTo>
                      <a:pt x="176" y="55"/>
                    </a:lnTo>
                    <a:lnTo>
                      <a:pt x="176" y="56"/>
                    </a:lnTo>
                    <a:lnTo>
                      <a:pt x="176" y="57"/>
                    </a:lnTo>
                    <a:lnTo>
                      <a:pt x="176" y="58"/>
                    </a:lnTo>
                    <a:lnTo>
                      <a:pt x="176" y="59"/>
                    </a:lnTo>
                    <a:lnTo>
                      <a:pt x="176" y="60"/>
                    </a:lnTo>
                    <a:lnTo>
                      <a:pt x="176" y="61"/>
                    </a:lnTo>
                    <a:lnTo>
                      <a:pt x="176" y="63"/>
                    </a:lnTo>
                    <a:lnTo>
                      <a:pt x="176" y="64"/>
                    </a:lnTo>
                    <a:lnTo>
                      <a:pt x="176" y="65"/>
                    </a:lnTo>
                    <a:lnTo>
                      <a:pt x="176" y="66"/>
                    </a:lnTo>
                    <a:lnTo>
                      <a:pt x="176" y="67"/>
                    </a:lnTo>
                    <a:lnTo>
                      <a:pt x="176" y="68"/>
                    </a:lnTo>
                    <a:lnTo>
                      <a:pt x="176" y="69"/>
                    </a:lnTo>
                    <a:lnTo>
                      <a:pt x="176" y="70"/>
                    </a:lnTo>
                    <a:lnTo>
                      <a:pt x="176" y="71"/>
                    </a:lnTo>
                    <a:lnTo>
                      <a:pt x="176" y="72"/>
                    </a:lnTo>
                    <a:lnTo>
                      <a:pt x="176" y="73"/>
                    </a:lnTo>
                    <a:lnTo>
                      <a:pt x="176" y="74"/>
                    </a:lnTo>
                    <a:lnTo>
                      <a:pt x="176" y="75"/>
                    </a:lnTo>
                    <a:lnTo>
                      <a:pt x="176" y="76"/>
                    </a:lnTo>
                    <a:lnTo>
                      <a:pt x="176" y="77"/>
                    </a:lnTo>
                    <a:lnTo>
                      <a:pt x="176" y="79"/>
                    </a:lnTo>
                    <a:lnTo>
                      <a:pt x="176" y="79"/>
                    </a:lnTo>
                    <a:lnTo>
                      <a:pt x="176" y="80"/>
                    </a:lnTo>
                    <a:lnTo>
                      <a:pt x="176" y="81"/>
                    </a:lnTo>
                    <a:lnTo>
                      <a:pt x="176" y="82"/>
                    </a:lnTo>
                    <a:lnTo>
                      <a:pt x="176" y="83"/>
                    </a:lnTo>
                    <a:lnTo>
                      <a:pt x="176" y="84"/>
                    </a:lnTo>
                    <a:lnTo>
                      <a:pt x="176" y="85"/>
                    </a:lnTo>
                    <a:lnTo>
                      <a:pt x="176" y="86"/>
                    </a:lnTo>
                    <a:lnTo>
                      <a:pt x="176" y="87"/>
                    </a:lnTo>
                    <a:lnTo>
                      <a:pt x="176" y="88"/>
                    </a:lnTo>
                    <a:lnTo>
                      <a:pt x="176" y="89"/>
                    </a:lnTo>
                    <a:lnTo>
                      <a:pt x="176" y="90"/>
                    </a:lnTo>
                    <a:lnTo>
                      <a:pt x="176" y="91"/>
                    </a:lnTo>
                    <a:lnTo>
                      <a:pt x="176" y="92"/>
                    </a:lnTo>
                    <a:lnTo>
                      <a:pt x="176" y="93"/>
                    </a:lnTo>
                    <a:lnTo>
                      <a:pt x="176" y="94"/>
                    </a:lnTo>
                    <a:lnTo>
                      <a:pt x="176" y="96"/>
                    </a:lnTo>
                    <a:lnTo>
                      <a:pt x="176" y="97"/>
                    </a:lnTo>
                    <a:lnTo>
                      <a:pt x="176" y="98"/>
                    </a:lnTo>
                    <a:lnTo>
                      <a:pt x="176" y="99"/>
                    </a:lnTo>
                    <a:lnTo>
                      <a:pt x="176" y="100"/>
                    </a:lnTo>
                    <a:lnTo>
                      <a:pt x="176" y="101"/>
                    </a:lnTo>
                    <a:lnTo>
                      <a:pt x="176" y="102"/>
                    </a:lnTo>
                    <a:lnTo>
                      <a:pt x="176" y="102"/>
                    </a:lnTo>
                    <a:lnTo>
                      <a:pt x="176" y="103"/>
                    </a:lnTo>
                    <a:lnTo>
                      <a:pt x="176" y="104"/>
                    </a:lnTo>
                    <a:lnTo>
                      <a:pt x="176" y="105"/>
                    </a:lnTo>
                    <a:lnTo>
                      <a:pt x="176" y="106"/>
                    </a:lnTo>
                    <a:lnTo>
                      <a:pt x="176" y="107"/>
                    </a:lnTo>
                    <a:lnTo>
                      <a:pt x="176" y="108"/>
                    </a:lnTo>
                    <a:lnTo>
                      <a:pt x="176" y="109"/>
                    </a:lnTo>
                    <a:lnTo>
                      <a:pt x="176" y="110"/>
                    </a:lnTo>
                    <a:lnTo>
                      <a:pt x="176" y="112"/>
                    </a:lnTo>
                    <a:lnTo>
                      <a:pt x="176" y="113"/>
                    </a:lnTo>
                    <a:lnTo>
                      <a:pt x="176" y="114"/>
                    </a:lnTo>
                    <a:lnTo>
                      <a:pt x="176" y="115"/>
                    </a:lnTo>
                    <a:lnTo>
                      <a:pt x="176" y="116"/>
                    </a:lnTo>
                    <a:lnTo>
                      <a:pt x="176" y="117"/>
                    </a:lnTo>
                    <a:lnTo>
                      <a:pt x="176" y="118"/>
                    </a:lnTo>
                    <a:lnTo>
                      <a:pt x="176" y="119"/>
                    </a:lnTo>
                    <a:lnTo>
                      <a:pt x="176" y="120"/>
                    </a:lnTo>
                    <a:lnTo>
                      <a:pt x="176" y="121"/>
                    </a:lnTo>
                    <a:lnTo>
                      <a:pt x="176" y="122"/>
                    </a:lnTo>
                    <a:lnTo>
                      <a:pt x="176" y="123"/>
                    </a:lnTo>
                    <a:lnTo>
                      <a:pt x="176" y="124"/>
                    </a:lnTo>
                    <a:lnTo>
                      <a:pt x="176" y="125"/>
                    </a:lnTo>
                    <a:lnTo>
                      <a:pt x="176" y="125"/>
                    </a:lnTo>
                    <a:lnTo>
                      <a:pt x="176" y="126"/>
                    </a:lnTo>
                    <a:lnTo>
                      <a:pt x="176" y="127"/>
                    </a:lnTo>
                    <a:lnTo>
                      <a:pt x="176" y="129"/>
                    </a:lnTo>
                    <a:lnTo>
                      <a:pt x="176" y="130"/>
                    </a:lnTo>
                    <a:lnTo>
                      <a:pt x="176" y="131"/>
                    </a:lnTo>
                    <a:lnTo>
                      <a:pt x="176" y="132"/>
                    </a:lnTo>
                    <a:lnTo>
                      <a:pt x="176" y="133"/>
                    </a:lnTo>
                    <a:lnTo>
                      <a:pt x="176" y="134"/>
                    </a:lnTo>
                    <a:lnTo>
                      <a:pt x="176" y="135"/>
                    </a:lnTo>
                    <a:lnTo>
                      <a:pt x="176" y="136"/>
                    </a:lnTo>
                    <a:lnTo>
                      <a:pt x="176" y="137"/>
                    </a:lnTo>
                    <a:lnTo>
                      <a:pt x="176" y="138"/>
                    </a:lnTo>
                    <a:lnTo>
                      <a:pt x="176" y="139"/>
                    </a:lnTo>
                    <a:lnTo>
                      <a:pt x="176" y="140"/>
                    </a:lnTo>
                    <a:lnTo>
                      <a:pt x="176" y="141"/>
                    </a:lnTo>
                    <a:lnTo>
                      <a:pt x="176" y="142"/>
                    </a:lnTo>
                    <a:lnTo>
                      <a:pt x="176" y="143"/>
                    </a:lnTo>
                    <a:lnTo>
                      <a:pt x="176" y="145"/>
                    </a:lnTo>
                    <a:lnTo>
                      <a:pt x="176" y="146"/>
                    </a:lnTo>
                    <a:lnTo>
                      <a:pt x="176" y="147"/>
                    </a:lnTo>
                    <a:lnTo>
                      <a:pt x="176" y="148"/>
                    </a:lnTo>
                    <a:lnTo>
                      <a:pt x="176" y="149"/>
                    </a:lnTo>
                    <a:lnTo>
                      <a:pt x="176" y="150"/>
                    </a:lnTo>
                    <a:lnTo>
                      <a:pt x="176" y="150"/>
                    </a:lnTo>
                    <a:lnTo>
                      <a:pt x="176" y="151"/>
                    </a:lnTo>
                    <a:lnTo>
                      <a:pt x="176" y="152"/>
                    </a:lnTo>
                    <a:lnTo>
                      <a:pt x="176" y="153"/>
                    </a:lnTo>
                    <a:lnTo>
                      <a:pt x="176" y="154"/>
                    </a:lnTo>
                    <a:lnTo>
                      <a:pt x="176" y="155"/>
                    </a:lnTo>
                    <a:lnTo>
                      <a:pt x="176" y="156"/>
                    </a:lnTo>
                    <a:lnTo>
                      <a:pt x="176" y="157"/>
                    </a:lnTo>
                    <a:lnTo>
                      <a:pt x="176" y="158"/>
                    </a:lnTo>
                    <a:lnTo>
                      <a:pt x="176" y="159"/>
                    </a:lnTo>
                    <a:lnTo>
                      <a:pt x="176" y="160"/>
                    </a:lnTo>
                    <a:lnTo>
                      <a:pt x="176" y="162"/>
                    </a:lnTo>
                    <a:lnTo>
                      <a:pt x="176" y="163"/>
                    </a:lnTo>
                    <a:lnTo>
                      <a:pt x="176" y="164"/>
                    </a:lnTo>
                    <a:lnTo>
                      <a:pt x="176" y="165"/>
                    </a:lnTo>
                    <a:lnTo>
                      <a:pt x="176" y="166"/>
                    </a:lnTo>
                    <a:lnTo>
                      <a:pt x="176" y="167"/>
                    </a:lnTo>
                    <a:lnTo>
                      <a:pt x="176" y="168"/>
                    </a:lnTo>
                    <a:lnTo>
                      <a:pt x="176" y="169"/>
                    </a:lnTo>
                    <a:lnTo>
                      <a:pt x="176" y="170"/>
                    </a:lnTo>
                    <a:lnTo>
                      <a:pt x="176" y="171"/>
                    </a:lnTo>
                    <a:lnTo>
                      <a:pt x="176" y="172"/>
                    </a:lnTo>
                    <a:lnTo>
                      <a:pt x="176" y="173"/>
                    </a:lnTo>
                    <a:lnTo>
                      <a:pt x="176" y="173"/>
                    </a:lnTo>
                    <a:lnTo>
                      <a:pt x="176" y="174"/>
                    </a:lnTo>
                    <a:lnTo>
                      <a:pt x="176" y="175"/>
                    </a:lnTo>
                    <a:lnTo>
                      <a:pt x="176" y="176"/>
                    </a:lnTo>
                    <a:lnTo>
                      <a:pt x="176" y="178"/>
                    </a:lnTo>
                    <a:lnTo>
                      <a:pt x="176" y="179"/>
                    </a:lnTo>
                    <a:lnTo>
                      <a:pt x="176" y="180"/>
                    </a:lnTo>
                    <a:lnTo>
                      <a:pt x="176" y="181"/>
                    </a:lnTo>
                    <a:lnTo>
                      <a:pt x="176" y="182"/>
                    </a:lnTo>
                    <a:lnTo>
                      <a:pt x="176" y="183"/>
                    </a:lnTo>
                    <a:lnTo>
                      <a:pt x="176" y="184"/>
                    </a:lnTo>
                    <a:lnTo>
                      <a:pt x="176" y="185"/>
                    </a:lnTo>
                    <a:lnTo>
                      <a:pt x="176" y="186"/>
                    </a:lnTo>
                    <a:lnTo>
                      <a:pt x="176" y="187"/>
                    </a:lnTo>
                    <a:lnTo>
                      <a:pt x="176" y="188"/>
                    </a:lnTo>
                    <a:lnTo>
                      <a:pt x="176" y="189"/>
                    </a:lnTo>
                    <a:lnTo>
                      <a:pt x="176" y="190"/>
                    </a:lnTo>
                    <a:lnTo>
                      <a:pt x="176" y="191"/>
                    </a:lnTo>
                    <a:lnTo>
                      <a:pt x="176" y="192"/>
                    </a:lnTo>
                    <a:lnTo>
                      <a:pt x="176" y="193"/>
                    </a:lnTo>
                    <a:lnTo>
                      <a:pt x="176" y="195"/>
                    </a:lnTo>
                    <a:lnTo>
                      <a:pt x="176" y="196"/>
                    </a:lnTo>
                    <a:lnTo>
                      <a:pt x="176" y="197"/>
                    </a:lnTo>
                    <a:lnTo>
                      <a:pt x="176" y="197"/>
                    </a:lnTo>
                    <a:lnTo>
                      <a:pt x="176" y="198"/>
                    </a:lnTo>
                    <a:lnTo>
                      <a:pt x="176" y="199"/>
                    </a:lnTo>
                    <a:lnTo>
                      <a:pt x="176" y="200"/>
                    </a:lnTo>
                    <a:lnTo>
                      <a:pt x="176" y="201"/>
                    </a:lnTo>
                    <a:lnTo>
                      <a:pt x="176" y="202"/>
                    </a:lnTo>
                    <a:lnTo>
                      <a:pt x="176" y="203"/>
                    </a:lnTo>
                    <a:lnTo>
                      <a:pt x="176" y="204"/>
                    </a:lnTo>
                    <a:lnTo>
                      <a:pt x="176" y="205"/>
                    </a:lnTo>
                    <a:lnTo>
                      <a:pt x="176" y="206"/>
                    </a:lnTo>
                    <a:lnTo>
                      <a:pt x="176" y="207"/>
                    </a:lnTo>
                    <a:lnTo>
                      <a:pt x="176" y="208"/>
                    </a:lnTo>
                    <a:lnTo>
                      <a:pt x="176" y="209"/>
                    </a:lnTo>
                    <a:lnTo>
                      <a:pt x="176" y="211"/>
                    </a:lnTo>
                    <a:lnTo>
                      <a:pt x="176" y="212"/>
                    </a:lnTo>
                    <a:lnTo>
                      <a:pt x="176" y="213"/>
                    </a:lnTo>
                    <a:lnTo>
                      <a:pt x="176" y="214"/>
                    </a:lnTo>
                    <a:lnTo>
                      <a:pt x="176" y="215"/>
                    </a:lnTo>
                    <a:lnTo>
                      <a:pt x="176" y="216"/>
                    </a:lnTo>
                    <a:lnTo>
                      <a:pt x="176" y="217"/>
                    </a:lnTo>
                    <a:lnTo>
                      <a:pt x="176" y="218"/>
                    </a:lnTo>
                    <a:lnTo>
                      <a:pt x="176" y="219"/>
                    </a:lnTo>
                    <a:lnTo>
                      <a:pt x="176" y="220"/>
                    </a:lnTo>
                    <a:lnTo>
                      <a:pt x="176" y="220"/>
                    </a:lnTo>
                    <a:lnTo>
                      <a:pt x="176" y="221"/>
                    </a:lnTo>
                    <a:lnTo>
                      <a:pt x="176" y="222"/>
                    </a:lnTo>
                    <a:lnTo>
                      <a:pt x="176" y="223"/>
                    </a:lnTo>
                    <a:lnTo>
                      <a:pt x="176" y="224"/>
                    </a:lnTo>
                    <a:lnTo>
                      <a:pt x="176" y="225"/>
                    </a:lnTo>
                    <a:lnTo>
                      <a:pt x="176" y="227"/>
                    </a:lnTo>
                    <a:lnTo>
                      <a:pt x="176" y="228"/>
                    </a:lnTo>
                    <a:lnTo>
                      <a:pt x="176" y="229"/>
                    </a:lnTo>
                    <a:lnTo>
                      <a:pt x="176" y="230"/>
                    </a:lnTo>
                    <a:lnTo>
                      <a:pt x="176" y="231"/>
                    </a:lnTo>
                    <a:lnTo>
                      <a:pt x="176" y="232"/>
                    </a:lnTo>
                    <a:lnTo>
                      <a:pt x="176" y="233"/>
                    </a:lnTo>
                    <a:lnTo>
                      <a:pt x="176" y="234"/>
                    </a:lnTo>
                    <a:lnTo>
                      <a:pt x="176" y="235"/>
                    </a:lnTo>
                    <a:lnTo>
                      <a:pt x="176" y="236"/>
                    </a:lnTo>
                    <a:lnTo>
                      <a:pt x="176" y="237"/>
                    </a:lnTo>
                    <a:lnTo>
                      <a:pt x="176" y="238"/>
                    </a:lnTo>
                    <a:lnTo>
                      <a:pt x="176" y="239"/>
                    </a:lnTo>
                    <a:lnTo>
                      <a:pt x="176" y="240"/>
                    </a:lnTo>
                    <a:lnTo>
                      <a:pt x="176" y="241"/>
                    </a:lnTo>
                    <a:lnTo>
                      <a:pt x="176" y="242"/>
                    </a:lnTo>
                    <a:lnTo>
                      <a:pt x="176" y="244"/>
                    </a:lnTo>
                    <a:lnTo>
                      <a:pt x="176" y="244"/>
                    </a:lnTo>
                    <a:lnTo>
                      <a:pt x="176" y="245"/>
                    </a:lnTo>
                    <a:lnTo>
                      <a:pt x="176" y="246"/>
                    </a:lnTo>
                    <a:lnTo>
                      <a:pt x="176" y="247"/>
                    </a:lnTo>
                    <a:lnTo>
                      <a:pt x="176" y="248"/>
                    </a:lnTo>
                    <a:lnTo>
                      <a:pt x="176" y="249"/>
                    </a:lnTo>
                    <a:lnTo>
                      <a:pt x="176" y="250"/>
                    </a:lnTo>
                    <a:lnTo>
                      <a:pt x="176" y="251"/>
                    </a:lnTo>
                    <a:lnTo>
                      <a:pt x="176" y="252"/>
                    </a:lnTo>
                    <a:lnTo>
                      <a:pt x="176" y="253"/>
                    </a:lnTo>
                    <a:lnTo>
                      <a:pt x="176" y="254"/>
                    </a:lnTo>
                    <a:lnTo>
                      <a:pt x="176" y="255"/>
                    </a:lnTo>
                    <a:lnTo>
                      <a:pt x="176" y="256"/>
                    </a:lnTo>
                    <a:lnTo>
                      <a:pt x="176" y="257"/>
                    </a:lnTo>
                    <a:lnTo>
                      <a:pt x="176" y="258"/>
                    </a:lnTo>
                    <a:lnTo>
                      <a:pt x="176" y="260"/>
                    </a:lnTo>
                    <a:lnTo>
                      <a:pt x="176" y="261"/>
                    </a:lnTo>
                    <a:lnTo>
                      <a:pt x="176" y="262"/>
                    </a:lnTo>
                    <a:lnTo>
                      <a:pt x="176" y="263"/>
                    </a:lnTo>
                    <a:lnTo>
                      <a:pt x="176" y="264"/>
                    </a:lnTo>
                    <a:lnTo>
                      <a:pt x="176" y="265"/>
                    </a:lnTo>
                    <a:lnTo>
                      <a:pt x="176" y="266"/>
                    </a:lnTo>
                    <a:lnTo>
                      <a:pt x="176" y="267"/>
                    </a:lnTo>
                    <a:lnTo>
                      <a:pt x="176" y="268"/>
                    </a:lnTo>
                    <a:lnTo>
                      <a:pt x="176" y="269"/>
                    </a:lnTo>
                    <a:lnTo>
                      <a:pt x="176" y="270"/>
                    </a:lnTo>
                    <a:lnTo>
                      <a:pt x="176" y="271"/>
                    </a:lnTo>
                    <a:lnTo>
                      <a:pt x="176" y="272"/>
                    </a:lnTo>
                    <a:lnTo>
                      <a:pt x="176" y="273"/>
                    </a:lnTo>
                    <a:lnTo>
                      <a:pt x="176" y="274"/>
                    </a:lnTo>
                    <a:lnTo>
                      <a:pt x="176" y="275"/>
                    </a:lnTo>
                    <a:lnTo>
                      <a:pt x="176" y="277"/>
                    </a:lnTo>
                    <a:lnTo>
                      <a:pt x="176" y="278"/>
                    </a:lnTo>
                    <a:lnTo>
                      <a:pt x="176" y="279"/>
                    </a:lnTo>
                    <a:lnTo>
                      <a:pt x="176" y="280"/>
                    </a:lnTo>
                    <a:lnTo>
                      <a:pt x="176" y="281"/>
                    </a:lnTo>
                    <a:lnTo>
                      <a:pt x="176" y="282"/>
                    </a:lnTo>
                    <a:lnTo>
                      <a:pt x="176" y="283"/>
                    </a:lnTo>
                    <a:lnTo>
                      <a:pt x="176" y="284"/>
                    </a:lnTo>
                    <a:lnTo>
                      <a:pt x="176" y="285"/>
                    </a:lnTo>
                    <a:lnTo>
                      <a:pt x="176" y="286"/>
                    </a:lnTo>
                    <a:lnTo>
                      <a:pt x="176" y="287"/>
                    </a:lnTo>
                    <a:lnTo>
                      <a:pt x="176" y="288"/>
                    </a:lnTo>
                    <a:lnTo>
                      <a:pt x="176" y="289"/>
                    </a:lnTo>
                    <a:lnTo>
                      <a:pt x="176" y="290"/>
                    </a:lnTo>
                    <a:lnTo>
                      <a:pt x="176" y="291"/>
                    </a:lnTo>
                    <a:lnTo>
                      <a:pt x="176" y="293"/>
                    </a:lnTo>
                    <a:lnTo>
                      <a:pt x="176" y="294"/>
                    </a:lnTo>
                    <a:lnTo>
                      <a:pt x="176" y="295"/>
                    </a:lnTo>
                    <a:lnTo>
                      <a:pt x="176" y="296"/>
                    </a:lnTo>
                    <a:lnTo>
                      <a:pt x="176" y="297"/>
                    </a:lnTo>
                    <a:lnTo>
                      <a:pt x="176" y="298"/>
                    </a:lnTo>
                    <a:lnTo>
                      <a:pt x="176" y="299"/>
                    </a:lnTo>
                    <a:lnTo>
                      <a:pt x="176" y="300"/>
                    </a:lnTo>
                    <a:lnTo>
                      <a:pt x="176" y="301"/>
                    </a:lnTo>
                    <a:lnTo>
                      <a:pt x="176" y="302"/>
                    </a:lnTo>
                    <a:lnTo>
                      <a:pt x="176" y="303"/>
                    </a:lnTo>
                    <a:lnTo>
                      <a:pt x="176" y="303"/>
                    </a:lnTo>
                    <a:lnTo>
                      <a:pt x="176" y="304"/>
                    </a:lnTo>
                    <a:lnTo>
                      <a:pt x="176" y="305"/>
                    </a:lnTo>
                    <a:lnTo>
                      <a:pt x="176" y="306"/>
                    </a:lnTo>
                    <a:lnTo>
                      <a:pt x="176" y="307"/>
                    </a:lnTo>
                    <a:lnTo>
                      <a:pt x="176" y="308"/>
                    </a:lnTo>
                    <a:lnTo>
                      <a:pt x="176" y="310"/>
                    </a:lnTo>
                    <a:lnTo>
                      <a:pt x="176" y="311"/>
                    </a:lnTo>
                    <a:lnTo>
                      <a:pt x="176" y="312"/>
                    </a:lnTo>
                    <a:lnTo>
                      <a:pt x="176" y="313"/>
                    </a:lnTo>
                    <a:lnTo>
                      <a:pt x="176" y="314"/>
                    </a:lnTo>
                    <a:lnTo>
                      <a:pt x="176" y="315"/>
                    </a:lnTo>
                    <a:lnTo>
                      <a:pt x="176" y="316"/>
                    </a:lnTo>
                    <a:lnTo>
                      <a:pt x="176" y="317"/>
                    </a:lnTo>
                    <a:lnTo>
                      <a:pt x="176" y="318"/>
                    </a:lnTo>
                    <a:lnTo>
                      <a:pt x="176" y="319"/>
                    </a:lnTo>
                    <a:lnTo>
                      <a:pt x="176" y="320"/>
                    </a:lnTo>
                    <a:lnTo>
                      <a:pt x="176" y="321"/>
                    </a:lnTo>
                    <a:lnTo>
                      <a:pt x="176" y="322"/>
                    </a:lnTo>
                    <a:lnTo>
                      <a:pt x="176" y="323"/>
                    </a:lnTo>
                    <a:lnTo>
                      <a:pt x="176" y="324"/>
                    </a:lnTo>
                    <a:lnTo>
                      <a:pt x="176" y="326"/>
                    </a:lnTo>
                    <a:lnTo>
                      <a:pt x="176" y="327"/>
                    </a:lnTo>
                    <a:lnTo>
                      <a:pt x="176" y="328"/>
                    </a:lnTo>
                    <a:lnTo>
                      <a:pt x="176" y="329"/>
                    </a:lnTo>
                    <a:lnTo>
                      <a:pt x="176" y="330"/>
                    </a:lnTo>
                    <a:lnTo>
                      <a:pt x="176" y="331"/>
                    </a:lnTo>
                    <a:lnTo>
                      <a:pt x="176" y="332"/>
                    </a:lnTo>
                    <a:lnTo>
                      <a:pt x="176" y="333"/>
                    </a:lnTo>
                    <a:lnTo>
                      <a:pt x="176" y="334"/>
                    </a:lnTo>
                    <a:lnTo>
                      <a:pt x="176" y="335"/>
                    </a:lnTo>
                    <a:lnTo>
                      <a:pt x="176" y="336"/>
                    </a:lnTo>
                    <a:lnTo>
                      <a:pt x="176" y="337"/>
                    </a:lnTo>
                    <a:lnTo>
                      <a:pt x="176" y="338"/>
                    </a:lnTo>
                    <a:lnTo>
                      <a:pt x="176" y="339"/>
                    </a:lnTo>
                    <a:lnTo>
                      <a:pt x="176" y="340"/>
                    </a:lnTo>
                    <a:lnTo>
                      <a:pt x="176" y="341"/>
                    </a:lnTo>
                    <a:lnTo>
                      <a:pt x="176" y="343"/>
                    </a:lnTo>
                    <a:lnTo>
                      <a:pt x="176" y="344"/>
                    </a:lnTo>
                    <a:lnTo>
                      <a:pt x="176" y="345"/>
                    </a:lnTo>
                    <a:lnTo>
                      <a:pt x="176" y="346"/>
                    </a:lnTo>
                    <a:lnTo>
                      <a:pt x="176" y="347"/>
                    </a:lnTo>
                    <a:lnTo>
                      <a:pt x="176" y="348"/>
                    </a:lnTo>
                    <a:lnTo>
                      <a:pt x="176" y="349"/>
                    </a:lnTo>
                    <a:lnTo>
                      <a:pt x="176" y="350"/>
                    </a:lnTo>
                    <a:lnTo>
                      <a:pt x="176" y="351"/>
                    </a:lnTo>
                    <a:lnTo>
                      <a:pt x="176" y="352"/>
                    </a:lnTo>
                    <a:lnTo>
                      <a:pt x="176" y="353"/>
                    </a:lnTo>
                    <a:lnTo>
                      <a:pt x="176" y="354"/>
                    </a:lnTo>
                    <a:lnTo>
                      <a:pt x="176" y="354"/>
                    </a:lnTo>
                    <a:lnTo>
                      <a:pt x="175" y="354"/>
                    </a:lnTo>
                    <a:lnTo>
                      <a:pt x="174" y="354"/>
                    </a:lnTo>
                    <a:lnTo>
                      <a:pt x="173" y="354"/>
                    </a:lnTo>
                    <a:lnTo>
                      <a:pt x="172" y="354"/>
                    </a:lnTo>
                    <a:lnTo>
                      <a:pt x="171" y="354"/>
                    </a:lnTo>
                    <a:lnTo>
                      <a:pt x="170" y="354"/>
                    </a:lnTo>
                    <a:lnTo>
                      <a:pt x="169" y="354"/>
                    </a:lnTo>
                    <a:lnTo>
                      <a:pt x="168" y="354"/>
                    </a:lnTo>
                    <a:lnTo>
                      <a:pt x="167" y="354"/>
                    </a:lnTo>
                    <a:lnTo>
                      <a:pt x="166" y="354"/>
                    </a:lnTo>
                    <a:lnTo>
                      <a:pt x="165" y="354"/>
                    </a:lnTo>
                    <a:lnTo>
                      <a:pt x="164" y="354"/>
                    </a:lnTo>
                    <a:lnTo>
                      <a:pt x="163" y="354"/>
                    </a:lnTo>
                    <a:lnTo>
                      <a:pt x="161" y="354"/>
                    </a:lnTo>
                    <a:lnTo>
                      <a:pt x="160" y="354"/>
                    </a:lnTo>
                    <a:lnTo>
                      <a:pt x="159" y="354"/>
                    </a:lnTo>
                    <a:lnTo>
                      <a:pt x="158" y="354"/>
                    </a:lnTo>
                    <a:lnTo>
                      <a:pt x="157" y="354"/>
                    </a:lnTo>
                    <a:lnTo>
                      <a:pt x="156" y="354"/>
                    </a:lnTo>
                    <a:lnTo>
                      <a:pt x="155" y="354"/>
                    </a:lnTo>
                    <a:lnTo>
                      <a:pt x="154" y="354"/>
                    </a:lnTo>
                    <a:lnTo>
                      <a:pt x="153" y="354"/>
                    </a:lnTo>
                    <a:lnTo>
                      <a:pt x="152" y="354"/>
                    </a:lnTo>
                    <a:lnTo>
                      <a:pt x="151" y="354"/>
                    </a:lnTo>
                    <a:lnTo>
                      <a:pt x="150" y="354"/>
                    </a:lnTo>
                    <a:lnTo>
                      <a:pt x="149" y="354"/>
                    </a:lnTo>
                    <a:lnTo>
                      <a:pt x="148" y="354"/>
                    </a:lnTo>
                    <a:lnTo>
                      <a:pt x="147" y="354"/>
                    </a:lnTo>
                    <a:lnTo>
                      <a:pt x="145" y="354"/>
                    </a:lnTo>
                    <a:lnTo>
                      <a:pt x="144" y="354"/>
                    </a:lnTo>
                    <a:lnTo>
                      <a:pt x="143" y="354"/>
                    </a:lnTo>
                    <a:lnTo>
                      <a:pt x="142" y="354"/>
                    </a:lnTo>
                    <a:lnTo>
                      <a:pt x="141" y="354"/>
                    </a:lnTo>
                    <a:lnTo>
                      <a:pt x="140" y="354"/>
                    </a:lnTo>
                    <a:lnTo>
                      <a:pt x="139" y="354"/>
                    </a:lnTo>
                    <a:lnTo>
                      <a:pt x="138" y="354"/>
                    </a:lnTo>
                    <a:lnTo>
                      <a:pt x="137" y="354"/>
                    </a:lnTo>
                    <a:lnTo>
                      <a:pt x="136" y="354"/>
                    </a:lnTo>
                    <a:lnTo>
                      <a:pt x="135" y="354"/>
                    </a:lnTo>
                    <a:lnTo>
                      <a:pt x="134" y="354"/>
                    </a:lnTo>
                    <a:lnTo>
                      <a:pt x="133" y="354"/>
                    </a:lnTo>
                    <a:lnTo>
                      <a:pt x="132" y="354"/>
                    </a:lnTo>
                    <a:lnTo>
                      <a:pt x="131" y="354"/>
                    </a:lnTo>
                    <a:lnTo>
                      <a:pt x="130" y="354"/>
                    </a:lnTo>
                    <a:lnTo>
                      <a:pt x="128" y="354"/>
                    </a:lnTo>
                    <a:lnTo>
                      <a:pt x="127" y="354"/>
                    </a:lnTo>
                    <a:lnTo>
                      <a:pt x="126" y="354"/>
                    </a:lnTo>
                    <a:lnTo>
                      <a:pt x="125" y="354"/>
                    </a:lnTo>
                    <a:lnTo>
                      <a:pt x="124" y="354"/>
                    </a:lnTo>
                    <a:lnTo>
                      <a:pt x="123" y="354"/>
                    </a:lnTo>
                    <a:lnTo>
                      <a:pt x="122" y="354"/>
                    </a:lnTo>
                    <a:lnTo>
                      <a:pt x="121" y="354"/>
                    </a:lnTo>
                    <a:lnTo>
                      <a:pt x="120" y="354"/>
                    </a:lnTo>
                    <a:lnTo>
                      <a:pt x="119" y="354"/>
                    </a:lnTo>
                    <a:lnTo>
                      <a:pt x="118" y="354"/>
                    </a:lnTo>
                    <a:lnTo>
                      <a:pt x="117" y="354"/>
                    </a:lnTo>
                    <a:lnTo>
                      <a:pt x="116" y="354"/>
                    </a:lnTo>
                    <a:lnTo>
                      <a:pt x="115" y="354"/>
                    </a:lnTo>
                    <a:lnTo>
                      <a:pt x="114" y="354"/>
                    </a:lnTo>
                    <a:lnTo>
                      <a:pt x="112" y="354"/>
                    </a:lnTo>
                    <a:lnTo>
                      <a:pt x="111" y="354"/>
                    </a:lnTo>
                    <a:lnTo>
                      <a:pt x="110" y="354"/>
                    </a:lnTo>
                    <a:lnTo>
                      <a:pt x="109" y="354"/>
                    </a:lnTo>
                    <a:lnTo>
                      <a:pt x="108" y="354"/>
                    </a:lnTo>
                    <a:lnTo>
                      <a:pt x="107" y="354"/>
                    </a:lnTo>
                    <a:lnTo>
                      <a:pt x="106" y="354"/>
                    </a:lnTo>
                    <a:lnTo>
                      <a:pt x="105" y="354"/>
                    </a:lnTo>
                    <a:lnTo>
                      <a:pt x="104" y="354"/>
                    </a:lnTo>
                    <a:lnTo>
                      <a:pt x="104" y="354"/>
                    </a:lnTo>
                    <a:lnTo>
                      <a:pt x="103" y="354"/>
                    </a:lnTo>
                    <a:lnTo>
                      <a:pt x="102" y="354"/>
                    </a:lnTo>
                    <a:lnTo>
                      <a:pt x="101" y="354"/>
                    </a:lnTo>
                    <a:lnTo>
                      <a:pt x="100" y="354"/>
                    </a:lnTo>
                    <a:lnTo>
                      <a:pt x="99" y="354"/>
                    </a:lnTo>
                    <a:lnTo>
                      <a:pt x="98" y="354"/>
                    </a:lnTo>
                    <a:lnTo>
                      <a:pt x="97" y="354"/>
                    </a:lnTo>
                    <a:lnTo>
                      <a:pt x="95" y="354"/>
                    </a:lnTo>
                    <a:lnTo>
                      <a:pt x="94" y="354"/>
                    </a:lnTo>
                    <a:lnTo>
                      <a:pt x="93" y="354"/>
                    </a:lnTo>
                    <a:lnTo>
                      <a:pt x="92" y="354"/>
                    </a:lnTo>
                    <a:lnTo>
                      <a:pt x="91" y="354"/>
                    </a:lnTo>
                    <a:lnTo>
                      <a:pt x="90" y="354"/>
                    </a:lnTo>
                    <a:lnTo>
                      <a:pt x="89" y="354"/>
                    </a:lnTo>
                    <a:lnTo>
                      <a:pt x="88" y="354"/>
                    </a:lnTo>
                    <a:lnTo>
                      <a:pt x="87" y="354"/>
                    </a:lnTo>
                    <a:lnTo>
                      <a:pt x="86" y="354"/>
                    </a:lnTo>
                    <a:lnTo>
                      <a:pt x="85" y="354"/>
                    </a:lnTo>
                    <a:lnTo>
                      <a:pt x="84" y="354"/>
                    </a:lnTo>
                    <a:lnTo>
                      <a:pt x="83" y="354"/>
                    </a:lnTo>
                    <a:lnTo>
                      <a:pt x="82" y="354"/>
                    </a:lnTo>
                    <a:lnTo>
                      <a:pt x="81" y="354"/>
                    </a:lnTo>
                    <a:lnTo>
                      <a:pt x="79" y="354"/>
                    </a:lnTo>
                    <a:lnTo>
                      <a:pt x="78" y="354"/>
                    </a:lnTo>
                    <a:lnTo>
                      <a:pt x="77" y="354"/>
                    </a:lnTo>
                    <a:lnTo>
                      <a:pt x="76" y="354"/>
                    </a:lnTo>
                    <a:lnTo>
                      <a:pt x="75" y="354"/>
                    </a:lnTo>
                    <a:lnTo>
                      <a:pt x="74" y="354"/>
                    </a:lnTo>
                    <a:lnTo>
                      <a:pt x="73" y="354"/>
                    </a:lnTo>
                    <a:lnTo>
                      <a:pt x="72" y="354"/>
                    </a:lnTo>
                    <a:lnTo>
                      <a:pt x="71" y="354"/>
                    </a:lnTo>
                    <a:lnTo>
                      <a:pt x="70" y="354"/>
                    </a:lnTo>
                    <a:lnTo>
                      <a:pt x="69" y="354"/>
                    </a:lnTo>
                    <a:lnTo>
                      <a:pt x="68" y="354"/>
                    </a:lnTo>
                    <a:lnTo>
                      <a:pt x="67" y="354"/>
                    </a:lnTo>
                    <a:lnTo>
                      <a:pt x="66" y="354"/>
                    </a:lnTo>
                    <a:lnTo>
                      <a:pt x="65" y="354"/>
                    </a:lnTo>
                    <a:lnTo>
                      <a:pt x="64" y="354"/>
                    </a:lnTo>
                    <a:lnTo>
                      <a:pt x="62" y="354"/>
                    </a:lnTo>
                    <a:lnTo>
                      <a:pt x="61" y="354"/>
                    </a:lnTo>
                    <a:lnTo>
                      <a:pt x="60" y="354"/>
                    </a:lnTo>
                    <a:lnTo>
                      <a:pt x="59" y="354"/>
                    </a:lnTo>
                    <a:lnTo>
                      <a:pt x="58" y="354"/>
                    </a:lnTo>
                    <a:lnTo>
                      <a:pt x="57" y="354"/>
                    </a:lnTo>
                    <a:lnTo>
                      <a:pt x="56" y="354"/>
                    </a:lnTo>
                    <a:lnTo>
                      <a:pt x="55" y="354"/>
                    </a:lnTo>
                    <a:lnTo>
                      <a:pt x="54" y="354"/>
                    </a:lnTo>
                    <a:lnTo>
                      <a:pt x="53" y="354"/>
                    </a:lnTo>
                    <a:lnTo>
                      <a:pt x="52" y="354"/>
                    </a:lnTo>
                    <a:lnTo>
                      <a:pt x="51" y="354"/>
                    </a:lnTo>
                    <a:lnTo>
                      <a:pt x="50" y="354"/>
                    </a:lnTo>
                    <a:lnTo>
                      <a:pt x="49" y="354"/>
                    </a:lnTo>
                    <a:lnTo>
                      <a:pt x="48" y="354"/>
                    </a:lnTo>
                    <a:lnTo>
                      <a:pt x="46" y="354"/>
                    </a:lnTo>
                    <a:lnTo>
                      <a:pt x="45" y="354"/>
                    </a:lnTo>
                    <a:lnTo>
                      <a:pt x="44" y="354"/>
                    </a:lnTo>
                    <a:lnTo>
                      <a:pt x="43" y="354"/>
                    </a:lnTo>
                    <a:lnTo>
                      <a:pt x="42" y="354"/>
                    </a:lnTo>
                    <a:lnTo>
                      <a:pt x="41" y="354"/>
                    </a:lnTo>
                    <a:lnTo>
                      <a:pt x="40" y="354"/>
                    </a:lnTo>
                    <a:lnTo>
                      <a:pt x="39" y="354"/>
                    </a:lnTo>
                    <a:lnTo>
                      <a:pt x="38" y="354"/>
                    </a:lnTo>
                    <a:lnTo>
                      <a:pt x="37" y="354"/>
                    </a:lnTo>
                    <a:lnTo>
                      <a:pt x="36" y="354"/>
                    </a:lnTo>
                    <a:lnTo>
                      <a:pt x="35" y="354"/>
                    </a:lnTo>
                    <a:lnTo>
                      <a:pt x="34" y="354"/>
                    </a:lnTo>
                    <a:lnTo>
                      <a:pt x="33" y="354"/>
                    </a:lnTo>
                    <a:lnTo>
                      <a:pt x="32" y="354"/>
                    </a:lnTo>
                    <a:lnTo>
                      <a:pt x="31" y="354"/>
                    </a:lnTo>
                    <a:lnTo>
                      <a:pt x="29" y="354"/>
                    </a:lnTo>
                    <a:lnTo>
                      <a:pt x="28" y="354"/>
                    </a:lnTo>
                    <a:lnTo>
                      <a:pt x="27" y="354"/>
                    </a:lnTo>
                    <a:lnTo>
                      <a:pt x="26" y="354"/>
                    </a:lnTo>
                    <a:lnTo>
                      <a:pt x="25" y="354"/>
                    </a:lnTo>
                    <a:lnTo>
                      <a:pt x="24" y="354"/>
                    </a:lnTo>
                    <a:lnTo>
                      <a:pt x="23" y="354"/>
                    </a:lnTo>
                    <a:lnTo>
                      <a:pt x="22" y="354"/>
                    </a:lnTo>
                    <a:lnTo>
                      <a:pt x="21" y="354"/>
                    </a:lnTo>
                    <a:lnTo>
                      <a:pt x="20" y="354"/>
                    </a:lnTo>
                    <a:lnTo>
                      <a:pt x="19" y="354"/>
                    </a:lnTo>
                    <a:lnTo>
                      <a:pt x="18" y="354"/>
                    </a:lnTo>
                    <a:lnTo>
                      <a:pt x="17" y="354"/>
                    </a:lnTo>
                    <a:lnTo>
                      <a:pt x="16" y="354"/>
                    </a:lnTo>
                    <a:lnTo>
                      <a:pt x="15" y="354"/>
                    </a:lnTo>
                    <a:lnTo>
                      <a:pt x="13" y="354"/>
                    </a:lnTo>
                    <a:lnTo>
                      <a:pt x="12" y="354"/>
                    </a:lnTo>
                    <a:lnTo>
                      <a:pt x="11" y="354"/>
                    </a:lnTo>
                    <a:lnTo>
                      <a:pt x="10" y="354"/>
                    </a:lnTo>
                    <a:lnTo>
                      <a:pt x="9" y="354"/>
                    </a:lnTo>
                    <a:lnTo>
                      <a:pt x="8" y="354"/>
                    </a:lnTo>
                    <a:lnTo>
                      <a:pt x="7" y="354"/>
                    </a:lnTo>
                    <a:lnTo>
                      <a:pt x="6" y="354"/>
                    </a:lnTo>
                    <a:lnTo>
                      <a:pt x="5" y="354"/>
                    </a:lnTo>
                    <a:lnTo>
                      <a:pt x="4" y="354"/>
                    </a:lnTo>
                    <a:lnTo>
                      <a:pt x="3" y="354"/>
                    </a:lnTo>
                    <a:lnTo>
                      <a:pt x="2" y="354"/>
                    </a:lnTo>
                    <a:lnTo>
                      <a:pt x="1" y="354"/>
                    </a:lnTo>
                    <a:close/>
                    <a:moveTo>
                      <a:pt x="111" y="247"/>
                    </a:moveTo>
                    <a:lnTo>
                      <a:pt x="109" y="246"/>
                    </a:lnTo>
                    <a:lnTo>
                      <a:pt x="107" y="244"/>
                    </a:lnTo>
                    <a:lnTo>
                      <a:pt x="106" y="244"/>
                    </a:lnTo>
                    <a:lnTo>
                      <a:pt x="105" y="242"/>
                    </a:lnTo>
                    <a:lnTo>
                      <a:pt x="104" y="242"/>
                    </a:lnTo>
                    <a:lnTo>
                      <a:pt x="103" y="241"/>
                    </a:lnTo>
                    <a:lnTo>
                      <a:pt x="102" y="241"/>
                    </a:lnTo>
                    <a:lnTo>
                      <a:pt x="101" y="241"/>
                    </a:lnTo>
                    <a:lnTo>
                      <a:pt x="100" y="240"/>
                    </a:lnTo>
                    <a:lnTo>
                      <a:pt x="100" y="240"/>
                    </a:lnTo>
                    <a:lnTo>
                      <a:pt x="98" y="240"/>
                    </a:lnTo>
                    <a:lnTo>
                      <a:pt x="97" y="239"/>
                    </a:lnTo>
                    <a:lnTo>
                      <a:pt x="95" y="239"/>
                    </a:lnTo>
                    <a:lnTo>
                      <a:pt x="93" y="239"/>
                    </a:lnTo>
                    <a:lnTo>
                      <a:pt x="92" y="239"/>
                    </a:lnTo>
                    <a:lnTo>
                      <a:pt x="91" y="238"/>
                    </a:lnTo>
                    <a:lnTo>
                      <a:pt x="90" y="238"/>
                    </a:lnTo>
                    <a:lnTo>
                      <a:pt x="89" y="238"/>
                    </a:lnTo>
                    <a:lnTo>
                      <a:pt x="88" y="238"/>
                    </a:lnTo>
                    <a:lnTo>
                      <a:pt x="87" y="238"/>
                    </a:lnTo>
                    <a:lnTo>
                      <a:pt x="87" y="238"/>
                    </a:lnTo>
                    <a:lnTo>
                      <a:pt x="86" y="238"/>
                    </a:lnTo>
                    <a:lnTo>
                      <a:pt x="85" y="238"/>
                    </a:lnTo>
                    <a:lnTo>
                      <a:pt x="84" y="238"/>
                    </a:lnTo>
                    <a:lnTo>
                      <a:pt x="83" y="238"/>
                    </a:lnTo>
                    <a:lnTo>
                      <a:pt x="82" y="239"/>
                    </a:lnTo>
                    <a:lnTo>
                      <a:pt x="81" y="239"/>
                    </a:lnTo>
                    <a:lnTo>
                      <a:pt x="81" y="239"/>
                    </a:lnTo>
                    <a:lnTo>
                      <a:pt x="79" y="239"/>
                    </a:lnTo>
                    <a:lnTo>
                      <a:pt x="78" y="239"/>
                    </a:lnTo>
                    <a:lnTo>
                      <a:pt x="77" y="239"/>
                    </a:lnTo>
                    <a:lnTo>
                      <a:pt x="76" y="240"/>
                    </a:lnTo>
                    <a:lnTo>
                      <a:pt x="76" y="240"/>
                    </a:lnTo>
                    <a:lnTo>
                      <a:pt x="75" y="240"/>
                    </a:lnTo>
                    <a:lnTo>
                      <a:pt x="74" y="240"/>
                    </a:lnTo>
                    <a:lnTo>
                      <a:pt x="73" y="241"/>
                    </a:lnTo>
                    <a:lnTo>
                      <a:pt x="73" y="241"/>
                    </a:lnTo>
                    <a:lnTo>
                      <a:pt x="72" y="241"/>
                    </a:lnTo>
                    <a:lnTo>
                      <a:pt x="71" y="241"/>
                    </a:lnTo>
                    <a:lnTo>
                      <a:pt x="71" y="242"/>
                    </a:lnTo>
                    <a:lnTo>
                      <a:pt x="70" y="242"/>
                    </a:lnTo>
                    <a:lnTo>
                      <a:pt x="69" y="242"/>
                    </a:lnTo>
                    <a:lnTo>
                      <a:pt x="69" y="244"/>
                    </a:lnTo>
                    <a:lnTo>
                      <a:pt x="68" y="244"/>
                    </a:lnTo>
                    <a:lnTo>
                      <a:pt x="67" y="245"/>
                    </a:lnTo>
                    <a:lnTo>
                      <a:pt x="67" y="245"/>
                    </a:lnTo>
                    <a:lnTo>
                      <a:pt x="66" y="245"/>
                    </a:lnTo>
                    <a:lnTo>
                      <a:pt x="66" y="246"/>
                    </a:lnTo>
                    <a:lnTo>
                      <a:pt x="65" y="246"/>
                    </a:lnTo>
                    <a:lnTo>
                      <a:pt x="65" y="247"/>
                    </a:lnTo>
                    <a:lnTo>
                      <a:pt x="64" y="247"/>
                    </a:lnTo>
                    <a:lnTo>
                      <a:pt x="62" y="248"/>
                    </a:lnTo>
                    <a:lnTo>
                      <a:pt x="62" y="248"/>
                    </a:lnTo>
                    <a:lnTo>
                      <a:pt x="61" y="248"/>
                    </a:lnTo>
                    <a:lnTo>
                      <a:pt x="61" y="249"/>
                    </a:lnTo>
                    <a:lnTo>
                      <a:pt x="60" y="249"/>
                    </a:lnTo>
                    <a:lnTo>
                      <a:pt x="60" y="250"/>
                    </a:lnTo>
                    <a:lnTo>
                      <a:pt x="60" y="251"/>
                    </a:lnTo>
                    <a:lnTo>
                      <a:pt x="59" y="251"/>
                    </a:lnTo>
                    <a:lnTo>
                      <a:pt x="59" y="252"/>
                    </a:lnTo>
                    <a:lnTo>
                      <a:pt x="58" y="252"/>
                    </a:lnTo>
                    <a:lnTo>
                      <a:pt x="58" y="253"/>
                    </a:lnTo>
                    <a:lnTo>
                      <a:pt x="57" y="253"/>
                    </a:lnTo>
                    <a:lnTo>
                      <a:pt x="57" y="254"/>
                    </a:lnTo>
                    <a:lnTo>
                      <a:pt x="57" y="255"/>
                    </a:lnTo>
                    <a:lnTo>
                      <a:pt x="56" y="255"/>
                    </a:lnTo>
                    <a:lnTo>
                      <a:pt x="56" y="256"/>
                    </a:lnTo>
                    <a:lnTo>
                      <a:pt x="56" y="257"/>
                    </a:lnTo>
                    <a:lnTo>
                      <a:pt x="55" y="257"/>
                    </a:lnTo>
                    <a:lnTo>
                      <a:pt x="55" y="258"/>
                    </a:lnTo>
                    <a:lnTo>
                      <a:pt x="55" y="260"/>
                    </a:lnTo>
                    <a:lnTo>
                      <a:pt x="55" y="261"/>
                    </a:lnTo>
                    <a:lnTo>
                      <a:pt x="55" y="261"/>
                    </a:lnTo>
                    <a:lnTo>
                      <a:pt x="54" y="262"/>
                    </a:lnTo>
                    <a:lnTo>
                      <a:pt x="54" y="263"/>
                    </a:lnTo>
                    <a:lnTo>
                      <a:pt x="54" y="264"/>
                    </a:lnTo>
                    <a:lnTo>
                      <a:pt x="54" y="265"/>
                    </a:lnTo>
                    <a:lnTo>
                      <a:pt x="54" y="266"/>
                    </a:lnTo>
                    <a:lnTo>
                      <a:pt x="54" y="267"/>
                    </a:lnTo>
                    <a:lnTo>
                      <a:pt x="54" y="267"/>
                    </a:lnTo>
                    <a:lnTo>
                      <a:pt x="54" y="268"/>
                    </a:lnTo>
                    <a:lnTo>
                      <a:pt x="54" y="269"/>
                    </a:lnTo>
                    <a:lnTo>
                      <a:pt x="54" y="270"/>
                    </a:lnTo>
                    <a:lnTo>
                      <a:pt x="54" y="271"/>
                    </a:lnTo>
                    <a:lnTo>
                      <a:pt x="55" y="272"/>
                    </a:lnTo>
                    <a:lnTo>
                      <a:pt x="55" y="273"/>
                    </a:lnTo>
                    <a:lnTo>
                      <a:pt x="55" y="273"/>
                    </a:lnTo>
                    <a:lnTo>
                      <a:pt x="55" y="274"/>
                    </a:lnTo>
                    <a:lnTo>
                      <a:pt x="55" y="275"/>
                    </a:lnTo>
                    <a:lnTo>
                      <a:pt x="56" y="277"/>
                    </a:lnTo>
                    <a:lnTo>
                      <a:pt x="56" y="278"/>
                    </a:lnTo>
                    <a:lnTo>
                      <a:pt x="57" y="279"/>
                    </a:lnTo>
                    <a:lnTo>
                      <a:pt x="58" y="280"/>
                    </a:lnTo>
                    <a:lnTo>
                      <a:pt x="58" y="281"/>
                    </a:lnTo>
                    <a:lnTo>
                      <a:pt x="61" y="284"/>
                    </a:lnTo>
                    <a:lnTo>
                      <a:pt x="66" y="287"/>
                    </a:lnTo>
                    <a:lnTo>
                      <a:pt x="67" y="288"/>
                    </a:lnTo>
                    <a:lnTo>
                      <a:pt x="68" y="289"/>
                    </a:lnTo>
                    <a:lnTo>
                      <a:pt x="69" y="290"/>
                    </a:lnTo>
                    <a:lnTo>
                      <a:pt x="70" y="290"/>
                    </a:lnTo>
                    <a:lnTo>
                      <a:pt x="71" y="291"/>
                    </a:lnTo>
                    <a:lnTo>
                      <a:pt x="72" y="291"/>
                    </a:lnTo>
                    <a:lnTo>
                      <a:pt x="73" y="291"/>
                    </a:lnTo>
                    <a:lnTo>
                      <a:pt x="74" y="293"/>
                    </a:lnTo>
                    <a:lnTo>
                      <a:pt x="75" y="293"/>
                    </a:lnTo>
                    <a:lnTo>
                      <a:pt x="77" y="294"/>
                    </a:lnTo>
                    <a:lnTo>
                      <a:pt x="78" y="294"/>
                    </a:lnTo>
                    <a:lnTo>
                      <a:pt x="79" y="294"/>
                    </a:lnTo>
                    <a:lnTo>
                      <a:pt x="82" y="294"/>
                    </a:lnTo>
                    <a:lnTo>
                      <a:pt x="83" y="295"/>
                    </a:lnTo>
                    <a:lnTo>
                      <a:pt x="84" y="295"/>
                    </a:lnTo>
                    <a:lnTo>
                      <a:pt x="85" y="295"/>
                    </a:lnTo>
                    <a:lnTo>
                      <a:pt x="86" y="295"/>
                    </a:lnTo>
                    <a:lnTo>
                      <a:pt x="87" y="295"/>
                    </a:lnTo>
                    <a:lnTo>
                      <a:pt x="87" y="295"/>
                    </a:lnTo>
                    <a:lnTo>
                      <a:pt x="88" y="295"/>
                    </a:lnTo>
                    <a:lnTo>
                      <a:pt x="89" y="295"/>
                    </a:lnTo>
                    <a:lnTo>
                      <a:pt x="90" y="295"/>
                    </a:lnTo>
                    <a:lnTo>
                      <a:pt x="91" y="295"/>
                    </a:lnTo>
                    <a:lnTo>
                      <a:pt x="92" y="295"/>
                    </a:lnTo>
                    <a:lnTo>
                      <a:pt x="93" y="294"/>
                    </a:lnTo>
                    <a:lnTo>
                      <a:pt x="93" y="294"/>
                    </a:lnTo>
                    <a:lnTo>
                      <a:pt x="94" y="294"/>
                    </a:lnTo>
                    <a:lnTo>
                      <a:pt x="95" y="294"/>
                    </a:lnTo>
                    <a:lnTo>
                      <a:pt x="97" y="294"/>
                    </a:lnTo>
                    <a:lnTo>
                      <a:pt x="98" y="294"/>
                    </a:lnTo>
                    <a:lnTo>
                      <a:pt x="98" y="293"/>
                    </a:lnTo>
                    <a:lnTo>
                      <a:pt x="99" y="293"/>
                    </a:lnTo>
                    <a:lnTo>
                      <a:pt x="100" y="293"/>
                    </a:lnTo>
                    <a:lnTo>
                      <a:pt x="101" y="293"/>
                    </a:lnTo>
                    <a:lnTo>
                      <a:pt x="101" y="291"/>
                    </a:lnTo>
                    <a:lnTo>
                      <a:pt x="102" y="291"/>
                    </a:lnTo>
                    <a:lnTo>
                      <a:pt x="103" y="291"/>
                    </a:lnTo>
                    <a:lnTo>
                      <a:pt x="104" y="291"/>
                    </a:lnTo>
                    <a:lnTo>
                      <a:pt x="104" y="290"/>
                    </a:lnTo>
                    <a:lnTo>
                      <a:pt x="105" y="290"/>
                    </a:lnTo>
                    <a:lnTo>
                      <a:pt x="106" y="290"/>
                    </a:lnTo>
                    <a:lnTo>
                      <a:pt x="106" y="289"/>
                    </a:lnTo>
                    <a:lnTo>
                      <a:pt x="107" y="289"/>
                    </a:lnTo>
                    <a:lnTo>
                      <a:pt x="107" y="288"/>
                    </a:lnTo>
                    <a:lnTo>
                      <a:pt x="108" y="288"/>
                    </a:lnTo>
                    <a:lnTo>
                      <a:pt x="109" y="288"/>
                    </a:lnTo>
                    <a:lnTo>
                      <a:pt x="109" y="287"/>
                    </a:lnTo>
                    <a:lnTo>
                      <a:pt x="110" y="287"/>
                    </a:lnTo>
                    <a:lnTo>
                      <a:pt x="110" y="286"/>
                    </a:lnTo>
                    <a:lnTo>
                      <a:pt x="111" y="286"/>
                    </a:lnTo>
                    <a:lnTo>
                      <a:pt x="111" y="285"/>
                    </a:lnTo>
                    <a:lnTo>
                      <a:pt x="112" y="285"/>
                    </a:lnTo>
                    <a:lnTo>
                      <a:pt x="112" y="284"/>
                    </a:lnTo>
                    <a:lnTo>
                      <a:pt x="114" y="284"/>
                    </a:lnTo>
                    <a:lnTo>
                      <a:pt x="114" y="283"/>
                    </a:lnTo>
                    <a:lnTo>
                      <a:pt x="115" y="283"/>
                    </a:lnTo>
                    <a:lnTo>
                      <a:pt x="115" y="282"/>
                    </a:lnTo>
                    <a:lnTo>
                      <a:pt x="116" y="282"/>
                    </a:lnTo>
                    <a:lnTo>
                      <a:pt x="116" y="281"/>
                    </a:lnTo>
                    <a:lnTo>
                      <a:pt x="117" y="281"/>
                    </a:lnTo>
                    <a:lnTo>
                      <a:pt x="117" y="280"/>
                    </a:lnTo>
                    <a:lnTo>
                      <a:pt x="117" y="280"/>
                    </a:lnTo>
                    <a:lnTo>
                      <a:pt x="118" y="279"/>
                    </a:lnTo>
                    <a:lnTo>
                      <a:pt x="118" y="278"/>
                    </a:lnTo>
                    <a:lnTo>
                      <a:pt x="118" y="278"/>
                    </a:lnTo>
                    <a:lnTo>
                      <a:pt x="119" y="277"/>
                    </a:lnTo>
                    <a:lnTo>
                      <a:pt x="119" y="275"/>
                    </a:lnTo>
                    <a:lnTo>
                      <a:pt x="119" y="275"/>
                    </a:lnTo>
                    <a:lnTo>
                      <a:pt x="120" y="274"/>
                    </a:lnTo>
                    <a:lnTo>
                      <a:pt x="120" y="273"/>
                    </a:lnTo>
                    <a:lnTo>
                      <a:pt x="120" y="272"/>
                    </a:lnTo>
                    <a:lnTo>
                      <a:pt x="120" y="271"/>
                    </a:lnTo>
                    <a:lnTo>
                      <a:pt x="120" y="271"/>
                    </a:lnTo>
                    <a:lnTo>
                      <a:pt x="120" y="270"/>
                    </a:lnTo>
                    <a:lnTo>
                      <a:pt x="121" y="269"/>
                    </a:lnTo>
                    <a:lnTo>
                      <a:pt x="121" y="268"/>
                    </a:lnTo>
                    <a:lnTo>
                      <a:pt x="121" y="267"/>
                    </a:lnTo>
                    <a:lnTo>
                      <a:pt x="121" y="267"/>
                    </a:lnTo>
                    <a:lnTo>
                      <a:pt x="121" y="266"/>
                    </a:lnTo>
                    <a:lnTo>
                      <a:pt x="121" y="265"/>
                    </a:lnTo>
                    <a:lnTo>
                      <a:pt x="121" y="264"/>
                    </a:lnTo>
                    <a:lnTo>
                      <a:pt x="120" y="263"/>
                    </a:lnTo>
                    <a:lnTo>
                      <a:pt x="120" y="261"/>
                    </a:lnTo>
                    <a:lnTo>
                      <a:pt x="120" y="261"/>
                    </a:lnTo>
                    <a:lnTo>
                      <a:pt x="120" y="260"/>
                    </a:lnTo>
                    <a:lnTo>
                      <a:pt x="120" y="258"/>
                    </a:lnTo>
                    <a:lnTo>
                      <a:pt x="119" y="258"/>
                    </a:lnTo>
                    <a:lnTo>
                      <a:pt x="119" y="257"/>
                    </a:lnTo>
                    <a:lnTo>
                      <a:pt x="119" y="256"/>
                    </a:lnTo>
                    <a:lnTo>
                      <a:pt x="118" y="255"/>
                    </a:lnTo>
                    <a:lnTo>
                      <a:pt x="117" y="254"/>
                    </a:lnTo>
                    <a:lnTo>
                      <a:pt x="116" y="252"/>
                    </a:lnTo>
                    <a:lnTo>
                      <a:pt x="115" y="250"/>
                    </a:lnTo>
                    <a:lnTo>
                      <a:pt x="112" y="249"/>
                    </a:lnTo>
                    <a:lnTo>
                      <a:pt x="111" y="2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1" name="Freeform 256"/>
            <p:cNvSpPr>
              <a:spLocks/>
            </p:cNvSpPr>
            <p:nvPr/>
          </p:nvSpPr>
          <p:spPr bwMode="auto">
            <a:xfrm>
              <a:off x="1348566" y="4942282"/>
              <a:ext cx="79221" cy="366764"/>
            </a:xfrm>
            <a:custGeom>
              <a:avLst/>
              <a:gdLst/>
              <a:ahLst/>
              <a:cxnLst>
                <a:cxn ang="0">
                  <a:pos x="76" y="352"/>
                </a:cxn>
                <a:cxn ang="0">
                  <a:pos x="1" y="352"/>
                </a:cxn>
                <a:cxn ang="0">
                  <a:pos x="0" y="333"/>
                </a:cxn>
                <a:cxn ang="0">
                  <a:pos x="0" y="33"/>
                </a:cxn>
                <a:cxn ang="0">
                  <a:pos x="33" y="1"/>
                </a:cxn>
                <a:cxn ang="0">
                  <a:pos x="76" y="44"/>
                </a:cxn>
                <a:cxn ang="0">
                  <a:pos x="76" y="330"/>
                </a:cxn>
                <a:cxn ang="0">
                  <a:pos x="76" y="352"/>
                </a:cxn>
              </a:cxnLst>
              <a:rect l="0" t="0" r="r" b="b"/>
              <a:pathLst>
                <a:path w="76" h="352">
                  <a:moveTo>
                    <a:pt x="76" y="352"/>
                  </a:moveTo>
                  <a:cubicBezTo>
                    <a:pt x="50" y="352"/>
                    <a:pt x="27" y="352"/>
                    <a:pt x="1" y="352"/>
                  </a:cubicBezTo>
                  <a:cubicBezTo>
                    <a:pt x="0" y="346"/>
                    <a:pt x="0" y="340"/>
                    <a:pt x="0" y="333"/>
                  </a:cubicBezTo>
                  <a:cubicBezTo>
                    <a:pt x="0" y="233"/>
                    <a:pt x="0" y="133"/>
                    <a:pt x="0" y="33"/>
                  </a:cubicBezTo>
                  <a:cubicBezTo>
                    <a:pt x="0" y="3"/>
                    <a:pt x="2" y="1"/>
                    <a:pt x="33" y="1"/>
                  </a:cubicBezTo>
                  <a:cubicBezTo>
                    <a:pt x="76" y="0"/>
                    <a:pt x="76" y="0"/>
                    <a:pt x="76" y="44"/>
                  </a:cubicBezTo>
                  <a:cubicBezTo>
                    <a:pt x="76" y="139"/>
                    <a:pt x="76" y="234"/>
                    <a:pt x="76" y="330"/>
                  </a:cubicBezTo>
                  <a:cubicBezTo>
                    <a:pt x="76" y="337"/>
                    <a:pt x="76" y="344"/>
                    <a:pt x="76" y="35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102" name="Freeform 260"/>
            <p:cNvSpPr>
              <a:spLocks/>
            </p:cNvSpPr>
            <p:nvPr/>
          </p:nvSpPr>
          <p:spPr bwMode="auto">
            <a:xfrm>
              <a:off x="977314" y="4985796"/>
              <a:ext cx="473774" cy="372981"/>
            </a:xfrm>
            <a:custGeom>
              <a:avLst/>
              <a:gdLst/>
              <a:ahLst/>
              <a:cxnLst>
                <a:cxn ang="0">
                  <a:pos x="28" y="335"/>
                </a:cxn>
                <a:cxn ang="0">
                  <a:pos x="68" y="335"/>
                </a:cxn>
                <a:cxn ang="0">
                  <a:pos x="426" y="335"/>
                </a:cxn>
                <a:cxn ang="0">
                  <a:pos x="440" y="335"/>
                </a:cxn>
                <a:cxn ang="0">
                  <a:pos x="455" y="346"/>
                </a:cxn>
                <a:cxn ang="0">
                  <a:pos x="441" y="357"/>
                </a:cxn>
                <a:cxn ang="0">
                  <a:pos x="399" y="358"/>
                </a:cxn>
                <a:cxn ang="0">
                  <a:pos x="31" y="357"/>
                </a:cxn>
                <a:cxn ang="0">
                  <a:pos x="4" y="330"/>
                </a:cxn>
                <a:cxn ang="0">
                  <a:pos x="4" y="22"/>
                </a:cxn>
                <a:cxn ang="0">
                  <a:pos x="14" y="0"/>
                </a:cxn>
                <a:cxn ang="0">
                  <a:pos x="27" y="22"/>
                </a:cxn>
                <a:cxn ang="0">
                  <a:pos x="27" y="320"/>
                </a:cxn>
                <a:cxn ang="0">
                  <a:pos x="28" y="335"/>
                </a:cxn>
              </a:cxnLst>
              <a:rect l="0" t="0" r="r" b="b"/>
              <a:pathLst>
                <a:path w="455" h="358">
                  <a:moveTo>
                    <a:pt x="28" y="335"/>
                  </a:moveTo>
                  <a:cubicBezTo>
                    <a:pt x="43" y="335"/>
                    <a:pt x="55" y="335"/>
                    <a:pt x="68" y="335"/>
                  </a:cubicBezTo>
                  <a:cubicBezTo>
                    <a:pt x="187" y="335"/>
                    <a:pt x="307" y="335"/>
                    <a:pt x="426" y="335"/>
                  </a:cubicBezTo>
                  <a:cubicBezTo>
                    <a:pt x="431" y="335"/>
                    <a:pt x="436" y="333"/>
                    <a:pt x="440" y="335"/>
                  </a:cubicBezTo>
                  <a:cubicBezTo>
                    <a:pt x="445" y="338"/>
                    <a:pt x="450" y="342"/>
                    <a:pt x="455" y="346"/>
                  </a:cubicBezTo>
                  <a:cubicBezTo>
                    <a:pt x="450" y="350"/>
                    <a:pt x="446" y="356"/>
                    <a:pt x="441" y="357"/>
                  </a:cubicBezTo>
                  <a:cubicBezTo>
                    <a:pt x="427" y="358"/>
                    <a:pt x="413" y="358"/>
                    <a:pt x="399" y="358"/>
                  </a:cubicBezTo>
                  <a:cubicBezTo>
                    <a:pt x="276" y="358"/>
                    <a:pt x="154" y="358"/>
                    <a:pt x="31" y="357"/>
                  </a:cubicBezTo>
                  <a:cubicBezTo>
                    <a:pt x="4" y="357"/>
                    <a:pt x="4" y="357"/>
                    <a:pt x="4" y="330"/>
                  </a:cubicBezTo>
                  <a:cubicBezTo>
                    <a:pt x="4" y="227"/>
                    <a:pt x="4" y="124"/>
                    <a:pt x="4" y="22"/>
                  </a:cubicBezTo>
                  <a:cubicBezTo>
                    <a:pt x="4" y="13"/>
                    <a:pt x="0" y="0"/>
                    <a:pt x="14" y="0"/>
                  </a:cubicBezTo>
                  <a:cubicBezTo>
                    <a:pt x="29" y="0"/>
                    <a:pt x="27" y="13"/>
                    <a:pt x="27" y="22"/>
                  </a:cubicBezTo>
                  <a:cubicBezTo>
                    <a:pt x="27" y="122"/>
                    <a:pt x="27" y="221"/>
                    <a:pt x="27" y="320"/>
                  </a:cubicBezTo>
                  <a:cubicBezTo>
                    <a:pt x="27" y="324"/>
                    <a:pt x="28" y="328"/>
                    <a:pt x="28" y="33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103" name="Freeform 262"/>
            <p:cNvSpPr>
              <a:spLocks/>
            </p:cNvSpPr>
            <p:nvPr/>
          </p:nvSpPr>
          <p:spPr bwMode="auto">
            <a:xfrm>
              <a:off x="1241385" y="5094582"/>
              <a:ext cx="82328" cy="216017"/>
            </a:xfrm>
            <a:custGeom>
              <a:avLst/>
              <a:gdLst/>
              <a:ahLst/>
              <a:cxnLst>
                <a:cxn ang="0">
                  <a:pos x="78" y="207"/>
                </a:cxn>
                <a:cxn ang="0">
                  <a:pos x="1" y="207"/>
                </a:cxn>
                <a:cxn ang="0">
                  <a:pos x="0" y="189"/>
                </a:cxn>
                <a:cxn ang="0">
                  <a:pos x="0" y="31"/>
                </a:cxn>
                <a:cxn ang="0">
                  <a:pos x="31" y="0"/>
                </a:cxn>
                <a:cxn ang="0">
                  <a:pos x="78" y="46"/>
                </a:cxn>
                <a:cxn ang="0">
                  <a:pos x="78" y="207"/>
                </a:cxn>
              </a:cxnLst>
              <a:rect l="0" t="0" r="r" b="b"/>
              <a:pathLst>
                <a:path w="78" h="207">
                  <a:moveTo>
                    <a:pt x="78" y="207"/>
                  </a:moveTo>
                  <a:cubicBezTo>
                    <a:pt x="51" y="207"/>
                    <a:pt x="27" y="207"/>
                    <a:pt x="1" y="207"/>
                  </a:cubicBezTo>
                  <a:cubicBezTo>
                    <a:pt x="1" y="201"/>
                    <a:pt x="0" y="195"/>
                    <a:pt x="0" y="189"/>
                  </a:cubicBezTo>
                  <a:cubicBezTo>
                    <a:pt x="0" y="137"/>
                    <a:pt x="0" y="84"/>
                    <a:pt x="0" y="31"/>
                  </a:cubicBezTo>
                  <a:cubicBezTo>
                    <a:pt x="0" y="4"/>
                    <a:pt x="4" y="0"/>
                    <a:pt x="31" y="0"/>
                  </a:cubicBezTo>
                  <a:cubicBezTo>
                    <a:pt x="78" y="0"/>
                    <a:pt x="78" y="0"/>
                    <a:pt x="78" y="46"/>
                  </a:cubicBezTo>
                  <a:cubicBezTo>
                    <a:pt x="78" y="99"/>
                    <a:pt x="78" y="152"/>
                    <a:pt x="78" y="20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104" name="Freeform 266"/>
            <p:cNvSpPr>
              <a:spLocks/>
            </p:cNvSpPr>
            <p:nvPr/>
          </p:nvSpPr>
          <p:spPr bwMode="auto">
            <a:xfrm>
              <a:off x="1137309" y="5152083"/>
              <a:ext cx="82328" cy="158517"/>
            </a:xfrm>
            <a:custGeom>
              <a:avLst/>
              <a:gdLst/>
              <a:ahLst/>
              <a:cxnLst>
                <a:cxn ang="0">
                  <a:pos x="78" y="152"/>
                </a:cxn>
                <a:cxn ang="0">
                  <a:pos x="0" y="152"/>
                </a:cxn>
                <a:cxn ang="0">
                  <a:pos x="0" y="28"/>
                </a:cxn>
                <a:cxn ang="0">
                  <a:pos x="2" y="22"/>
                </a:cxn>
                <a:cxn ang="0">
                  <a:pos x="58" y="11"/>
                </a:cxn>
                <a:cxn ang="0">
                  <a:pos x="78" y="31"/>
                </a:cxn>
                <a:cxn ang="0">
                  <a:pos x="78" y="152"/>
                </a:cxn>
              </a:cxnLst>
              <a:rect l="0" t="0" r="r" b="b"/>
              <a:pathLst>
                <a:path w="78" h="152">
                  <a:moveTo>
                    <a:pt x="78" y="152"/>
                  </a:moveTo>
                  <a:cubicBezTo>
                    <a:pt x="51" y="152"/>
                    <a:pt x="27" y="152"/>
                    <a:pt x="0" y="152"/>
                  </a:cubicBezTo>
                  <a:cubicBezTo>
                    <a:pt x="0" y="110"/>
                    <a:pt x="0" y="69"/>
                    <a:pt x="0" y="28"/>
                  </a:cubicBezTo>
                  <a:cubicBezTo>
                    <a:pt x="0" y="26"/>
                    <a:pt x="1" y="24"/>
                    <a:pt x="2" y="22"/>
                  </a:cubicBezTo>
                  <a:cubicBezTo>
                    <a:pt x="17" y="0"/>
                    <a:pt x="39" y="13"/>
                    <a:pt x="58" y="11"/>
                  </a:cubicBezTo>
                  <a:cubicBezTo>
                    <a:pt x="71" y="10"/>
                    <a:pt x="78" y="19"/>
                    <a:pt x="78" y="31"/>
                  </a:cubicBezTo>
                  <a:cubicBezTo>
                    <a:pt x="78" y="71"/>
                    <a:pt x="78" y="111"/>
                    <a:pt x="78" y="15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105" name="Freeform 270"/>
            <p:cNvSpPr>
              <a:spLocks/>
            </p:cNvSpPr>
            <p:nvPr/>
          </p:nvSpPr>
          <p:spPr bwMode="auto">
            <a:xfrm>
              <a:off x="1031681" y="5200260"/>
              <a:ext cx="80774" cy="110340"/>
            </a:xfrm>
            <a:custGeom>
              <a:avLst/>
              <a:gdLst/>
              <a:ahLst/>
              <a:cxnLst>
                <a:cxn ang="0">
                  <a:pos x="0" y="106"/>
                </a:cxn>
                <a:cxn ang="0">
                  <a:pos x="0" y="33"/>
                </a:cxn>
                <a:cxn ang="0">
                  <a:pos x="1" y="27"/>
                </a:cxn>
                <a:cxn ang="0">
                  <a:pos x="55" y="12"/>
                </a:cxn>
                <a:cxn ang="0">
                  <a:pos x="78" y="33"/>
                </a:cxn>
                <a:cxn ang="0">
                  <a:pos x="77" y="106"/>
                </a:cxn>
                <a:cxn ang="0">
                  <a:pos x="0" y="106"/>
                </a:cxn>
              </a:cxnLst>
              <a:rect l="0" t="0" r="r" b="b"/>
              <a:pathLst>
                <a:path w="78" h="106">
                  <a:moveTo>
                    <a:pt x="0" y="106"/>
                  </a:moveTo>
                  <a:cubicBezTo>
                    <a:pt x="0" y="81"/>
                    <a:pt x="0" y="57"/>
                    <a:pt x="0" y="33"/>
                  </a:cubicBezTo>
                  <a:cubicBezTo>
                    <a:pt x="0" y="31"/>
                    <a:pt x="0" y="29"/>
                    <a:pt x="1" y="27"/>
                  </a:cubicBezTo>
                  <a:cubicBezTo>
                    <a:pt x="13" y="0"/>
                    <a:pt x="36" y="14"/>
                    <a:pt x="55" y="12"/>
                  </a:cubicBezTo>
                  <a:cubicBezTo>
                    <a:pt x="69" y="11"/>
                    <a:pt x="78" y="18"/>
                    <a:pt x="78" y="33"/>
                  </a:cubicBezTo>
                  <a:cubicBezTo>
                    <a:pt x="77" y="57"/>
                    <a:pt x="77" y="81"/>
                    <a:pt x="77" y="106"/>
                  </a:cubicBezTo>
                  <a:cubicBezTo>
                    <a:pt x="51" y="106"/>
                    <a:pt x="27" y="106"/>
                    <a:pt x="0" y="10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106" name="Freeform 271"/>
            <p:cNvSpPr>
              <a:spLocks/>
            </p:cNvSpPr>
            <p:nvPr/>
          </p:nvSpPr>
          <p:spPr bwMode="auto">
            <a:xfrm>
              <a:off x="1145500" y="4943836"/>
              <a:ext cx="132035" cy="132097"/>
            </a:xfrm>
            <a:custGeom>
              <a:avLst/>
              <a:gdLst/>
              <a:ahLst/>
              <a:cxnLst>
                <a:cxn ang="0">
                  <a:pos x="73" y="40"/>
                </a:cxn>
                <a:cxn ang="0">
                  <a:pos x="45" y="17"/>
                </a:cxn>
                <a:cxn ang="0">
                  <a:pos x="40" y="5"/>
                </a:cxn>
                <a:cxn ang="0">
                  <a:pos x="51" y="1"/>
                </a:cxn>
                <a:cxn ang="0">
                  <a:pos x="113" y="1"/>
                </a:cxn>
                <a:cxn ang="0">
                  <a:pos x="125" y="10"/>
                </a:cxn>
                <a:cxn ang="0">
                  <a:pos x="124" y="83"/>
                </a:cxn>
                <a:cxn ang="0">
                  <a:pos x="118" y="89"/>
                </a:cxn>
                <a:cxn ang="0">
                  <a:pos x="84" y="58"/>
                </a:cxn>
                <a:cxn ang="0">
                  <a:pos x="35" y="108"/>
                </a:cxn>
                <a:cxn ang="0">
                  <a:pos x="11" y="117"/>
                </a:cxn>
                <a:cxn ang="0">
                  <a:pos x="18" y="92"/>
                </a:cxn>
                <a:cxn ang="0">
                  <a:pos x="73" y="40"/>
                </a:cxn>
              </a:cxnLst>
              <a:rect l="0" t="0" r="r" b="b"/>
              <a:pathLst>
                <a:path w="126" h="127">
                  <a:moveTo>
                    <a:pt x="73" y="40"/>
                  </a:moveTo>
                  <a:cubicBezTo>
                    <a:pt x="61" y="31"/>
                    <a:pt x="53" y="24"/>
                    <a:pt x="45" y="17"/>
                  </a:cubicBezTo>
                  <a:cubicBezTo>
                    <a:pt x="42" y="14"/>
                    <a:pt x="41" y="9"/>
                    <a:pt x="40" y="5"/>
                  </a:cubicBezTo>
                  <a:cubicBezTo>
                    <a:pt x="43" y="4"/>
                    <a:pt x="47" y="1"/>
                    <a:pt x="51" y="1"/>
                  </a:cubicBezTo>
                  <a:cubicBezTo>
                    <a:pt x="72" y="0"/>
                    <a:pt x="93" y="0"/>
                    <a:pt x="113" y="1"/>
                  </a:cubicBezTo>
                  <a:cubicBezTo>
                    <a:pt x="117" y="1"/>
                    <a:pt x="125" y="7"/>
                    <a:pt x="125" y="10"/>
                  </a:cubicBezTo>
                  <a:cubicBezTo>
                    <a:pt x="126" y="34"/>
                    <a:pt x="125" y="59"/>
                    <a:pt x="124" y="83"/>
                  </a:cubicBezTo>
                  <a:cubicBezTo>
                    <a:pt x="124" y="85"/>
                    <a:pt x="121" y="86"/>
                    <a:pt x="118" y="89"/>
                  </a:cubicBezTo>
                  <a:cubicBezTo>
                    <a:pt x="107" y="79"/>
                    <a:pt x="97" y="70"/>
                    <a:pt x="84" y="58"/>
                  </a:cubicBezTo>
                  <a:cubicBezTo>
                    <a:pt x="67" y="75"/>
                    <a:pt x="52" y="92"/>
                    <a:pt x="35" y="108"/>
                  </a:cubicBezTo>
                  <a:cubicBezTo>
                    <a:pt x="29" y="115"/>
                    <a:pt x="22" y="127"/>
                    <a:pt x="11" y="117"/>
                  </a:cubicBezTo>
                  <a:cubicBezTo>
                    <a:pt x="0" y="106"/>
                    <a:pt x="12" y="99"/>
                    <a:pt x="18" y="92"/>
                  </a:cubicBezTo>
                  <a:cubicBezTo>
                    <a:pt x="35" y="76"/>
                    <a:pt x="52" y="60"/>
                    <a:pt x="73" y="4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grpSp>
      <p:sp>
        <p:nvSpPr>
          <p:cNvPr id="57" name="Titolo 5">
            <a:extLst>
              <a:ext uri="{FF2B5EF4-FFF2-40B4-BE49-F238E27FC236}">
                <a16:creationId xmlns:a16="http://schemas.microsoft.com/office/drawing/2014/main" id="{1CF358F7-3035-48A7-8500-DCD46980B048}"/>
              </a:ext>
            </a:extLst>
          </p:cNvPr>
          <p:cNvSpPr txBox="1">
            <a:spLocks/>
          </p:cNvSpPr>
          <p:nvPr/>
        </p:nvSpPr>
        <p:spPr bwMode="auto">
          <a:xfrm>
            <a:off x="491031" y="535822"/>
            <a:ext cx="8884249" cy="39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r>
              <a:rPr lang="en-US" dirty="0"/>
              <a:t>High Potential Momentum for Value Creation</a:t>
            </a:r>
            <a:endParaRPr lang="it-IT" dirty="0"/>
          </a:p>
        </p:txBody>
      </p:sp>
    </p:spTree>
    <p:custDataLst>
      <p:tags r:id="rId1"/>
    </p:custDataLst>
    <p:extLst>
      <p:ext uri="{BB962C8B-B14F-4D97-AF65-F5344CB8AC3E}">
        <p14:creationId xmlns:p14="http://schemas.microsoft.com/office/powerpoint/2010/main" val="4112346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836AF9-2691-41BD-BAF0-F4F547D82CD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3" name="think-cell Slide" r:id="rId5" imgW="395" imgH="396" progId="TCLayout.ActiveDocument.1">
                  <p:embed/>
                </p:oleObj>
              </mc:Choice>
              <mc:Fallback>
                <p:oleObj name="think-cell Slide" r:id="rId5" imgW="395" imgH="396" progId="TCLayout.ActiveDocument.1">
                  <p:embed/>
                  <p:pic>
                    <p:nvPicPr>
                      <p:cNvPr id="4" name="Object 3" hidden="1">
                        <a:extLst>
                          <a:ext uri="{FF2B5EF4-FFF2-40B4-BE49-F238E27FC236}">
                            <a16:creationId xmlns:a16="http://schemas.microsoft.com/office/drawing/2014/main" id="{40836AF9-2691-41BD-BAF0-F4F547D82C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olo 7">
            <a:extLst>
              <a:ext uri="{FF2B5EF4-FFF2-40B4-BE49-F238E27FC236}">
                <a16:creationId xmlns:a16="http://schemas.microsoft.com/office/drawing/2014/main" id="{674B4E04-F426-4161-81A8-74FA343EDD44}"/>
              </a:ext>
            </a:extLst>
          </p:cNvPr>
          <p:cNvSpPr>
            <a:spLocks noGrp="1"/>
          </p:cNvSpPr>
          <p:nvPr>
            <p:ph type="ctrTitle"/>
          </p:nvPr>
        </p:nvSpPr>
        <p:spPr>
          <a:xfrm>
            <a:off x="326888" y="563463"/>
            <a:ext cx="8884249" cy="392289"/>
          </a:xfrm>
        </p:spPr>
        <p:txBody>
          <a:bodyPr/>
          <a:lstStyle/>
          <a:p>
            <a:r>
              <a:rPr lang="en-US" dirty="0"/>
              <a:t>Strategic Plan fueled by both Organic and External Growth</a:t>
            </a:r>
            <a:endParaRPr lang="it-IT" dirty="0"/>
          </a:p>
        </p:txBody>
      </p:sp>
      <p:graphicFrame>
        <p:nvGraphicFramePr>
          <p:cNvPr id="10" name="Chart 47">
            <a:extLst>
              <a:ext uri="{FF2B5EF4-FFF2-40B4-BE49-F238E27FC236}">
                <a16:creationId xmlns:a16="http://schemas.microsoft.com/office/drawing/2014/main" id="{D13FF894-A4D1-4DD7-ABAC-DDA7B9EF4D82}"/>
              </a:ext>
            </a:extLst>
          </p:cNvPr>
          <p:cNvGraphicFramePr/>
          <p:nvPr>
            <p:custDataLst>
              <p:tags r:id="rId3"/>
            </p:custDataLst>
          </p:nvPr>
        </p:nvGraphicFramePr>
        <p:xfrm>
          <a:off x="180975" y="2625725"/>
          <a:ext cx="2914650" cy="2930525"/>
        </p:xfrm>
        <a:graphic>
          <a:graphicData uri="http://schemas.openxmlformats.org/drawingml/2006/chart">
            <c:chart xmlns:c="http://schemas.openxmlformats.org/drawingml/2006/chart" xmlns:r="http://schemas.openxmlformats.org/officeDocument/2006/relationships" r:id="rId7"/>
          </a:graphicData>
        </a:graphic>
      </p:graphicFrame>
      <p:sp>
        <p:nvSpPr>
          <p:cNvPr id="16" name="CustomShape 9">
            <a:extLst>
              <a:ext uri="{FF2B5EF4-FFF2-40B4-BE49-F238E27FC236}">
                <a16:creationId xmlns:a16="http://schemas.microsoft.com/office/drawing/2014/main" id="{D6F66C86-81DB-403E-ABA8-7748BE9F1BA9}"/>
              </a:ext>
            </a:extLst>
          </p:cNvPr>
          <p:cNvSpPr>
            <a:spLocks/>
          </p:cNvSpPr>
          <p:nvPr/>
        </p:nvSpPr>
        <p:spPr>
          <a:xfrm>
            <a:off x="2361813" y="2373955"/>
            <a:ext cx="7177612" cy="765079"/>
          </a:xfrm>
          <a:prstGeom prst="rect">
            <a:avLst/>
          </a:prstGeom>
          <a:noFill/>
          <a:ln w="19050">
            <a:noFill/>
          </a:ln>
        </p:spPr>
        <p:txBody>
          <a:bodyPr wrap="square" lIns="180000" tIns="43560" rIns="180000" bIns="43560" anchor="t" anchorCtr="0">
            <a:noAutofit/>
          </a:bodyPr>
          <a:lstStyle/>
          <a:p>
            <a:pPr defTabSz="914400" fontAlgn="base">
              <a:spcBef>
                <a:spcPct val="0"/>
              </a:spcBef>
              <a:spcAft>
                <a:spcPct val="0"/>
              </a:spcAft>
              <a:defRPr/>
            </a:pPr>
            <a:r>
              <a:rPr lang="en-US" sz="1100" dirty="0">
                <a:solidFill>
                  <a:srgbClr val="000000"/>
                </a:solidFill>
                <a:latin typeface="Arial" panose="020B0604020202020204" pitchFamily="34" charset="0"/>
              </a:rPr>
              <a:t>Salesforce </a:t>
            </a:r>
            <a:r>
              <a:rPr lang="en-US" sz="1100" b="1" dirty="0">
                <a:solidFill>
                  <a:srgbClr val="003D79"/>
                </a:solidFill>
                <a:latin typeface="Arial" panose="020B0604020202020204" pitchFamily="34" charset="0"/>
              </a:rPr>
              <a:t>development</a:t>
            </a:r>
            <a:r>
              <a:rPr lang="en-US" sz="1100" dirty="0">
                <a:solidFill>
                  <a:srgbClr val="000000"/>
                </a:solidFill>
                <a:latin typeface="Arial" panose="020B0604020202020204" pitchFamily="34" charset="0"/>
              </a:rPr>
              <a:t> to </a:t>
            </a:r>
            <a:r>
              <a:rPr lang="en-US" sz="1100" b="1" dirty="0">
                <a:solidFill>
                  <a:srgbClr val="003D79"/>
                </a:solidFill>
                <a:latin typeface="Arial" panose="020B0604020202020204" pitchFamily="34" charset="0"/>
              </a:rPr>
              <a:t>improve Italian market penetration </a:t>
            </a:r>
            <a:r>
              <a:rPr lang="en-US" sz="1100" dirty="0">
                <a:solidFill>
                  <a:srgbClr val="000000"/>
                </a:solidFill>
                <a:latin typeface="Arial" panose="020B0604020202020204" pitchFamily="34" charset="0"/>
              </a:rPr>
              <a:t>coupled with reinforced commercial efforts to</a:t>
            </a:r>
            <a:r>
              <a:rPr lang="en-US" sz="1100" b="1" dirty="0">
                <a:solidFill>
                  <a:srgbClr val="003D79"/>
                </a:solidFill>
                <a:latin typeface="Arial" panose="020B0604020202020204" pitchFamily="34" charset="0"/>
              </a:rPr>
              <a:t> strengthen</a:t>
            </a:r>
            <a:r>
              <a:rPr lang="en-US" sz="1100" dirty="0">
                <a:solidFill>
                  <a:srgbClr val="000000"/>
                </a:solidFill>
                <a:latin typeface="Arial" panose="020B0604020202020204" pitchFamily="34" charset="0"/>
              </a:rPr>
              <a:t> </a:t>
            </a:r>
            <a:r>
              <a:rPr lang="en-US" sz="1100" b="1" dirty="0">
                <a:solidFill>
                  <a:srgbClr val="003D79"/>
                </a:solidFill>
                <a:latin typeface="Arial" panose="020B0604020202020204" pitchFamily="34" charset="0"/>
              </a:rPr>
              <a:t>agreements</a:t>
            </a:r>
            <a:r>
              <a:rPr lang="en-US" sz="1100" dirty="0">
                <a:solidFill>
                  <a:srgbClr val="000000"/>
                </a:solidFill>
                <a:latin typeface="Arial" panose="020B0604020202020204" pitchFamily="34" charset="0"/>
              </a:rPr>
              <a:t> with key partners</a:t>
            </a:r>
            <a:endParaRPr lang="en-US" sz="1100" b="1" dirty="0">
              <a:solidFill>
                <a:srgbClr val="003D79"/>
              </a:solidFill>
              <a:latin typeface="Arial" panose="020B0604020202020204" pitchFamily="34" charset="0"/>
            </a:endParaRPr>
          </a:p>
        </p:txBody>
      </p:sp>
      <p:sp>
        <p:nvSpPr>
          <p:cNvPr id="17" name="CustomShape 9">
            <a:extLst>
              <a:ext uri="{FF2B5EF4-FFF2-40B4-BE49-F238E27FC236}">
                <a16:creationId xmlns:a16="http://schemas.microsoft.com/office/drawing/2014/main" id="{098EAE77-9446-4BBB-B21F-E187471EE7BF}"/>
              </a:ext>
            </a:extLst>
          </p:cNvPr>
          <p:cNvSpPr>
            <a:spLocks/>
          </p:cNvSpPr>
          <p:nvPr/>
        </p:nvSpPr>
        <p:spPr>
          <a:xfrm>
            <a:off x="2361813" y="5229466"/>
            <a:ext cx="6849324" cy="765079"/>
          </a:xfrm>
          <a:prstGeom prst="rect">
            <a:avLst/>
          </a:prstGeom>
          <a:noFill/>
          <a:ln w="19050">
            <a:noFill/>
          </a:ln>
        </p:spPr>
        <p:txBody>
          <a:bodyPr wrap="square" lIns="180000" tIns="43560" rIns="180000" bIns="43560" anchor="ctr">
            <a:noAutofit/>
          </a:bodyPr>
          <a:lstStyle/>
          <a:p>
            <a:pPr defTabSz="914400" fontAlgn="base">
              <a:spcBef>
                <a:spcPct val="0"/>
              </a:spcBef>
              <a:spcAft>
                <a:spcPct val="0"/>
              </a:spcAft>
              <a:defRPr/>
            </a:pPr>
            <a:r>
              <a:rPr lang="en-US" sz="1100" dirty="0">
                <a:solidFill>
                  <a:srgbClr val="000000"/>
                </a:solidFill>
                <a:latin typeface="Arial" panose="020B0604020202020204" pitchFamily="34" charset="0"/>
              </a:rPr>
              <a:t>Cy4Gate aims to </a:t>
            </a:r>
            <a:r>
              <a:rPr lang="en-US" sz="1100" b="1" dirty="0">
                <a:solidFill>
                  <a:srgbClr val="003D79"/>
                </a:solidFill>
                <a:latin typeface="Arial" panose="020B0604020202020204" pitchFamily="34" charset="0"/>
              </a:rPr>
              <a:t>expand </a:t>
            </a:r>
            <a:r>
              <a:rPr lang="en-US" sz="1100" dirty="0">
                <a:solidFill>
                  <a:srgbClr val="000000"/>
                </a:solidFill>
                <a:latin typeface="Arial" panose="020B0604020202020204" pitchFamily="34" charset="0"/>
              </a:rPr>
              <a:t>its</a:t>
            </a:r>
            <a:r>
              <a:rPr lang="en-US" sz="1100" b="1" dirty="0">
                <a:solidFill>
                  <a:srgbClr val="003D79"/>
                </a:solidFill>
                <a:latin typeface="Arial" panose="020B0604020202020204" pitchFamily="34" charset="0"/>
              </a:rPr>
              <a:t> business through M&amp;A </a:t>
            </a:r>
            <a:r>
              <a:rPr lang="en-US" sz="1100" dirty="0">
                <a:solidFill>
                  <a:srgbClr val="000000"/>
                </a:solidFill>
                <a:latin typeface="Arial" panose="020B0604020202020204" pitchFamily="34" charset="0"/>
              </a:rPr>
              <a:t>activity</a:t>
            </a:r>
            <a:r>
              <a:rPr lang="en-US" sz="1100" b="1" dirty="0">
                <a:solidFill>
                  <a:srgbClr val="003D79"/>
                </a:solidFill>
                <a:latin typeface="Arial" panose="020B0604020202020204" pitchFamily="34" charset="0"/>
              </a:rPr>
              <a:t> </a:t>
            </a:r>
            <a:r>
              <a:rPr lang="en-US" sz="1100" dirty="0">
                <a:solidFill>
                  <a:srgbClr val="000000"/>
                </a:solidFill>
                <a:latin typeface="Arial" panose="020B0604020202020204" pitchFamily="34" charset="0"/>
              </a:rPr>
              <a:t>and</a:t>
            </a:r>
            <a:r>
              <a:rPr lang="en-US" sz="1100" b="1" dirty="0">
                <a:solidFill>
                  <a:srgbClr val="003D79"/>
                </a:solidFill>
                <a:latin typeface="Arial" panose="020B0604020202020204" pitchFamily="34" charset="0"/>
              </a:rPr>
              <a:t> </a:t>
            </a:r>
            <a:r>
              <a:rPr lang="en-US" sz="1100" dirty="0">
                <a:solidFill>
                  <a:srgbClr val="000000"/>
                </a:solidFill>
                <a:latin typeface="Arial" panose="020B0604020202020204" pitchFamily="34" charset="0"/>
              </a:rPr>
              <a:t>to</a:t>
            </a:r>
            <a:r>
              <a:rPr lang="en-US" sz="1100" b="1" dirty="0">
                <a:solidFill>
                  <a:srgbClr val="003D79"/>
                </a:solidFill>
                <a:latin typeface="Arial" panose="020B0604020202020204" pitchFamily="34" charset="0"/>
              </a:rPr>
              <a:t> gather </a:t>
            </a:r>
            <a:r>
              <a:rPr lang="en-US" sz="1100" dirty="0">
                <a:solidFill>
                  <a:srgbClr val="000000"/>
                </a:solidFill>
                <a:latin typeface="Arial" panose="020B0604020202020204" pitchFamily="34" charset="0"/>
              </a:rPr>
              <a:t>the</a:t>
            </a:r>
            <a:r>
              <a:rPr lang="en-US" sz="1100" b="1" dirty="0">
                <a:solidFill>
                  <a:srgbClr val="003D79"/>
                </a:solidFill>
                <a:latin typeface="Arial" panose="020B0604020202020204" pitchFamily="34" charset="0"/>
              </a:rPr>
              <a:t> </a:t>
            </a:r>
            <a:r>
              <a:rPr lang="en-US" sz="1100" dirty="0">
                <a:solidFill>
                  <a:srgbClr val="000000"/>
                </a:solidFill>
                <a:latin typeface="Arial" panose="020B0604020202020204" pitchFamily="34" charset="0"/>
              </a:rPr>
              <a:t>best</a:t>
            </a:r>
            <a:r>
              <a:rPr lang="en-US" sz="1100" b="1" dirty="0">
                <a:solidFill>
                  <a:srgbClr val="003D79"/>
                </a:solidFill>
                <a:latin typeface="Arial" panose="020B0604020202020204" pitchFamily="34" charset="0"/>
              </a:rPr>
              <a:t> human resources </a:t>
            </a:r>
            <a:r>
              <a:rPr lang="en-US" sz="1100" dirty="0">
                <a:solidFill>
                  <a:srgbClr val="000000"/>
                </a:solidFill>
                <a:latin typeface="Arial" panose="020B0604020202020204" pitchFamily="34" charset="0"/>
              </a:rPr>
              <a:t>operating</a:t>
            </a:r>
            <a:r>
              <a:rPr lang="en-US" sz="1100" b="1" dirty="0">
                <a:solidFill>
                  <a:srgbClr val="003D79"/>
                </a:solidFill>
                <a:latin typeface="Arial" panose="020B0604020202020204" pitchFamily="34" charset="0"/>
              </a:rPr>
              <a:t> </a:t>
            </a:r>
            <a:r>
              <a:rPr lang="en-US" sz="1100" dirty="0">
                <a:solidFill>
                  <a:srgbClr val="000000"/>
                </a:solidFill>
                <a:latin typeface="Arial" panose="020B0604020202020204" pitchFamily="34" charset="0"/>
              </a:rPr>
              <a:t>in</a:t>
            </a:r>
            <a:r>
              <a:rPr lang="en-US" sz="1100" b="1" dirty="0">
                <a:solidFill>
                  <a:srgbClr val="003D79"/>
                </a:solidFill>
                <a:latin typeface="Arial" panose="020B0604020202020204" pitchFamily="34" charset="0"/>
              </a:rPr>
              <a:t> </a:t>
            </a:r>
            <a:r>
              <a:rPr lang="en-US" sz="1100" dirty="0">
                <a:solidFill>
                  <a:srgbClr val="000000"/>
                </a:solidFill>
                <a:latin typeface="Arial" panose="020B0604020202020204" pitchFamily="34" charset="0"/>
              </a:rPr>
              <a:t>the</a:t>
            </a:r>
            <a:r>
              <a:rPr lang="en-US" sz="1100" b="1" dirty="0">
                <a:solidFill>
                  <a:srgbClr val="003D79"/>
                </a:solidFill>
                <a:latin typeface="Arial" panose="020B0604020202020204" pitchFamily="34" charset="0"/>
              </a:rPr>
              <a:t> </a:t>
            </a:r>
            <a:r>
              <a:rPr lang="en-US" sz="1100" dirty="0">
                <a:solidFill>
                  <a:srgbClr val="000000"/>
                </a:solidFill>
                <a:latin typeface="Arial" panose="020B0604020202020204" pitchFamily="34" charset="0"/>
              </a:rPr>
              <a:t>reference industry</a:t>
            </a:r>
          </a:p>
        </p:txBody>
      </p:sp>
      <p:sp>
        <p:nvSpPr>
          <p:cNvPr id="18" name="CustomShape 9">
            <a:extLst>
              <a:ext uri="{FF2B5EF4-FFF2-40B4-BE49-F238E27FC236}">
                <a16:creationId xmlns:a16="http://schemas.microsoft.com/office/drawing/2014/main" id="{C5314DDB-30C7-4706-B74B-143AB1972697}"/>
              </a:ext>
            </a:extLst>
          </p:cNvPr>
          <p:cNvSpPr>
            <a:spLocks/>
          </p:cNvSpPr>
          <p:nvPr/>
        </p:nvSpPr>
        <p:spPr>
          <a:xfrm>
            <a:off x="2361813" y="4252193"/>
            <a:ext cx="6849324" cy="765079"/>
          </a:xfrm>
          <a:prstGeom prst="rect">
            <a:avLst/>
          </a:prstGeom>
          <a:noFill/>
          <a:ln w="19050">
            <a:noFill/>
          </a:ln>
        </p:spPr>
        <p:txBody>
          <a:bodyPr wrap="square" lIns="180000" tIns="43560" rIns="180000" bIns="43560" anchor="ctr">
            <a:noAutofit/>
          </a:bodyPr>
          <a:lstStyle/>
          <a:p>
            <a:pPr defTabSz="914400" fontAlgn="base">
              <a:spcBef>
                <a:spcPct val="0"/>
              </a:spcBef>
              <a:spcAft>
                <a:spcPct val="0"/>
              </a:spcAft>
              <a:defRPr/>
            </a:pPr>
            <a:r>
              <a:rPr lang="en-US" sz="1100" b="1" dirty="0">
                <a:solidFill>
                  <a:srgbClr val="003D79"/>
                </a:solidFill>
                <a:latin typeface="Arial" panose="020B0604020202020204" pitchFamily="34" charset="0"/>
              </a:rPr>
              <a:t>Improvement </a:t>
            </a:r>
            <a:r>
              <a:rPr lang="en-US" sz="1100" dirty="0">
                <a:solidFill>
                  <a:srgbClr val="000000"/>
                </a:solidFill>
                <a:latin typeface="Arial" panose="020B0604020202020204" pitchFamily="34" charset="0"/>
              </a:rPr>
              <a:t>of </a:t>
            </a:r>
            <a:r>
              <a:rPr lang="en-US" sz="1100" b="1" dirty="0">
                <a:solidFill>
                  <a:srgbClr val="003D79"/>
                </a:solidFill>
                <a:latin typeface="Arial" panose="020B0604020202020204" pitchFamily="34" charset="0"/>
              </a:rPr>
              <a:t>brand positioning </a:t>
            </a:r>
            <a:r>
              <a:rPr lang="en-US" sz="1100" dirty="0">
                <a:solidFill>
                  <a:srgbClr val="000000"/>
                </a:solidFill>
                <a:latin typeface="Arial" panose="020B0604020202020204" pitchFamily="34" charset="0"/>
              </a:rPr>
              <a:t>and visibility through </a:t>
            </a:r>
            <a:r>
              <a:rPr lang="en-US" sz="1100" b="1" dirty="0">
                <a:solidFill>
                  <a:srgbClr val="003D79"/>
                </a:solidFill>
                <a:latin typeface="Arial" panose="020B0604020202020204" pitchFamily="34" charset="0"/>
              </a:rPr>
              <a:t>proper communication campaign </a:t>
            </a:r>
            <a:r>
              <a:rPr lang="en-US" sz="1100" dirty="0">
                <a:solidFill>
                  <a:srgbClr val="000000"/>
                </a:solidFill>
                <a:latin typeface="Arial" panose="020B0604020202020204" pitchFamily="34" charset="0"/>
              </a:rPr>
              <a:t>and</a:t>
            </a:r>
            <a:r>
              <a:rPr lang="en-US" sz="1100" b="1" dirty="0">
                <a:solidFill>
                  <a:srgbClr val="003D79"/>
                </a:solidFill>
                <a:latin typeface="Arial" panose="020B0604020202020204" pitchFamily="34" charset="0"/>
              </a:rPr>
              <a:t> opening </a:t>
            </a:r>
            <a:r>
              <a:rPr lang="en-US" sz="1100" dirty="0">
                <a:solidFill>
                  <a:srgbClr val="000000"/>
                </a:solidFill>
                <a:latin typeface="Arial" panose="020B0604020202020204" pitchFamily="34" charset="0"/>
              </a:rPr>
              <a:t>of</a:t>
            </a:r>
            <a:r>
              <a:rPr lang="en-US" sz="1100" b="1" dirty="0">
                <a:solidFill>
                  <a:srgbClr val="003D79"/>
                </a:solidFill>
                <a:latin typeface="Arial" panose="020B0604020202020204" pitchFamily="34" charset="0"/>
              </a:rPr>
              <a:t> commercial branches</a:t>
            </a:r>
          </a:p>
        </p:txBody>
      </p:sp>
      <p:sp>
        <p:nvSpPr>
          <p:cNvPr id="19" name="Parallelogramma 1">
            <a:extLst>
              <a:ext uri="{FF2B5EF4-FFF2-40B4-BE49-F238E27FC236}">
                <a16:creationId xmlns:a16="http://schemas.microsoft.com/office/drawing/2014/main" id="{8C68DB6A-855E-45EC-8804-D5E7FB26D425}"/>
              </a:ext>
            </a:extLst>
          </p:cNvPr>
          <p:cNvSpPr/>
          <p:nvPr/>
        </p:nvSpPr>
        <p:spPr>
          <a:xfrm>
            <a:off x="326888" y="2308251"/>
            <a:ext cx="2027726" cy="563563"/>
          </a:xfrm>
          <a:prstGeom prst="parallelogram">
            <a:avLst>
              <a:gd name="adj" fmla="val 70335"/>
            </a:avLst>
          </a:prstGeom>
          <a:solidFill>
            <a:srgbClr val="ABAEA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Arial"/>
                <a:ea typeface="+mn-ea"/>
                <a:cs typeface="+mn-cs"/>
              </a:rPr>
              <a:t>Commercial/ Sales</a:t>
            </a:r>
          </a:p>
        </p:txBody>
      </p:sp>
      <p:sp>
        <p:nvSpPr>
          <p:cNvPr id="20" name="Parallelogramma 1">
            <a:extLst>
              <a:ext uri="{FF2B5EF4-FFF2-40B4-BE49-F238E27FC236}">
                <a16:creationId xmlns:a16="http://schemas.microsoft.com/office/drawing/2014/main" id="{F92CC7B6-C660-464D-BFCA-1FE977056271}"/>
              </a:ext>
            </a:extLst>
          </p:cNvPr>
          <p:cNvSpPr/>
          <p:nvPr/>
        </p:nvSpPr>
        <p:spPr>
          <a:xfrm>
            <a:off x="326888" y="3307183"/>
            <a:ext cx="2027726" cy="563563"/>
          </a:xfrm>
          <a:prstGeom prst="parallelogram">
            <a:avLst>
              <a:gd name="adj" fmla="val 70335"/>
            </a:avLst>
          </a:prstGeom>
          <a:solidFill>
            <a:srgbClr val="003D79"/>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Arial"/>
                <a:ea typeface="+mn-ea"/>
                <a:cs typeface="+mn-cs"/>
              </a:rPr>
              <a:t>Products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Arial"/>
                <a:ea typeface="+mn-ea"/>
                <a:cs typeface="+mn-cs"/>
              </a:rPr>
              <a:t>Development</a:t>
            </a:r>
          </a:p>
        </p:txBody>
      </p:sp>
      <p:sp>
        <p:nvSpPr>
          <p:cNvPr id="21" name="Parallelogramma 1">
            <a:extLst>
              <a:ext uri="{FF2B5EF4-FFF2-40B4-BE49-F238E27FC236}">
                <a16:creationId xmlns:a16="http://schemas.microsoft.com/office/drawing/2014/main" id="{47F2416C-DD3E-47B8-84EF-1781ED5F6EBA}"/>
              </a:ext>
            </a:extLst>
          </p:cNvPr>
          <p:cNvSpPr/>
          <p:nvPr/>
        </p:nvSpPr>
        <p:spPr>
          <a:xfrm>
            <a:off x="326888" y="4318453"/>
            <a:ext cx="2027726" cy="563563"/>
          </a:xfrm>
          <a:prstGeom prst="parallelogram">
            <a:avLst>
              <a:gd name="adj" fmla="val 70335"/>
            </a:avLst>
          </a:prstGeom>
          <a:solidFill>
            <a:srgbClr val="7EAFD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Arial"/>
                <a:ea typeface="+mn-ea"/>
                <a:cs typeface="+mn-cs"/>
              </a:rPr>
              <a:t>Brand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Arial"/>
                <a:ea typeface="+mn-ea"/>
                <a:cs typeface="+mn-cs"/>
              </a:rPr>
              <a:t>Positioning</a:t>
            </a:r>
          </a:p>
        </p:txBody>
      </p:sp>
      <p:sp>
        <p:nvSpPr>
          <p:cNvPr id="22" name="Parallelogramma 1">
            <a:extLst>
              <a:ext uri="{FF2B5EF4-FFF2-40B4-BE49-F238E27FC236}">
                <a16:creationId xmlns:a16="http://schemas.microsoft.com/office/drawing/2014/main" id="{9D398F2D-B916-456D-B991-807824739F9F}"/>
              </a:ext>
            </a:extLst>
          </p:cNvPr>
          <p:cNvSpPr/>
          <p:nvPr/>
        </p:nvSpPr>
        <p:spPr>
          <a:xfrm>
            <a:off x="326888" y="5282474"/>
            <a:ext cx="2027726" cy="563563"/>
          </a:xfrm>
          <a:prstGeom prst="parallelogram">
            <a:avLst>
              <a:gd name="adj" fmla="val 70335"/>
            </a:avLst>
          </a:prstGeom>
          <a:solidFill>
            <a:srgbClr val="F7941D"/>
          </a:solidFill>
          <a:ln w="9525" cap="flat" cmpd="sng" algn="ctr">
            <a:noFill/>
            <a:prstDash val="solid"/>
          </a:ln>
          <a:effectLst>
            <a:outerShdw blurRad="40000" dist="23000" dir="5400000" rotWithShape="0">
              <a:srgbClr val="000000">
                <a:alpha val="35000"/>
              </a:srgbClr>
            </a:outerShdw>
          </a:effectLst>
        </p:spPr>
        <p:txBody>
          <a:bodyPr lIns="0" rIns="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200" b="1" i="0" u="none" strike="noStrike" kern="0" cap="none" spc="0" normalizeH="0" baseline="0" noProof="0" dirty="0">
                <a:ln>
                  <a:noFill/>
                </a:ln>
                <a:solidFill>
                  <a:srgbClr val="FFFFFF"/>
                </a:solidFill>
                <a:effectLst/>
                <a:uLnTx/>
                <a:uFillTx/>
                <a:latin typeface="Arial"/>
                <a:ea typeface="+mn-ea"/>
                <a:cs typeface="+mn-cs"/>
              </a:rPr>
              <a:t>M&amp;A Activity, Talent Acquisition and Retention</a:t>
            </a:r>
          </a:p>
        </p:txBody>
      </p:sp>
      <p:sp>
        <p:nvSpPr>
          <p:cNvPr id="23" name="CustomShape 9">
            <a:extLst>
              <a:ext uri="{FF2B5EF4-FFF2-40B4-BE49-F238E27FC236}">
                <a16:creationId xmlns:a16="http://schemas.microsoft.com/office/drawing/2014/main" id="{38F447A5-F958-4B9B-AC9D-AFE9E7AA3C44}"/>
              </a:ext>
            </a:extLst>
          </p:cNvPr>
          <p:cNvSpPr>
            <a:spLocks/>
          </p:cNvSpPr>
          <p:nvPr/>
        </p:nvSpPr>
        <p:spPr>
          <a:xfrm>
            <a:off x="2361813" y="3228256"/>
            <a:ext cx="7127418" cy="765079"/>
          </a:xfrm>
          <a:prstGeom prst="rect">
            <a:avLst/>
          </a:prstGeom>
          <a:noFill/>
          <a:ln w="19050">
            <a:noFill/>
          </a:ln>
        </p:spPr>
        <p:txBody>
          <a:bodyPr wrap="square" lIns="180000" tIns="43560" rIns="180000" bIns="43560" anchor="ctr">
            <a:noAutofit/>
          </a:bodyPr>
          <a:lstStyle/>
          <a:p>
            <a:pPr defTabSz="914400" fontAlgn="base">
              <a:spcBef>
                <a:spcPct val="0"/>
              </a:spcBef>
              <a:spcAft>
                <a:spcPct val="0"/>
              </a:spcAft>
              <a:defRPr/>
            </a:pPr>
            <a:r>
              <a:rPr lang="en-US" sz="1100" b="1" dirty="0">
                <a:solidFill>
                  <a:srgbClr val="003D79"/>
                </a:solidFill>
                <a:latin typeface="Arial" panose="020B0604020202020204" pitchFamily="34" charset="0"/>
              </a:rPr>
              <a:t>Creation</a:t>
            </a:r>
            <a:r>
              <a:rPr lang="en-US" sz="1100" dirty="0">
                <a:solidFill>
                  <a:srgbClr val="000000"/>
                </a:solidFill>
                <a:latin typeface="Arial" panose="020B0604020202020204" pitchFamily="34" charset="0"/>
              </a:rPr>
              <a:t> of </a:t>
            </a:r>
            <a:r>
              <a:rPr lang="en-US" sz="1100" b="1" dirty="0">
                <a:solidFill>
                  <a:srgbClr val="003D79"/>
                </a:solidFill>
                <a:latin typeface="Arial" panose="020B0604020202020204" pitchFamily="34" charset="0"/>
              </a:rPr>
              <a:t>integrated</a:t>
            </a:r>
            <a:r>
              <a:rPr lang="en-US" sz="1100" dirty="0">
                <a:solidFill>
                  <a:srgbClr val="000000"/>
                </a:solidFill>
                <a:latin typeface="Arial" panose="020B0604020202020204" pitchFamily="34" charset="0"/>
              </a:rPr>
              <a:t> </a:t>
            </a:r>
            <a:r>
              <a:rPr lang="en-US" sz="1100" b="1" dirty="0">
                <a:solidFill>
                  <a:srgbClr val="003D79"/>
                </a:solidFill>
                <a:latin typeface="Arial" panose="020B0604020202020204" pitchFamily="34" charset="0"/>
              </a:rPr>
              <a:t>solutions</a:t>
            </a:r>
            <a:r>
              <a:rPr lang="en-US" sz="1100" dirty="0">
                <a:solidFill>
                  <a:srgbClr val="000000"/>
                </a:solidFill>
                <a:latin typeface="Arial" panose="020B0604020202020204" pitchFamily="34" charset="0"/>
              </a:rPr>
              <a:t> through the </a:t>
            </a:r>
            <a:r>
              <a:rPr lang="en-US" sz="1100" b="1" dirty="0">
                <a:solidFill>
                  <a:srgbClr val="003D79"/>
                </a:solidFill>
                <a:latin typeface="Arial" panose="020B0604020202020204" pitchFamily="34" charset="0"/>
              </a:rPr>
              <a:t>development</a:t>
            </a:r>
            <a:r>
              <a:rPr lang="en-US" sz="1100" dirty="0">
                <a:solidFill>
                  <a:srgbClr val="000000"/>
                </a:solidFill>
                <a:latin typeface="Arial" panose="020B0604020202020204" pitchFamily="34" charset="0"/>
              </a:rPr>
              <a:t> of </a:t>
            </a:r>
            <a:r>
              <a:rPr lang="en-US" sz="1100" b="1" dirty="0">
                <a:solidFill>
                  <a:srgbClr val="003D79"/>
                </a:solidFill>
                <a:latin typeface="Arial" panose="020B0604020202020204" pitchFamily="34" charset="0"/>
              </a:rPr>
              <a:t>new</a:t>
            </a:r>
            <a:r>
              <a:rPr lang="en-US" sz="1100" dirty="0">
                <a:solidFill>
                  <a:srgbClr val="000000"/>
                </a:solidFill>
                <a:latin typeface="Arial" panose="020B0604020202020204" pitchFamily="34" charset="0"/>
              </a:rPr>
              <a:t> </a:t>
            </a:r>
            <a:r>
              <a:rPr lang="en-US" sz="1100" b="1" dirty="0">
                <a:solidFill>
                  <a:srgbClr val="003D79"/>
                </a:solidFill>
                <a:latin typeface="Arial" panose="020B0604020202020204" pitchFamily="34" charset="0"/>
              </a:rPr>
              <a:t>functions</a:t>
            </a:r>
            <a:r>
              <a:rPr lang="en-US" sz="1100" dirty="0">
                <a:solidFill>
                  <a:srgbClr val="000000"/>
                </a:solidFill>
                <a:latin typeface="Arial" panose="020B0604020202020204" pitchFamily="34" charset="0"/>
              </a:rPr>
              <a:t> with the aim of </a:t>
            </a:r>
            <a:r>
              <a:rPr lang="en-US" sz="1100" b="1" dirty="0">
                <a:solidFill>
                  <a:srgbClr val="003D79"/>
                </a:solidFill>
                <a:latin typeface="Arial" panose="020B0604020202020204" pitchFamily="34" charset="0"/>
              </a:rPr>
              <a:t>creating</a:t>
            </a:r>
            <a:r>
              <a:rPr lang="en-US" sz="1100" dirty="0">
                <a:solidFill>
                  <a:srgbClr val="000000"/>
                </a:solidFill>
                <a:latin typeface="Arial" panose="020B0604020202020204" pitchFamily="34" charset="0"/>
              </a:rPr>
              <a:t> a </a:t>
            </a:r>
            <a:r>
              <a:rPr lang="en-US" sz="1100" b="1" dirty="0">
                <a:solidFill>
                  <a:srgbClr val="003D79"/>
                </a:solidFill>
                <a:latin typeface="Arial" panose="020B0604020202020204" pitchFamily="34" charset="0"/>
              </a:rPr>
              <a:t>competitive</a:t>
            </a:r>
            <a:r>
              <a:rPr lang="en-US" sz="1100" dirty="0">
                <a:solidFill>
                  <a:srgbClr val="000000"/>
                </a:solidFill>
                <a:latin typeface="Arial" panose="020B0604020202020204" pitchFamily="34" charset="0"/>
              </a:rPr>
              <a:t> </a:t>
            </a:r>
            <a:r>
              <a:rPr lang="en-US" sz="1100" b="1" dirty="0">
                <a:solidFill>
                  <a:srgbClr val="003D79"/>
                </a:solidFill>
                <a:latin typeface="Arial" panose="020B0604020202020204" pitchFamily="34" charset="0"/>
              </a:rPr>
              <a:t>product</a:t>
            </a:r>
            <a:r>
              <a:rPr lang="en-US" sz="1100" dirty="0">
                <a:solidFill>
                  <a:srgbClr val="000000"/>
                </a:solidFill>
                <a:latin typeface="Arial" panose="020B0604020202020204" pitchFamily="34" charset="0"/>
              </a:rPr>
              <a:t> </a:t>
            </a:r>
            <a:r>
              <a:rPr lang="en-US" sz="1100" b="1" dirty="0">
                <a:solidFill>
                  <a:srgbClr val="003D79"/>
                </a:solidFill>
                <a:latin typeface="Arial" panose="020B0604020202020204" pitchFamily="34" charset="0"/>
              </a:rPr>
              <a:t>offering</a:t>
            </a:r>
            <a:r>
              <a:rPr lang="en-US" sz="1100" dirty="0">
                <a:solidFill>
                  <a:srgbClr val="000000"/>
                </a:solidFill>
                <a:latin typeface="Arial" panose="020B0604020202020204" pitchFamily="34" charset="0"/>
              </a:rPr>
              <a:t> both in Italy and abroad</a:t>
            </a:r>
          </a:p>
        </p:txBody>
      </p:sp>
      <p:grpSp>
        <p:nvGrpSpPr>
          <p:cNvPr id="35" name="Group 12">
            <a:extLst>
              <a:ext uri="{FF2B5EF4-FFF2-40B4-BE49-F238E27FC236}">
                <a16:creationId xmlns:a16="http://schemas.microsoft.com/office/drawing/2014/main" id="{279BE2DD-6269-4840-B0FD-0A9A46BAFDC4}"/>
              </a:ext>
            </a:extLst>
          </p:cNvPr>
          <p:cNvGrpSpPr/>
          <p:nvPr/>
        </p:nvGrpSpPr>
        <p:grpSpPr>
          <a:xfrm>
            <a:off x="419878" y="1519744"/>
            <a:ext cx="9069353" cy="363990"/>
            <a:chOff x="4390422" y="1509470"/>
            <a:chExt cx="4927527" cy="277043"/>
          </a:xfrm>
        </p:grpSpPr>
        <p:cxnSp>
          <p:nvCxnSpPr>
            <p:cNvPr id="36" name="Straight Connector 44">
              <a:extLst>
                <a:ext uri="{FF2B5EF4-FFF2-40B4-BE49-F238E27FC236}">
                  <a16:creationId xmlns:a16="http://schemas.microsoft.com/office/drawing/2014/main" id="{57270981-9735-4D23-9A8D-40E146EE3587}"/>
                </a:ext>
              </a:extLst>
            </p:cNvPr>
            <p:cNvCxnSpPr>
              <a:cxnSpLocks/>
            </p:cNvCxnSpPr>
            <p:nvPr/>
          </p:nvCxnSpPr>
          <p:spPr>
            <a:xfrm>
              <a:off x="4390422" y="1786513"/>
              <a:ext cx="4927527" cy="0"/>
            </a:xfrm>
            <a:prstGeom prst="line">
              <a:avLst/>
            </a:prstGeom>
            <a:noFill/>
            <a:ln w="9525" cap="flat" cmpd="sng" algn="ctr">
              <a:solidFill>
                <a:srgbClr val="003D79"/>
              </a:solidFill>
              <a:prstDash val="solid"/>
              <a:tailEnd type="none"/>
            </a:ln>
            <a:effectLst/>
          </p:spPr>
        </p:cxnSp>
        <p:sp>
          <p:nvSpPr>
            <p:cNvPr id="37" name="TextBox 45">
              <a:extLst>
                <a:ext uri="{FF2B5EF4-FFF2-40B4-BE49-F238E27FC236}">
                  <a16:creationId xmlns:a16="http://schemas.microsoft.com/office/drawing/2014/main" id="{25A703BC-1476-40E4-81A4-17BF71413AA9}"/>
                </a:ext>
              </a:extLst>
            </p:cNvPr>
            <p:cNvSpPr txBox="1">
              <a:spLocks/>
            </p:cNvSpPr>
            <p:nvPr/>
          </p:nvSpPr>
          <p:spPr>
            <a:xfrm>
              <a:off x="4390422" y="1509470"/>
              <a:ext cx="4927527"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980706" eaLnBrk="1" hangingPunct="1">
                <a:buClr>
                  <a:schemeClr val="tx2"/>
                </a:buClr>
                <a:defRPr sz="1600">
                  <a:latin typeface="Arial" panose="020B0604020202020204" pitchFamily="34" charset="0"/>
                  <a:cs typeface="Arial" panose="020B0604020202020204" pitchFamily="34" charset="0"/>
                  <a:sym typeface="Arial" panose="020B0604020202020204" pitchFamily="34" charset="0"/>
                </a:defRPr>
              </a:lvl1pPr>
              <a:lvl2pPr marL="212141" lvl="1" indent="-210404" defTabSz="980706" eaLnBrk="1" hangingPunct="1">
                <a:buClr>
                  <a:schemeClr val="tx2"/>
                </a:buClr>
                <a:buSzPct val="125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2pPr>
              <a:lvl3pPr marL="500752" lvl="2" indent="-286910" defTabSz="980706" eaLnBrk="1" hangingPunct="1">
                <a:buClr>
                  <a:schemeClr val="tx2"/>
                </a:buClr>
                <a:buSzPct val="120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3pPr>
              <a:lvl4pPr marL="672933" lvl="3" indent="-170413" defTabSz="980706" eaLnBrk="1" hangingPunct="1">
                <a:buClr>
                  <a:schemeClr val="bg2"/>
                </a:buClr>
                <a:buSzPct val="120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4pPr>
              <a:lvl5pPr marL="821292" lvl="4" indent="-142584" defTabSz="980706" eaLnBrk="1" hangingPunct="1">
                <a:buClr>
                  <a:schemeClr val="tx2"/>
                </a:buClr>
                <a:buSzPct val="89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5pPr>
              <a:lvl6pPr marL="821292" indent="-142584" defTabSz="980706" fontAlgn="base">
                <a:spcBef>
                  <a:spcPct val="0"/>
                </a:spcBef>
                <a:spcAft>
                  <a:spcPct val="0"/>
                </a:spcAft>
                <a:buClr>
                  <a:schemeClr val="tx2"/>
                </a:buClr>
                <a:buSzPct val="89000"/>
                <a:buFont typeface="Arial" charset="0"/>
                <a:buChar char="-"/>
                <a:defRPr sz="1761">
                  <a:latin typeface="+mn-lt"/>
                </a:defRPr>
              </a:lvl6pPr>
              <a:lvl7pPr marL="821292" indent="-142584" defTabSz="980706" fontAlgn="base">
                <a:spcBef>
                  <a:spcPct val="0"/>
                </a:spcBef>
                <a:spcAft>
                  <a:spcPct val="0"/>
                </a:spcAft>
                <a:buClr>
                  <a:schemeClr val="tx2"/>
                </a:buClr>
                <a:buSzPct val="89000"/>
                <a:buFont typeface="Arial" charset="0"/>
                <a:buChar char="-"/>
                <a:defRPr sz="1761">
                  <a:latin typeface="+mn-lt"/>
                </a:defRPr>
              </a:lvl7pPr>
              <a:lvl8pPr marL="821292" indent="-142584" defTabSz="980706" fontAlgn="base">
                <a:spcBef>
                  <a:spcPct val="0"/>
                </a:spcBef>
                <a:spcAft>
                  <a:spcPct val="0"/>
                </a:spcAft>
                <a:buClr>
                  <a:schemeClr val="tx2"/>
                </a:buClr>
                <a:buSzPct val="89000"/>
                <a:buFont typeface="Arial" charset="0"/>
                <a:buChar char="-"/>
                <a:defRPr sz="1761">
                  <a:latin typeface="+mn-lt"/>
                </a:defRPr>
              </a:lvl8pPr>
              <a:lvl9pPr marL="821292" indent="-142584" defTabSz="980706" fontAlgn="base">
                <a:spcBef>
                  <a:spcPct val="0"/>
                </a:spcBef>
                <a:spcAft>
                  <a:spcPct val="0"/>
                </a:spcAft>
                <a:buClr>
                  <a:schemeClr val="tx2"/>
                </a:buClr>
                <a:buSzPct val="89000"/>
                <a:buFont typeface="Arial" charset="0"/>
                <a:buChar char="-"/>
                <a:defRPr sz="1761">
                  <a:latin typeface="+mn-lt"/>
                </a:defRPr>
              </a:lvl9pPr>
            </a:lstStyle>
            <a:p>
              <a:pPr marL="0" marR="0" lvl="0" indent="0" defTabSz="980706" eaLnBrk="1" fontAlgn="base" latinLnBrk="0" hangingPunct="1">
                <a:lnSpc>
                  <a:spcPct val="100000"/>
                </a:lnSpc>
                <a:spcBef>
                  <a:spcPct val="0"/>
                </a:spcBef>
                <a:spcAft>
                  <a:spcPct val="0"/>
                </a:spcAft>
                <a:buClr>
                  <a:srgbClr val="003D79"/>
                </a:buClr>
                <a:buSzTx/>
                <a:buFontTx/>
                <a:buNone/>
                <a:tabLst/>
                <a:defRPr/>
              </a:pPr>
              <a:r>
                <a:rPr kumimoji="0" lang="it-IT" sz="1500" b="1" i="0" u="none" strike="noStrike" kern="0" cap="none" spc="0" normalizeH="0" baseline="0" noProof="0" dirty="0">
                  <a:ln>
                    <a:noFill/>
                  </a:ln>
                  <a:solidFill>
                    <a:srgbClr val="003D79"/>
                  </a:solidFill>
                  <a:effectLst/>
                  <a:uLnTx/>
                  <a:uFillTx/>
                  <a:latin typeface="Arial" panose="020B0604020202020204" pitchFamily="34" charset="0"/>
                  <a:cs typeface="Arial" panose="020B0604020202020204" pitchFamily="34" charset="0"/>
                  <a:sym typeface="Arial" panose="020B0604020202020204" pitchFamily="34" charset="0"/>
                </a:rPr>
                <a:t>Strategy </a:t>
              </a:r>
              <a:r>
                <a:rPr kumimoji="0" lang="it-IT" sz="1500" b="1" i="0" u="none" strike="noStrike" kern="0" cap="none" spc="0" normalizeH="0" baseline="0" noProof="0" dirty="0" err="1">
                  <a:ln>
                    <a:noFill/>
                  </a:ln>
                  <a:solidFill>
                    <a:srgbClr val="003D79"/>
                  </a:solidFill>
                  <a:effectLst/>
                  <a:uLnTx/>
                  <a:uFillTx/>
                  <a:latin typeface="Arial" panose="020B0604020202020204" pitchFamily="34" charset="0"/>
                  <a:cs typeface="Arial" panose="020B0604020202020204" pitchFamily="34" charset="0"/>
                  <a:sym typeface="Arial" panose="020B0604020202020204" pitchFamily="34" charset="0"/>
                </a:rPr>
                <a:t>pillars</a:t>
              </a:r>
              <a:endParaRPr kumimoji="0" lang="it-IT" sz="15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032974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48AB2B5-21D3-422F-AB21-4AB59E082D1F}"/>
              </a:ext>
            </a:extLst>
          </p:cNvPr>
          <p:cNvSpPr>
            <a:spLocks noGrp="1"/>
          </p:cNvSpPr>
          <p:nvPr>
            <p:ph type="ctrTitle"/>
          </p:nvPr>
        </p:nvSpPr>
        <p:spPr/>
        <p:txBody>
          <a:bodyPr/>
          <a:lstStyle/>
          <a:p>
            <a:r>
              <a:rPr lang="it-IT" dirty="0"/>
              <a:t>M&amp;A Target: RCS LAB</a:t>
            </a:r>
            <a:endParaRPr lang="en-GB" dirty="0"/>
          </a:p>
        </p:txBody>
      </p:sp>
      <p:sp>
        <p:nvSpPr>
          <p:cNvPr id="4" name="Segnaposto testo 5">
            <a:extLst>
              <a:ext uri="{FF2B5EF4-FFF2-40B4-BE49-F238E27FC236}">
                <a16:creationId xmlns:a16="http://schemas.microsoft.com/office/drawing/2014/main" id="{3C7E2F38-5322-4B6F-8BAD-C8973613C497}"/>
              </a:ext>
            </a:extLst>
          </p:cNvPr>
          <p:cNvSpPr txBox="1">
            <a:spLocks/>
          </p:cNvSpPr>
          <p:nvPr/>
        </p:nvSpPr>
        <p:spPr>
          <a:xfrm>
            <a:off x="491142" y="1522126"/>
            <a:ext cx="8497199" cy="1139313"/>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rgbClr val="003D79"/>
                </a:solidFill>
              </a:rPr>
              <a:t>RCS LAB </a:t>
            </a:r>
            <a:r>
              <a:rPr lang="en-US" sz="1200" dirty="0">
                <a:solidFill>
                  <a:schemeClr val="tx1"/>
                </a:solidFill>
              </a:rPr>
              <a:t>is the main Italian supplier of </a:t>
            </a:r>
            <a:r>
              <a:rPr lang="en-US" sz="1200" b="1" dirty="0">
                <a:solidFill>
                  <a:srgbClr val="003D79"/>
                </a:solidFill>
              </a:rPr>
              <a:t>interception tools</a:t>
            </a:r>
            <a:r>
              <a:rPr lang="en-US" sz="1200" dirty="0">
                <a:solidFill>
                  <a:schemeClr val="tx1"/>
                </a:solidFill>
              </a:rPr>
              <a:t>.</a:t>
            </a:r>
          </a:p>
          <a:p>
            <a:r>
              <a:rPr lang="en-US" sz="1200" dirty="0">
                <a:solidFill>
                  <a:schemeClr val="tx1"/>
                </a:solidFill>
              </a:rPr>
              <a:t>It is headquartered in Milan, Italy, and its customers include public prosecutors, law enforcement agencies, and secret services, to whom it supplies software for environmental, telephone and telematic interception, as well as systems for the advanced analysis of investigative information, with revenues of approximately </a:t>
            </a:r>
            <a:r>
              <a:rPr lang="en-US" sz="1200" b="1" dirty="0">
                <a:solidFill>
                  <a:srgbClr val="003D79"/>
                </a:solidFill>
              </a:rPr>
              <a:t>€ 40 million</a:t>
            </a:r>
          </a:p>
          <a:p>
            <a:endParaRPr lang="en-GB" sz="1200" b="1" dirty="0"/>
          </a:p>
          <a:p>
            <a:endParaRPr lang="en-US" sz="1200" b="1" dirty="0"/>
          </a:p>
        </p:txBody>
      </p:sp>
      <p:sp>
        <p:nvSpPr>
          <p:cNvPr id="10" name="Segnaposto testo 5">
            <a:extLst>
              <a:ext uri="{FF2B5EF4-FFF2-40B4-BE49-F238E27FC236}">
                <a16:creationId xmlns:a16="http://schemas.microsoft.com/office/drawing/2014/main" id="{5CAB1EEC-840E-4A29-B7BE-2A01E7465D1E}"/>
              </a:ext>
            </a:extLst>
          </p:cNvPr>
          <p:cNvSpPr txBox="1">
            <a:spLocks/>
          </p:cNvSpPr>
          <p:nvPr/>
        </p:nvSpPr>
        <p:spPr>
          <a:xfrm>
            <a:off x="1164709" y="3542221"/>
            <a:ext cx="6617022" cy="528126"/>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t>Market reach: </a:t>
            </a:r>
            <a:r>
              <a:rPr lang="en-US" sz="1200" dirty="0">
                <a:solidFill>
                  <a:schemeClr val="tx1"/>
                </a:solidFill>
              </a:rPr>
              <a:t>consolidate Italy and create growth opportunities in Europe  </a:t>
            </a:r>
            <a:endParaRPr lang="en-GB" sz="1200" dirty="0">
              <a:solidFill>
                <a:schemeClr val="tx1"/>
              </a:solidFill>
            </a:endParaRPr>
          </a:p>
        </p:txBody>
      </p:sp>
      <p:grpSp>
        <p:nvGrpSpPr>
          <p:cNvPr id="13" name="Group 12">
            <a:extLst>
              <a:ext uri="{FF2B5EF4-FFF2-40B4-BE49-F238E27FC236}">
                <a16:creationId xmlns:a16="http://schemas.microsoft.com/office/drawing/2014/main" id="{EC0BD43F-966E-49A1-8DED-A36995A3D41E}"/>
              </a:ext>
            </a:extLst>
          </p:cNvPr>
          <p:cNvGrpSpPr/>
          <p:nvPr/>
        </p:nvGrpSpPr>
        <p:grpSpPr>
          <a:xfrm>
            <a:off x="494837" y="2763139"/>
            <a:ext cx="9069355" cy="323495"/>
            <a:chOff x="4390421" y="1558695"/>
            <a:chExt cx="4927528" cy="246221"/>
          </a:xfrm>
        </p:grpSpPr>
        <p:cxnSp>
          <p:nvCxnSpPr>
            <p:cNvPr id="14" name="Straight Connector 44">
              <a:extLst>
                <a:ext uri="{FF2B5EF4-FFF2-40B4-BE49-F238E27FC236}">
                  <a16:creationId xmlns:a16="http://schemas.microsoft.com/office/drawing/2014/main" id="{EB1EADC1-906D-4DAF-9C24-6C85EF58092B}"/>
                </a:ext>
              </a:extLst>
            </p:cNvPr>
            <p:cNvCxnSpPr>
              <a:cxnSpLocks/>
            </p:cNvCxnSpPr>
            <p:nvPr/>
          </p:nvCxnSpPr>
          <p:spPr>
            <a:xfrm>
              <a:off x="4390422" y="1786513"/>
              <a:ext cx="4927527" cy="0"/>
            </a:xfrm>
            <a:prstGeom prst="line">
              <a:avLst/>
            </a:prstGeom>
            <a:noFill/>
            <a:ln w="9525" cap="flat" cmpd="sng" algn="ctr">
              <a:solidFill>
                <a:srgbClr val="003D79"/>
              </a:solidFill>
              <a:prstDash val="solid"/>
              <a:tailEnd type="none"/>
            </a:ln>
            <a:effectLst/>
          </p:spPr>
        </p:cxnSp>
        <p:sp>
          <p:nvSpPr>
            <p:cNvPr id="15" name="TextBox 45">
              <a:extLst>
                <a:ext uri="{FF2B5EF4-FFF2-40B4-BE49-F238E27FC236}">
                  <a16:creationId xmlns:a16="http://schemas.microsoft.com/office/drawing/2014/main" id="{B3EADA07-FEB5-406B-A02B-083A36CF94DA}"/>
                </a:ext>
              </a:extLst>
            </p:cNvPr>
            <p:cNvSpPr txBox="1">
              <a:spLocks/>
            </p:cNvSpPr>
            <p:nvPr/>
          </p:nvSpPr>
          <p:spPr>
            <a:xfrm>
              <a:off x="4390421" y="1558695"/>
              <a:ext cx="4927527"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980706" eaLnBrk="1" hangingPunct="1">
                <a:buClr>
                  <a:schemeClr val="tx2"/>
                </a:buClr>
                <a:defRPr sz="1600">
                  <a:latin typeface="Arial" panose="020B0604020202020204" pitchFamily="34" charset="0"/>
                  <a:cs typeface="Arial" panose="020B0604020202020204" pitchFamily="34" charset="0"/>
                  <a:sym typeface="Arial" panose="020B0604020202020204" pitchFamily="34" charset="0"/>
                </a:defRPr>
              </a:lvl1pPr>
              <a:lvl2pPr marL="212141" lvl="1" indent="-210404" defTabSz="980706" eaLnBrk="1" hangingPunct="1">
                <a:buClr>
                  <a:schemeClr val="tx2"/>
                </a:buClr>
                <a:buSzPct val="125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2pPr>
              <a:lvl3pPr marL="500752" lvl="2" indent="-286910" defTabSz="980706" eaLnBrk="1" hangingPunct="1">
                <a:buClr>
                  <a:schemeClr val="tx2"/>
                </a:buClr>
                <a:buSzPct val="120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3pPr>
              <a:lvl4pPr marL="672933" lvl="3" indent="-170413" defTabSz="980706" eaLnBrk="1" hangingPunct="1">
                <a:buClr>
                  <a:schemeClr val="bg2"/>
                </a:buClr>
                <a:buSzPct val="120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4pPr>
              <a:lvl5pPr marL="821292" lvl="4" indent="-142584" defTabSz="980706" eaLnBrk="1" hangingPunct="1">
                <a:buClr>
                  <a:schemeClr val="tx2"/>
                </a:buClr>
                <a:buSzPct val="89000"/>
                <a:buFont typeface="Arial" charset="0"/>
                <a:buChar char="-"/>
                <a:defRPr sz="1600">
                  <a:latin typeface="Arial" panose="020B0604020202020204" pitchFamily="34" charset="0"/>
                  <a:cs typeface="Arial" panose="020B0604020202020204" pitchFamily="34" charset="0"/>
                  <a:sym typeface="Arial" panose="020B0604020202020204" pitchFamily="34" charset="0"/>
                </a:defRPr>
              </a:lvl5pPr>
              <a:lvl6pPr marL="821292" indent="-142584" defTabSz="980706" fontAlgn="base">
                <a:spcBef>
                  <a:spcPct val="0"/>
                </a:spcBef>
                <a:spcAft>
                  <a:spcPct val="0"/>
                </a:spcAft>
                <a:buClr>
                  <a:schemeClr val="tx2"/>
                </a:buClr>
                <a:buSzPct val="89000"/>
                <a:buFont typeface="Arial" charset="0"/>
                <a:buChar char="-"/>
                <a:defRPr sz="1761">
                  <a:latin typeface="+mn-lt"/>
                </a:defRPr>
              </a:lvl6pPr>
              <a:lvl7pPr marL="821292" indent="-142584" defTabSz="980706" fontAlgn="base">
                <a:spcBef>
                  <a:spcPct val="0"/>
                </a:spcBef>
                <a:spcAft>
                  <a:spcPct val="0"/>
                </a:spcAft>
                <a:buClr>
                  <a:schemeClr val="tx2"/>
                </a:buClr>
                <a:buSzPct val="89000"/>
                <a:buFont typeface="Arial" charset="0"/>
                <a:buChar char="-"/>
                <a:defRPr sz="1761">
                  <a:latin typeface="+mn-lt"/>
                </a:defRPr>
              </a:lvl7pPr>
              <a:lvl8pPr marL="821292" indent="-142584" defTabSz="980706" fontAlgn="base">
                <a:spcBef>
                  <a:spcPct val="0"/>
                </a:spcBef>
                <a:spcAft>
                  <a:spcPct val="0"/>
                </a:spcAft>
                <a:buClr>
                  <a:schemeClr val="tx2"/>
                </a:buClr>
                <a:buSzPct val="89000"/>
                <a:buFont typeface="Arial" charset="0"/>
                <a:buChar char="-"/>
                <a:defRPr sz="1761">
                  <a:latin typeface="+mn-lt"/>
                </a:defRPr>
              </a:lvl8pPr>
              <a:lvl9pPr marL="821292" indent="-142584" defTabSz="980706" fontAlgn="base">
                <a:spcBef>
                  <a:spcPct val="0"/>
                </a:spcBef>
                <a:spcAft>
                  <a:spcPct val="0"/>
                </a:spcAft>
                <a:buClr>
                  <a:schemeClr val="tx2"/>
                </a:buClr>
                <a:buSzPct val="89000"/>
                <a:buFont typeface="Arial" charset="0"/>
                <a:buChar char="-"/>
                <a:defRPr sz="1761">
                  <a:latin typeface="+mn-lt"/>
                </a:defRPr>
              </a:lvl9pPr>
            </a:lstStyle>
            <a:p>
              <a:pPr marL="0" marR="0" lvl="0" indent="0" defTabSz="980706" eaLnBrk="1" fontAlgn="base" latinLnBrk="0" hangingPunct="1">
                <a:lnSpc>
                  <a:spcPct val="100000"/>
                </a:lnSpc>
                <a:spcBef>
                  <a:spcPct val="0"/>
                </a:spcBef>
                <a:spcAft>
                  <a:spcPct val="0"/>
                </a:spcAft>
                <a:buClr>
                  <a:srgbClr val="003D79"/>
                </a:buClr>
                <a:buSzTx/>
                <a:buFontTx/>
                <a:buNone/>
                <a:tabLst/>
                <a:defRPr/>
              </a:pPr>
              <a:r>
                <a:rPr lang="it-IT" sz="1500" b="1" kern="0" dirty="0" err="1">
                  <a:solidFill>
                    <a:srgbClr val="003D79"/>
                  </a:solidFill>
                </a:rPr>
                <a:t>Rationale</a:t>
              </a:r>
              <a:r>
                <a:rPr lang="it-IT" sz="1500" b="1" kern="0" dirty="0">
                  <a:solidFill>
                    <a:srgbClr val="003D79"/>
                  </a:solidFill>
                </a:rPr>
                <a:t> of operation</a:t>
              </a:r>
              <a:endParaRPr kumimoji="0" lang="it-IT" sz="15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6" name="Segnaposto testo 5">
            <a:extLst>
              <a:ext uri="{FF2B5EF4-FFF2-40B4-BE49-F238E27FC236}">
                <a16:creationId xmlns:a16="http://schemas.microsoft.com/office/drawing/2014/main" id="{65D7BBD8-E4BE-48AA-932D-33B56870CA5E}"/>
              </a:ext>
            </a:extLst>
          </p:cNvPr>
          <p:cNvSpPr txBox="1">
            <a:spLocks/>
          </p:cNvSpPr>
          <p:nvPr/>
        </p:nvSpPr>
        <p:spPr>
          <a:xfrm>
            <a:off x="1164709" y="4298054"/>
            <a:ext cx="7410124" cy="528126"/>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t>Important synergies in R&amp;D </a:t>
            </a:r>
            <a:r>
              <a:rPr lang="en-US" sz="1200" dirty="0">
                <a:solidFill>
                  <a:schemeClr val="tx1"/>
                </a:solidFill>
              </a:rPr>
              <a:t>without overlapping but with product integration</a:t>
            </a:r>
          </a:p>
        </p:txBody>
      </p:sp>
      <p:sp>
        <p:nvSpPr>
          <p:cNvPr id="11" name="Segnaposto testo 5">
            <a:extLst>
              <a:ext uri="{FF2B5EF4-FFF2-40B4-BE49-F238E27FC236}">
                <a16:creationId xmlns:a16="http://schemas.microsoft.com/office/drawing/2014/main" id="{BB8D0BE4-4CA0-415D-B0CA-52925A76E830}"/>
              </a:ext>
            </a:extLst>
          </p:cNvPr>
          <p:cNvSpPr txBox="1">
            <a:spLocks/>
          </p:cNvSpPr>
          <p:nvPr/>
        </p:nvSpPr>
        <p:spPr>
          <a:xfrm>
            <a:off x="1164709" y="5071773"/>
            <a:ext cx="8884248" cy="528126"/>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rgbClr val="003D79"/>
                </a:solidFill>
              </a:rPr>
              <a:t>Creation</a:t>
            </a:r>
            <a:r>
              <a:rPr lang="en-US" sz="1200" b="1" dirty="0">
                <a:solidFill>
                  <a:schemeClr val="tx1"/>
                </a:solidFill>
              </a:rPr>
              <a:t> </a:t>
            </a:r>
            <a:r>
              <a:rPr lang="en-US" sz="1200" dirty="0">
                <a:solidFill>
                  <a:schemeClr val="tx1"/>
                </a:solidFill>
              </a:rPr>
              <a:t>of an Italian cyber security and cyber intelligence </a:t>
            </a:r>
            <a:r>
              <a:rPr lang="en-US" sz="1200" b="1" dirty="0" err="1">
                <a:solidFill>
                  <a:srgbClr val="003D79"/>
                </a:solidFill>
              </a:rPr>
              <a:t>centre</a:t>
            </a:r>
            <a:r>
              <a:rPr lang="en-US" sz="1200" dirty="0">
                <a:solidFill>
                  <a:schemeClr val="tx1"/>
                </a:solidFill>
              </a:rPr>
              <a:t>   </a:t>
            </a:r>
            <a:endParaRPr lang="en-GB" sz="1200" dirty="0">
              <a:solidFill>
                <a:schemeClr val="tx1"/>
              </a:solidFill>
            </a:endParaRPr>
          </a:p>
        </p:txBody>
      </p:sp>
      <p:pic>
        <p:nvPicPr>
          <p:cNvPr id="3" name="Immagine 2">
            <a:extLst>
              <a:ext uri="{FF2B5EF4-FFF2-40B4-BE49-F238E27FC236}">
                <a16:creationId xmlns:a16="http://schemas.microsoft.com/office/drawing/2014/main" id="{07C9B6B5-4719-435E-A52A-80198921DD77}"/>
              </a:ext>
            </a:extLst>
          </p:cNvPr>
          <p:cNvPicPr>
            <a:picLocks noChangeAspect="1"/>
          </p:cNvPicPr>
          <p:nvPr/>
        </p:nvPicPr>
        <p:blipFill>
          <a:blip r:embed="rId2"/>
          <a:stretch>
            <a:fillRect/>
          </a:stretch>
        </p:blipFill>
        <p:spPr>
          <a:xfrm>
            <a:off x="495716" y="3375557"/>
            <a:ext cx="624385" cy="624385"/>
          </a:xfrm>
          <a:prstGeom prst="rect">
            <a:avLst/>
          </a:prstGeom>
        </p:spPr>
      </p:pic>
      <p:pic>
        <p:nvPicPr>
          <p:cNvPr id="7" name="Immagine 6">
            <a:extLst>
              <a:ext uri="{FF2B5EF4-FFF2-40B4-BE49-F238E27FC236}">
                <a16:creationId xmlns:a16="http://schemas.microsoft.com/office/drawing/2014/main" id="{F90069B6-8B5B-43FD-A314-D8E9CE686D5B}"/>
              </a:ext>
            </a:extLst>
          </p:cNvPr>
          <p:cNvPicPr>
            <a:picLocks noChangeAspect="1"/>
          </p:cNvPicPr>
          <p:nvPr/>
        </p:nvPicPr>
        <p:blipFill>
          <a:blip r:embed="rId3"/>
          <a:stretch>
            <a:fillRect/>
          </a:stretch>
        </p:blipFill>
        <p:spPr>
          <a:xfrm>
            <a:off x="494837" y="4928234"/>
            <a:ext cx="624385" cy="628080"/>
          </a:xfrm>
          <a:prstGeom prst="rect">
            <a:avLst/>
          </a:prstGeom>
        </p:spPr>
      </p:pic>
      <p:pic>
        <p:nvPicPr>
          <p:cNvPr id="8" name="Immagine 7">
            <a:extLst>
              <a:ext uri="{FF2B5EF4-FFF2-40B4-BE49-F238E27FC236}">
                <a16:creationId xmlns:a16="http://schemas.microsoft.com/office/drawing/2014/main" id="{E4862D4B-4E97-455E-8DC7-338E7A994997}"/>
              </a:ext>
            </a:extLst>
          </p:cNvPr>
          <p:cNvPicPr>
            <a:picLocks noChangeAspect="1"/>
          </p:cNvPicPr>
          <p:nvPr/>
        </p:nvPicPr>
        <p:blipFill>
          <a:blip r:embed="rId4"/>
          <a:stretch>
            <a:fillRect/>
          </a:stretch>
        </p:blipFill>
        <p:spPr>
          <a:xfrm>
            <a:off x="636527" y="5071773"/>
            <a:ext cx="341003" cy="341003"/>
          </a:xfrm>
          <a:prstGeom prst="rect">
            <a:avLst/>
          </a:prstGeom>
        </p:spPr>
      </p:pic>
      <p:pic>
        <p:nvPicPr>
          <p:cNvPr id="35" name="Immagine 34">
            <a:extLst>
              <a:ext uri="{FF2B5EF4-FFF2-40B4-BE49-F238E27FC236}">
                <a16:creationId xmlns:a16="http://schemas.microsoft.com/office/drawing/2014/main" id="{A998E875-1A3E-41AA-B733-E02FC6E84AD9}"/>
              </a:ext>
            </a:extLst>
          </p:cNvPr>
          <p:cNvPicPr>
            <a:picLocks noChangeAspect="1"/>
          </p:cNvPicPr>
          <p:nvPr/>
        </p:nvPicPr>
        <p:blipFill>
          <a:blip r:embed="rId5"/>
          <a:stretch>
            <a:fillRect/>
          </a:stretch>
        </p:blipFill>
        <p:spPr>
          <a:xfrm>
            <a:off x="491142" y="4163004"/>
            <a:ext cx="628080" cy="624385"/>
          </a:xfrm>
          <a:prstGeom prst="rect">
            <a:avLst/>
          </a:prstGeom>
        </p:spPr>
      </p:pic>
      <p:grpSp>
        <p:nvGrpSpPr>
          <p:cNvPr id="31" name="Group 125">
            <a:extLst>
              <a:ext uri="{FF2B5EF4-FFF2-40B4-BE49-F238E27FC236}">
                <a16:creationId xmlns:a16="http://schemas.microsoft.com/office/drawing/2014/main" id="{1EBC612F-0D14-4599-AABF-2BFA2C985C32}"/>
              </a:ext>
            </a:extLst>
          </p:cNvPr>
          <p:cNvGrpSpPr/>
          <p:nvPr/>
        </p:nvGrpSpPr>
        <p:grpSpPr>
          <a:xfrm>
            <a:off x="613928" y="4250849"/>
            <a:ext cx="389410" cy="447813"/>
            <a:chOff x="8521700" y="4130676"/>
            <a:chExt cx="574675" cy="573087"/>
          </a:xfrm>
          <a:solidFill>
            <a:srgbClr val="00B0F0"/>
          </a:solidFill>
        </p:grpSpPr>
        <p:sp>
          <p:nvSpPr>
            <p:cNvPr id="32" name="Freeform 32">
              <a:extLst>
                <a:ext uri="{FF2B5EF4-FFF2-40B4-BE49-F238E27FC236}">
                  <a16:creationId xmlns:a16="http://schemas.microsoft.com/office/drawing/2014/main" id="{8E4A55C9-CB44-461D-80D9-1595DDC41846}"/>
                </a:ext>
              </a:extLst>
            </p:cNvPr>
            <p:cNvSpPr>
              <a:spLocks/>
            </p:cNvSpPr>
            <p:nvPr/>
          </p:nvSpPr>
          <p:spPr bwMode="auto">
            <a:xfrm>
              <a:off x="8521700" y="4322763"/>
              <a:ext cx="360363" cy="381000"/>
            </a:xfrm>
            <a:custGeom>
              <a:avLst/>
              <a:gdLst>
                <a:gd name="T0" fmla="*/ 47 w 121"/>
                <a:gd name="T1" fmla="*/ 128 h 128"/>
                <a:gd name="T2" fmla="*/ 22 w 121"/>
                <a:gd name="T3" fmla="*/ 118 h 128"/>
                <a:gd name="T4" fmla="*/ 14 w 121"/>
                <a:gd name="T5" fmla="*/ 110 h 128"/>
                <a:gd name="T6" fmla="*/ 14 w 121"/>
                <a:gd name="T7" fmla="*/ 58 h 128"/>
                <a:gd name="T8" fmla="*/ 58 w 121"/>
                <a:gd name="T9" fmla="*/ 14 h 128"/>
                <a:gd name="T10" fmla="*/ 89 w 121"/>
                <a:gd name="T11" fmla="*/ 0 h 128"/>
                <a:gd name="T12" fmla="*/ 119 w 121"/>
                <a:gd name="T13" fmla="*/ 18 h 128"/>
                <a:gd name="T14" fmla="*/ 118 w 121"/>
                <a:gd name="T15" fmla="*/ 27 h 128"/>
                <a:gd name="T16" fmla="*/ 109 w 121"/>
                <a:gd name="T17" fmla="*/ 26 h 128"/>
                <a:gd name="T18" fmla="*/ 88 w 121"/>
                <a:gd name="T19" fmla="*/ 12 h 128"/>
                <a:gd name="T20" fmla="*/ 66 w 121"/>
                <a:gd name="T21" fmla="*/ 22 h 128"/>
                <a:gd name="T22" fmla="*/ 22 w 121"/>
                <a:gd name="T23" fmla="*/ 66 h 128"/>
                <a:gd name="T24" fmla="*/ 22 w 121"/>
                <a:gd name="T25" fmla="*/ 102 h 128"/>
                <a:gd name="T26" fmla="*/ 30 w 121"/>
                <a:gd name="T27" fmla="*/ 110 h 128"/>
                <a:gd name="T28" fmla="*/ 48 w 121"/>
                <a:gd name="T29" fmla="*/ 116 h 128"/>
                <a:gd name="T30" fmla="*/ 70 w 121"/>
                <a:gd name="T31" fmla="*/ 106 h 128"/>
                <a:gd name="T32" fmla="*/ 102 w 121"/>
                <a:gd name="T33" fmla="*/ 74 h 128"/>
                <a:gd name="T34" fmla="*/ 110 w 121"/>
                <a:gd name="T35" fmla="*/ 74 h 128"/>
                <a:gd name="T36" fmla="*/ 110 w 121"/>
                <a:gd name="T37" fmla="*/ 82 h 128"/>
                <a:gd name="T38" fmla="*/ 78 w 121"/>
                <a:gd name="T39" fmla="*/ 114 h 128"/>
                <a:gd name="T40" fmla="*/ 49 w 121"/>
                <a:gd name="T41" fmla="*/ 128 h 128"/>
                <a:gd name="T42" fmla="*/ 47 w 121"/>
                <a:gd name="T43"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8">
                  <a:moveTo>
                    <a:pt x="47" y="128"/>
                  </a:moveTo>
                  <a:cubicBezTo>
                    <a:pt x="37" y="128"/>
                    <a:pt x="28" y="125"/>
                    <a:pt x="22" y="118"/>
                  </a:cubicBezTo>
                  <a:cubicBezTo>
                    <a:pt x="14" y="110"/>
                    <a:pt x="14" y="110"/>
                    <a:pt x="14" y="110"/>
                  </a:cubicBezTo>
                  <a:cubicBezTo>
                    <a:pt x="0" y="96"/>
                    <a:pt x="0" y="72"/>
                    <a:pt x="14" y="58"/>
                  </a:cubicBezTo>
                  <a:cubicBezTo>
                    <a:pt x="58" y="14"/>
                    <a:pt x="58" y="14"/>
                    <a:pt x="58" y="14"/>
                  </a:cubicBezTo>
                  <a:cubicBezTo>
                    <a:pt x="70" y="2"/>
                    <a:pt x="81" y="0"/>
                    <a:pt x="89" y="0"/>
                  </a:cubicBezTo>
                  <a:cubicBezTo>
                    <a:pt x="100" y="1"/>
                    <a:pt x="111" y="7"/>
                    <a:pt x="119" y="18"/>
                  </a:cubicBezTo>
                  <a:cubicBezTo>
                    <a:pt x="121" y="21"/>
                    <a:pt x="120" y="25"/>
                    <a:pt x="118" y="27"/>
                  </a:cubicBezTo>
                  <a:cubicBezTo>
                    <a:pt x="115" y="29"/>
                    <a:pt x="111" y="28"/>
                    <a:pt x="109" y="26"/>
                  </a:cubicBezTo>
                  <a:cubicBezTo>
                    <a:pt x="103" y="17"/>
                    <a:pt x="96" y="13"/>
                    <a:pt x="88" y="12"/>
                  </a:cubicBezTo>
                  <a:cubicBezTo>
                    <a:pt x="81" y="12"/>
                    <a:pt x="73" y="15"/>
                    <a:pt x="66" y="22"/>
                  </a:cubicBezTo>
                  <a:cubicBezTo>
                    <a:pt x="22" y="66"/>
                    <a:pt x="22" y="66"/>
                    <a:pt x="22" y="66"/>
                  </a:cubicBezTo>
                  <a:cubicBezTo>
                    <a:pt x="13" y="76"/>
                    <a:pt x="13" y="92"/>
                    <a:pt x="22" y="102"/>
                  </a:cubicBezTo>
                  <a:cubicBezTo>
                    <a:pt x="30" y="110"/>
                    <a:pt x="30" y="110"/>
                    <a:pt x="30" y="110"/>
                  </a:cubicBezTo>
                  <a:cubicBezTo>
                    <a:pt x="35" y="114"/>
                    <a:pt x="41" y="117"/>
                    <a:pt x="48" y="116"/>
                  </a:cubicBezTo>
                  <a:cubicBezTo>
                    <a:pt x="56" y="116"/>
                    <a:pt x="63" y="112"/>
                    <a:pt x="70" y="106"/>
                  </a:cubicBezTo>
                  <a:cubicBezTo>
                    <a:pt x="102" y="74"/>
                    <a:pt x="102" y="74"/>
                    <a:pt x="102" y="74"/>
                  </a:cubicBezTo>
                  <a:cubicBezTo>
                    <a:pt x="104" y="71"/>
                    <a:pt x="108" y="71"/>
                    <a:pt x="110" y="74"/>
                  </a:cubicBezTo>
                  <a:cubicBezTo>
                    <a:pt x="113" y="76"/>
                    <a:pt x="113" y="80"/>
                    <a:pt x="110" y="82"/>
                  </a:cubicBezTo>
                  <a:cubicBezTo>
                    <a:pt x="78" y="114"/>
                    <a:pt x="78" y="114"/>
                    <a:pt x="78" y="114"/>
                  </a:cubicBezTo>
                  <a:cubicBezTo>
                    <a:pt x="70" y="123"/>
                    <a:pt x="59" y="128"/>
                    <a:pt x="49" y="128"/>
                  </a:cubicBezTo>
                  <a:cubicBezTo>
                    <a:pt x="48" y="128"/>
                    <a:pt x="47" y="128"/>
                    <a:pt x="47"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33">
              <a:extLst>
                <a:ext uri="{FF2B5EF4-FFF2-40B4-BE49-F238E27FC236}">
                  <a16:creationId xmlns:a16="http://schemas.microsoft.com/office/drawing/2014/main" id="{6D5DD142-7AA1-4234-AFB6-CED0AA7D9B85}"/>
                </a:ext>
              </a:extLst>
            </p:cNvPr>
            <p:cNvSpPr>
              <a:spLocks/>
            </p:cNvSpPr>
            <p:nvPr/>
          </p:nvSpPr>
          <p:spPr bwMode="auto">
            <a:xfrm>
              <a:off x="8769350" y="4130676"/>
              <a:ext cx="327025" cy="392113"/>
            </a:xfrm>
            <a:custGeom>
              <a:avLst/>
              <a:gdLst>
                <a:gd name="T0" fmla="*/ 29 w 110"/>
                <a:gd name="T1" fmla="*/ 132 h 132"/>
                <a:gd name="T2" fmla="*/ 26 w 110"/>
                <a:gd name="T3" fmla="*/ 132 h 132"/>
                <a:gd name="T4" fmla="*/ 2 w 110"/>
                <a:gd name="T5" fmla="*/ 118 h 132"/>
                <a:gd name="T6" fmla="*/ 4 w 110"/>
                <a:gd name="T7" fmla="*/ 110 h 132"/>
                <a:gd name="T8" fmla="*/ 12 w 110"/>
                <a:gd name="T9" fmla="*/ 112 h 132"/>
                <a:gd name="T10" fmla="*/ 27 w 110"/>
                <a:gd name="T11" fmla="*/ 120 h 132"/>
                <a:gd name="T12" fmla="*/ 43 w 110"/>
                <a:gd name="T13" fmla="*/ 115 h 132"/>
                <a:gd name="T14" fmla="*/ 91 w 110"/>
                <a:gd name="T15" fmla="*/ 67 h 132"/>
                <a:gd name="T16" fmla="*/ 98 w 110"/>
                <a:gd name="T17" fmla="*/ 51 h 132"/>
                <a:gd name="T18" fmla="*/ 91 w 110"/>
                <a:gd name="T19" fmla="*/ 35 h 132"/>
                <a:gd name="T20" fmla="*/ 83 w 110"/>
                <a:gd name="T21" fmla="*/ 27 h 132"/>
                <a:gd name="T22" fmla="*/ 47 w 110"/>
                <a:gd name="T23" fmla="*/ 23 h 132"/>
                <a:gd name="T24" fmla="*/ 11 w 110"/>
                <a:gd name="T25" fmla="*/ 59 h 132"/>
                <a:gd name="T26" fmla="*/ 3 w 110"/>
                <a:gd name="T27" fmla="*/ 59 h 132"/>
                <a:gd name="T28" fmla="*/ 3 w 110"/>
                <a:gd name="T29" fmla="*/ 51 h 132"/>
                <a:gd name="T30" fmla="*/ 39 w 110"/>
                <a:gd name="T31" fmla="*/ 15 h 132"/>
                <a:gd name="T32" fmla="*/ 91 w 110"/>
                <a:gd name="T33" fmla="*/ 19 h 132"/>
                <a:gd name="T34" fmla="*/ 99 w 110"/>
                <a:gd name="T35" fmla="*/ 27 h 132"/>
                <a:gd name="T36" fmla="*/ 110 w 110"/>
                <a:gd name="T37" fmla="*/ 51 h 132"/>
                <a:gd name="T38" fmla="*/ 99 w 110"/>
                <a:gd name="T39" fmla="*/ 75 h 132"/>
                <a:gd name="T40" fmla="*/ 51 w 110"/>
                <a:gd name="T41" fmla="*/ 123 h 132"/>
                <a:gd name="T42" fmla="*/ 29 w 110"/>
                <a:gd name="T4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32">
                  <a:moveTo>
                    <a:pt x="29" y="132"/>
                  </a:moveTo>
                  <a:cubicBezTo>
                    <a:pt x="28" y="132"/>
                    <a:pt x="27" y="132"/>
                    <a:pt x="26" y="132"/>
                  </a:cubicBezTo>
                  <a:cubicBezTo>
                    <a:pt x="16" y="131"/>
                    <a:pt x="7" y="126"/>
                    <a:pt x="2" y="118"/>
                  </a:cubicBezTo>
                  <a:cubicBezTo>
                    <a:pt x="0" y="116"/>
                    <a:pt x="1" y="112"/>
                    <a:pt x="4" y="110"/>
                  </a:cubicBezTo>
                  <a:cubicBezTo>
                    <a:pt x="6" y="108"/>
                    <a:pt x="10" y="109"/>
                    <a:pt x="12" y="112"/>
                  </a:cubicBezTo>
                  <a:cubicBezTo>
                    <a:pt x="15" y="116"/>
                    <a:pt x="21" y="120"/>
                    <a:pt x="27" y="120"/>
                  </a:cubicBezTo>
                  <a:cubicBezTo>
                    <a:pt x="33" y="121"/>
                    <a:pt x="39" y="119"/>
                    <a:pt x="43" y="115"/>
                  </a:cubicBezTo>
                  <a:cubicBezTo>
                    <a:pt x="91" y="67"/>
                    <a:pt x="91" y="67"/>
                    <a:pt x="91" y="67"/>
                  </a:cubicBezTo>
                  <a:cubicBezTo>
                    <a:pt x="95" y="62"/>
                    <a:pt x="98" y="57"/>
                    <a:pt x="98" y="51"/>
                  </a:cubicBezTo>
                  <a:cubicBezTo>
                    <a:pt x="98" y="45"/>
                    <a:pt x="95" y="40"/>
                    <a:pt x="91" y="35"/>
                  </a:cubicBezTo>
                  <a:cubicBezTo>
                    <a:pt x="83" y="27"/>
                    <a:pt x="83" y="27"/>
                    <a:pt x="83" y="27"/>
                  </a:cubicBezTo>
                  <a:cubicBezTo>
                    <a:pt x="73" y="18"/>
                    <a:pt x="57" y="14"/>
                    <a:pt x="47" y="23"/>
                  </a:cubicBezTo>
                  <a:cubicBezTo>
                    <a:pt x="11" y="59"/>
                    <a:pt x="11" y="59"/>
                    <a:pt x="11" y="59"/>
                  </a:cubicBezTo>
                  <a:cubicBezTo>
                    <a:pt x="9" y="62"/>
                    <a:pt x="5" y="62"/>
                    <a:pt x="3" y="59"/>
                  </a:cubicBezTo>
                  <a:cubicBezTo>
                    <a:pt x="0" y="57"/>
                    <a:pt x="0" y="53"/>
                    <a:pt x="3" y="51"/>
                  </a:cubicBezTo>
                  <a:cubicBezTo>
                    <a:pt x="39" y="15"/>
                    <a:pt x="39" y="15"/>
                    <a:pt x="39" y="15"/>
                  </a:cubicBezTo>
                  <a:cubicBezTo>
                    <a:pt x="53" y="0"/>
                    <a:pt x="78" y="5"/>
                    <a:pt x="91" y="19"/>
                  </a:cubicBezTo>
                  <a:cubicBezTo>
                    <a:pt x="99" y="27"/>
                    <a:pt x="99" y="27"/>
                    <a:pt x="99" y="27"/>
                  </a:cubicBezTo>
                  <a:cubicBezTo>
                    <a:pt x="106" y="34"/>
                    <a:pt x="110" y="42"/>
                    <a:pt x="110" y="51"/>
                  </a:cubicBezTo>
                  <a:cubicBezTo>
                    <a:pt x="110" y="60"/>
                    <a:pt x="106" y="68"/>
                    <a:pt x="99" y="75"/>
                  </a:cubicBezTo>
                  <a:cubicBezTo>
                    <a:pt x="51" y="123"/>
                    <a:pt x="51" y="123"/>
                    <a:pt x="51" y="123"/>
                  </a:cubicBezTo>
                  <a:cubicBezTo>
                    <a:pt x="45" y="129"/>
                    <a:pt x="38" y="132"/>
                    <a:pt x="29"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6273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cy4gat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81" y="5400140"/>
            <a:ext cx="1615812" cy="1615812"/>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ma 1"/>
          <p:cNvSpPr/>
          <p:nvPr/>
        </p:nvSpPr>
        <p:spPr>
          <a:xfrm>
            <a:off x="2596896" y="5563043"/>
            <a:ext cx="7269417" cy="1295446"/>
          </a:xfrm>
          <a:prstGeom prst="parallelogram">
            <a:avLst>
              <a:gd name="adj" fmla="val 70335"/>
            </a:avLst>
          </a:prstGeom>
          <a:solidFill>
            <a:srgbClr val="F794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7" name="Titolo 1"/>
          <p:cNvSpPr txBox="1">
            <a:spLocks/>
          </p:cNvSpPr>
          <p:nvPr/>
        </p:nvSpPr>
        <p:spPr>
          <a:xfrm>
            <a:off x="3499626" y="5905945"/>
            <a:ext cx="7105671" cy="952055"/>
          </a:xfrm>
          <a:prstGeom prst="rect">
            <a:avLst/>
          </a:prstGeom>
        </p:spPr>
        <p:txBody>
          <a:bodyPr/>
          <a:lstStyle>
            <a:lvl1pPr algn="l" defTabSz="457200" rtl="0" eaLnBrk="1" latinLnBrk="0" hangingPunct="1">
              <a:spcBef>
                <a:spcPct val="0"/>
              </a:spcBef>
              <a:buNone/>
              <a:defRPr sz="2000" b="1" kern="1200">
                <a:solidFill>
                  <a:schemeClr val="tx2"/>
                </a:solidFill>
                <a:latin typeface="+mj-lt"/>
                <a:ea typeface="+mj-ea"/>
                <a:cs typeface="+mj-cs"/>
              </a:defRPr>
            </a:lvl1pPr>
          </a:lstStyle>
          <a:p>
            <a:pPr>
              <a:lnSpc>
                <a:spcPct val="150000"/>
              </a:lnSpc>
            </a:pPr>
            <a:r>
              <a:rPr lang="it-IT" dirty="0">
                <a:solidFill>
                  <a:schemeClr val="bg1"/>
                </a:solidFill>
              </a:rPr>
              <a:t>THANK YOU</a:t>
            </a:r>
          </a:p>
        </p:txBody>
      </p:sp>
      <p:pic>
        <p:nvPicPr>
          <p:cNvPr id="8" name="Immagine 7" descr="Immagine che contiene edificio, colorato, esterni, facciata&#10;&#10;Descrizione generata automaticamente">
            <a:extLst>
              <a:ext uri="{FF2B5EF4-FFF2-40B4-BE49-F238E27FC236}">
                <a16:creationId xmlns:a16="http://schemas.microsoft.com/office/drawing/2014/main" id="{6AB39A26-8E34-4B79-9720-0A76938FE6B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 y="0"/>
            <a:ext cx="9866313" cy="5563043"/>
          </a:xfrm>
          <a:prstGeom prst="rect">
            <a:avLst/>
          </a:prstGeom>
        </p:spPr>
      </p:pic>
      <p:sp>
        <p:nvSpPr>
          <p:cNvPr id="2" name="Segnaposto numero diapositiva 1">
            <a:extLst>
              <a:ext uri="{FF2B5EF4-FFF2-40B4-BE49-F238E27FC236}">
                <a16:creationId xmlns:a16="http://schemas.microsoft.com/office/drawing/2014/main" id="{04A09628-EC95-4021-99C8-8A6EF7B49B0A}"/>
              </a:ext>
            </a:extLst>
          </p:cNvPr>
          <p:cNvSpPr>
            <a:spLocks noGrp="1"/>
          </p:cNvSpPr>
          <p:nvPr>
            <p:ph type="sldNum" sz="quarter" idx="4"/>
          </p:nvPr>
        </p:nvSpPr>
        <p:spPr/>
        <p:txBody>
          <a:bodyPr/>
          <a:lstStyle/>
          <a:p>
            <a:fld id="{5E7F11FD-24AC-2846-9356-F1ED3E7D5ECF}" type="slidenum">
              <a:rPr lang="en-US" smtClean="0"/>
              <a:pPr/>
              <a:t>28</a:t>
            </a:fld>
            <a:endParaRPr lang="en-US" dirty="0"/>
          </a:p>
        </p:txBody>
      </p:sp>
    </p:spTree>
    <p:extLst>
      <p:ext uri="{BB962C8B-B14F-4D97-AF65-F5344CB8AC3E}">
        <p14:creationId xmlns:p14="http://schemas.microsoft.com/office/powerpoint/2010/main" val="1656094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94839" y="336732"/>
            <a:ext cx="8884249" cy="392289"/>
          </a:xfrm>
        </p:spPr>
        <p:txBody>
          <a:bodyPr/>
          <a:lstStyle/>
          <a:p>
            <a:r>
              <a:rPr lang="en-US" dirty="0"/>
              <a:t>CONTACTS</a:t>
            </a:r>
          </a:p>
        </p:txBody>
      </p:sp>
      <p:sp>
        <p:nvSpPr>
          <p:cNvPr id="3" name="Rectangle 35">
            <a:extLst>
              <a:ext uri="{FF2B5EF4-FFF2-40B4-BE49-F238E27FC236}">
                <a16:creationId xmlns:a16="http://schemas.microsoft.com/office/drawing/2014/main" id="{DE997B2C-0B56-42E2-85D1-046FA292069A}"/>
              </a:ext>
            </a:extLst>
          </p:cNvPr>
          <p:cNvSpPr/>
          <p:nvPr/>
        </p:nvSpPr>
        <p:spPr>
          <a:xfrm>
            <a:off x="462181" y="5544189"/>
            <a:ext cx="2695950" cy="880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lvl="1" defTabSz="457200" eaLnBrk="0" hangingPunct="0">
              <a:lnSpc>
                <a:spcPct val="150000"/>
              </a:lnSpc>
              <a:buClr>
                <a:schemeClr val="tx1"/>
              </a:buClr>
              <a:buSzPct val="150000"/>
              <a:defRPr/>
            </a:pPr>
            <a:r>
              <a:rPr lang="en-US" sz="1400" b="1" dirty="0">
                <a:solidFill>
                  <a:srgbClr val="003D79"/>
                </a:solidFill>
                <a:latin typeface="Arial" panose="020B0604020202020204" pitchFamily="34" charset="0"/>
                <a:cs typeface="Arial" panose="020B0604020202020204" pitchFamily="34" charset="0"/>
              </a:rPr>
              <a:t>CFO &amp; IR MANAGER</a:t>
            </a:r>
          </a:p>
          <a:p>
            <a:pPr marL="0" lvl="1" defTabSz="457200" eaLnBrk="0" hangingPunct="0">
              <a:lnSpc>
                <a:spcPct val="150000"/>
              </a:lnSpc>
              <a:buClr>
                <a:schemeClr val="tx1"/>
              </a:buClr>
              <a:buSzPct val="150000"/>
              <a:defRPr/>
            </a:pPr>
            <a:r>
              <a:rPr lang="en-US" sz="1200" dirty="0">
                <a:solidFill>
                  <a:srgbClr val="003D79"/>
                </a:solidFill>
                <a:latin typeface="Arial" panose="020B0604020202020204" pitchFamily="34" charset="0"/>
                <a:cs typeface="Arial" panose="020B0604020202020204" pitchFamily="34" charset="0"/>
              </a:rPr>
              <a:t>      Marco Latini</a:t>
            </a:r>
          </a:p>
          <a:p>
            <a:pPr marL="0" lvl="1" defTabSz="457200" eaLnBrk="0" hangingPunct="0">
              <a:lnSpc>
                <a:spcPct val="150000"/>
              </a:lnSpc>
              <a:buClr>
                <a:schemeClr val="tx1"/>
              </a:buClr>
              <a:buSzPct val="150000"/>
              <a:defRPr/>
            </a:pPr>
            <a:r>
              <a:rPr lang="en-US" sz="1200" dirty="0">
                <a:solidFill>
                  <a:srgbClr val="003D79"/>
                </a:solidFill>
                <a:latin typeface="Arial" panose="020B0604020202020204" pitchFamily="34" charset="0"/>
                <a:cs typeface="Arial" panose="020B0604020202020204" pitchFamily="34" charset="0"/>
              </a:rPr>
              <a:t>      </a:t>
            </a:r>
            <a:r>
              <a:rPr lang="en-US" sz="1200" u="sng" dirty="0">
                <a:solidFill>
                  <a:srgbClr val="003D79"/>
                </a:solidFill>
                <a:latin typeface="Arial" panose="020B0604020202020204" pitchFamily="34" charset="0"/>
                <a:cs typeface="Arial" panose="020B0604020202020204" pitchFamily="34" charset="0"/>
              </a:rPr>
              <a:t>marco.latini@cy4gate.com </a:t>
            </a:r>
          </a:p>
          <a:p>
            <a:pPr marL="0" lvl="1" defTabSz="457200" eaLnBrk="0" hangingPunct="0">
              <a:lnSpc>
                <a:spcPct val="150000"/>
              </a:lnSpc>
              <a:buClr>
                <a:schemeClr val="tx1"/>
              </a:buClr>
              <a:buSzPct val="150000"/>
              <a:defRPr/>
            </a:pPr>
            <a:endParaRPr lang="en-US" sz="1200" dirty="0">
              <a:solidFill>
                <a:srgbClr val="003D79"/>
              </a:solidFill>
              <a:latin typeface="Arial" panose="020B0604020202020204" pitchFamily="34" charset="0"/>
              <a:cs typeface="Arial" panose="020B0604020202020204" pitchFamily="34" charset="0"/>
            </a:endParaRPr>
          </a:p>
        </p:txBody>
      </p:sp>
      <p:sp>
        <p:nvSpPr>
          <p:cNvPr id="4" name="Rectangle 35">
            <a:extLst>
              <a:ext uri="{FF2B5EF4-FFF2-40B4-BE49-F238E27FC236}">
                <a16:creationId xmlns:a16="http://schemas.microsoft.com/office/drawing/2014/main" id="{9FF7F3AF-3D3C-47D3-A20C-2528D3E4A9BC}"/>
              </a:ext>
            </a:extLst>
          </p:cNvPr>
          <p:cNvSpPr/>
          <p:nvPr/>
        </p:nvSpPr>
        <p:spPr>
          <a:xfrm>
            <a:off x="3039546" y="5817982"/>
            <a:ext cx="4027123" cy="880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lvl="1" defTabSz="457200" eaLnBrk="0" hangingPunct="0">
              <a:lnSpc>
                <a:spcPct val="150000"/>
              </a:lnSpc>
              <a:buClr>
                <a:schemeClr val="tx1"/>
              </a:buClr>
              <a:buSzPct val="150000"/>
              <a:defRPr/>
            </a:pPr>
            <a:r>
              <a:rPr lang="en-US" sz="1400" b="1" dirty="0">
                <a:solidFill>
                  <a:srgbClr val="003D79"/>
                </a:solidFill>
                <a:latin typeface="Arial" panose="020B0604020202020204" pitchFamily="34" charset="0"/>
                <a:cs typeface="Arial" panose="020B0604020202020204" pitchFamily="34" charset="0"/>
              </a:rPr>
              <a:t>IR ADVISOR</a:t>
            </a:r>
          </a:p>
          <a:p>
            <a:pPr marL="0" lvl="1" defTabSz="457200" eaLnBrk="0" hangingPunct="0">
              <a:lnSpc>
                <a:spcPct val="150000"/>
              </a:lnSpc>
              <a:buClr>
                <a:schemeClr val="tx1"/>
              </a:buClr>
              <a:buSzPct val="150000"/>
              <a:defRPr/>
            </a:pPr>
            <a:r>
              <a:rPr lang="en-US" sz="1200" dirty="0">
                <a:solidFill>
                  <a:srgbClr val="003D79"/>
                </a:solidFill>
                <a:latin typeface="Arial" panose="020B0604020202020204" pitchFamily="34" charset="0"/>
                <a:cs typeface="Arial" panose="020B0604020202020204" pitchFamily="34" charset="0"/>
              </a:rPr>
              <a:t>CDR Communication 	</a:t>
            </a:r>
          </a:p>
          <a:p>
            <a:pPr marL="0" lvl="1" defTabSz="457200" eaLnBrk="0" hangingPunct="0">
              <a:lnSpc>
                <a:spcPct val="150000"/>
              </a:lnSpc>
              <a:buClr>
                <a:schemeClr val="tx1"/>
              </a:buClr>
              <a:buSzPct val="150000"/>
              <a:defRPr/>
            </a:pPr>
            <a:r>
              <a:rPr lang="en-US" sz="1200" dirty="0">
                <a:solidFill>
                  <a:srgbClr val="003D79"/>
                </a:solidFill>
                <a:latin typeface="Arial" panose="020B0604020202020204" pitchFamily="34" charset="0"/>
                <a:cs typeface="Arial" panose="020B0604020202020204" pitchFamily="34" charset="0"/>
              </a:rPr>
              <a:t>Silvia Di Rosa </a:t>
            </a:r>
            <a:r>
              <a:rPr lang="en-US" sz="1200" dirty="0">
                <a:solidFill>
                  <a:srgbClr val="003D7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silvia.dirosa@cdr-communication.it</a:t>
            </a:r>
            <a:endParaRPr lang="en-US" sz="1200" dirty="0">
              <a:solidFill>
                <a:srgbClr val="003D79"/>
              </a:solidFill>
              <a:latin typeface="Arial" panose="020B0604020202020204" pitchFamily="34" charset="0"/>
              <a:cs typeface="Arial" panose="020B0604020202020204" pitchFamily="34" charset="0"/>
            </a:endParaRPr>
          </a:p>
          <a:p>
            <a:pPr marL="0" lvl="1" defTabSz="457200" eaLnBrk="0" hangingPunct="0">
              <a:lnSpc>
                <a:spcPct val="150000"/>
              </a:lnSpc>
              <a:buClr>
                <a:schemeClr val="tx1"/>
              </a:buClr>
              <a:buSzPct val="150000"/>
              <a:defRPr/>
            </a:pPr>
            <a:r>
              <a:rPr lang="en-US" sz="1200" dirty="0">
                <a:solidFill>
                  <a:srgbClr val="003D79"/>
                </a:solidFill>
                <a:latin typeface="Arial" panose="020B0604020202020204" pitchFamily="34" charset="0"/>
                <a:cs typeface="Arial" panose="020B0604020202020204" pitchFamily="34" charset="0"/>
              </a:rPr>
              <a:t>Luca Gentili </a:t>
            </a:r>
            <a:r>
              <a:rPr lang="en-US" sz="1200" u="sng" dirty="0">
                <a:solidFill>
                  <a:srgbClr val="003D79"/>
                </a:solidFill>
                <a:latin typeface="Arial" panose="020B0604020202020204" pitchFamily="34" charset="0"/>
                <a:cs typeface="Arial" panose="020B0604020202020204" pitchFamily="34" charset="0"/>
              </a:rPr>
              <a:t>luca.gentili@cdr-communication.it  </a:t>
            </a:r>
          </a:p>
          <a:p>
            <a:pPr marL="0" lvl="1" defTabSz="457200" eaLnBrk="0" hangingPunct="0">
              <a:lnSpc>
                <a:spcPct val="150000"/>
              </a:lnSpc>
              <a:buClr>
                <a:schemeClr val="tx1"/>
              </a:buClr>
              <a:buSzPct val="150000"/>
              <a:defRPr/>
            </a:pPr>
            <a:r>
              <a:rPr lang="en-US" sz="1200" dirty="0">
                <a:solidFill>
                  <a:srgbClr val="003D79"/>
                </a:solidFill>
                <a:latin typeface="Arial" panose="020B0604020202020204" pitchFamily="34" charset="0"/>
                <a:cs typeface="Arial" panose="020B0604020202020204" pitchFamily="34" charset="0"/>
              </a:rPr>
              <a:t>	 </a:t>
            </a:r>
          </a:p>
          <a:p>
            <a:pPr marL="0" lvl="1" defTabSz="457200" eaLnBrk="0" hangingPunct="0">
              <a:lnSpc>
                <a:spcPct val="150000"/>
              </a:lnSpc>
              <a:buClr>
                <a:schemeClr val="tx1"/>
              </a:buClr>
              <a:buSzPct val="150000"/>
              <a:defRPr/>
            </a:pPr>
            <a:endParaRPr lang="en-US" sz="1200" dirty="0">
              <a:solidFill>
                <a:srgbClr val="003D79"/>
              </a:solidFill>
              <a:latin typeface="Arial" panose="020B0604020202020204" pitchFamily="34" charset="0"/>
              <a:cs typeface="Arial" panose="020B0604020202020204" pitchFamily="34" charset="0"/>
            </a:endParaRPr>
          </a:p>
        </p:txBody>
      </p:sp>
      <p:grpSp>
        <p:nvGrpSpPr>
          <p:cNvPr id="28" name="Gruppo 27">
            <a:extLst>
              <a:ext uri="{FF2B5EF4-FFF2-40B4-BE49-F238E27FC236}">
                <a16:creationId xmlns:a16="http://schemas.microsoft.com/office/drawing/2014/main" id="{29322AB3-022C-4525-A567-3188E29FA092}"/>
              </a:ext>
            </a:extLst>
          </p:cNvPr>
          <p:cNvGrpSpPr/>
          <p:nvPr/>
        </p:nvGrpSpPr>
        <p:grpSpPr>
          <a:xfrm>
            <a:off x="7305218" y="5447994"/>
            <a:ext cx="1954600" cy="847777"/>
            <a:chOff x="7795078" y="5164967"/>
            <a:chExt cx="1954600" cy="847777"/>
          </a:xfrm>
        </p:grpSpPr>
        <p:grpSp>
          <p:nvGrpSpPr>
            <p:cNvPr id="18" name="Gruppo 17">
              <a:extLst>
                <a:ext uri="{FF2B5EF4-FFF2-40B4-BE49-F238E27FC236}">
                  <a16:creationId xmlns:a16="http://schemas.microsoft.com/office/drawing/2014/main" id="{D2D45D49-6E82-4E34-B002-428584B6E198}"/>
                </a:ext>
              </a:extLst>
            </p:cNvPr>
            <p:cNvGrpSpPr/>
            <p:nvPr/>
          </p:nvGrpSpPr>
          <p:grpSpPr>
            <a:xfrm>
              <a:off x="7795078" y="5164967"/>
              <a:ext cx="1676680" cy="847777"/>
              <a:chOff x="3928348" y="2770141"/>
              <a:chExt cx="1676680" cy="847777"/>
            </a:xfrm>
          </p:grpSpPr>
          <p:grpSp>
            <p:nvGrpSpPr>
              <p:cNvPr id="20" name="Gruppo 19">
                <a:extLst>
                  <a:ext uri="{FF2B5EF4-FFF2-40B4-BE49-F238E27FC236}">
                    <a16:creationId xmlns:a16="http://schemas.microsoft.com/office/drawing/2014/main" id="{324122A4-8074-41EB-9F50-34BAB8FE51BC}"/>
                  </a:ext>
                </a:extLst>
              </p:cNvPr>
              <p:cNvGrpSpPr/>
              <p:nvPr/>
            </p:nvGrpSpPr>
            <p:grpSpPr>
              <a:xfrm>
                <a:off x="4285436" y="2770141"/>
                <a:ext cx="1319592" cy="757777"/>
                <a:chOff x="3370362" y="3435174"/>
                <a:chExt cx="1319592" cy="757777"/>
              </a:xfrm>
            </p:grpSpPr>
            <p:pic>
              <p:nvPicPr>
                <p:cNvPr id="24" name="Picture 8" descr="Risultati immagini per logo linkedin">
                  <a:hlinkClick r:id="rId4"/>
                  <a:extLst>
                    <a:ext uri="{FF2B5EF4-FFF2-40B4-BE49-F238E27FC236}">
                      <a16:creationId xmlns:a16="http://schemas.microsoft.com/office/drawing/2014/main" id="{796B27B4-F36D-4719-8F78-7C8AFF08E29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24330" y="3832951"/>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24">
                  <a:extLst>
                    <a:ext uri="{FF2B5EF4-FFF2-40B4-BE49-F238E27FC236}">
                      <a16:creationId xmlns:a16="http://schemas.microsoft.com/office/drawing/2014/main" id="{6F7D0586-6F00-4B05-88DA-B37855B6CDFE}"/>
                    </a:ext>
                  </a:extLst>
                </p:cNvPr>
                <p:cNvSpPr/>
                <p:nvPr/>
              </p:nvSpPr>
              <p:spPr>
                <a:xfrm>
                  <a:off x="3370362" y="3435174"/>
                  <a:ext cx="1319592" cy="307777"/>
                </a:xfrm>
                <a:prstGeom prst="rect">
                  <a:avLst/>
                </a:prstGeom>
              </p:spPr>
              <p:txBody>
                <a:bodyPr wrap="none">
                  <a:spAutoFit/>
                </a:bodyPr>
                <a:lstStyle/>
                <a:p>
                  <a:r>
                    <a:rPr lang="en-US" sz="1400" b="1" u="sng" dirty="0">
                      <a:solidFill>
                        <a:srgbClr val="003D79"/>
                      </a:solidFill>
                      <a:latin typeface="Arial" panose="020B0604020202020204" pitchFamily="34" charset="0"/>
                      <a:cs typeface="Arial" panose="020B0604020202020204" pitchFamily="34" charset="0"/>
                    </a:rPr>
                    <a:t>FOLLOW US:</a:t>
                  </a:r>
                  <a:endParaRPr lang="it-IT" sz="1400" dirty="0">
                    <a:solidFill>
                      <a:srgbClr val="003D79"/>
                    </a:solidFill>
                    <a:latin typeface="Arial" panose="020B0604020202020204" pitchFamily="34" charset="0"/>
                    <a:cs typeface="Arial" panose="020B0604020202020204" pitchFamily="34" charset="0"/>
                  </a:endParaRPr>
                </a:p>
              </p:txBody>
            </p:sp>
          </p:grpSp>
          <p:pic>
            <p:nvPicPr>
              <p:cNvPr id="21" name="Elemento grafico 20" descr="Internet">
                <a:hlinkClick r:id="rId6"/>
                <a:extLst>
                  <a:ext uri="{FF2B5EF4-FFF2-40B4-BE49-F238E27FC236}">
                    <a16:creationId xmlns:a16="http://schemas.microsoft.com/office/drawing/2014/main" id="{7BA7B58A-BA90-4F46-A020-88DC2FAE7C3C}"/>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928348" y="3077918"/>
                <a:ext cx="540000" cy="540000"/>
              </a:xfrm>
              <a:prstGeom prst="rect">
                <a:avLst/>
              </a:prstGeom>
            </p:spPr>
          </p:pic>
          <p:pic>
            <p:nvPicPr>
              <p:cNvPr id="22" name="Picture 2" descr="Risultati immagini per twitter logo">
                <a:hlinkClick r:id="rId9"/>
                <a:extLst>
                  <a:ext uri="{FF2B5EF4-FFF2-40B4-BE49-F238E27FC236}">
                    <a16:creationId xmlns:a16="http://schemas.microsoft.com/office/drawing/2014/main" id="{82009C4B-7793-43EF-86E2-9D9AB2E17AC1}"/>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476283" y="3167918"/>
                <a:ext cx="3600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Immagine 26">
              <a:hlinkClick r:id="rId11"/>
              <a:extLst>
                <a:ext uri="{FF2B5EF4-FFF2-40B4-BE49-F238E27FC236}">
                  <a16:creationId xmlns:a16="http://schemas.microsoft.com/office/drawing/2014/main" id="{133E8DC3-4D78-415B-9130-158649576AE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209678" y="5527029"/>
              <a:ext cx="540000" cy="431429"/>
            </a:xfrm>
            <a:prstGeom prst="rect">
              <a:avLst/>
            </a:prstGeom>
          </p:spPr>
        </p:pic>
      </p:grpSp>
      <p:pic>
        <p:nvPicPr>
          <p:cNvPr id="30" name="Immagine 29" descr="Immagine che contiene persona, uomo, cravatta, cellulare&#10;&#10;Descrizione generata automaticamente">
            <a:extLst>
              <a:ext uri="{FF2B5EF4-FFF2-40B4-BE49-F238E27FC236}">
                <a16:creationId xmlns:a16="http://schemas.microsoft.com/office/drawing/2014/main" id="{C2FCD845-F3F7-4B3E-B8DA-07E6E8FD3BC4}"/>
              </a:ext>
            </a:extLst>
          </p:cNvPr>
          <p:cNvPicPr>
            <a:picLocks noChangeAspect="1"/>
          </p:cNvPicPr>
          <p:nvPr/>
        </p:nvPicPr>
        <p:blipFill rotWithShape="1">
          <a:blip r:embed="rId13"/>
          <a:srcRect b="15797"/>
          <a:stretch/>
        </p:blipFill>
        <p:spPr>
          <a:xfrm>
            <a:off x="494839" y="1120716"/>
            <a:ext cx="8764979" cy="4305571"/>
          </a:xfrm>
          <a:prstGeom prst="rect">
            <a:avLst/>
          </a:prstGeom>
        </p:spPr>
      </p:pic>
    </p:spTree>
    <p:extLst>
      <p:ext uri="{BB962C8B-B14F-4D97-AF65-F5344CB8AC3E}">
        <p14:creationId xmlns:p14="http://schemas.microsoft.com/office/powerpoint/2010/main" val="162413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85777" y="592584"/>
            <a:ext cx="8884249" cy="392289"/>
          </a:xfrm>
        </p:spPr>
        <p:txBody>
          <a:bodyPr/>
          <a:lstStyle/>
          <a:p>
            <a:r>
              <a:rPr lang="en-US" dirty="0"/>
              <a:t>CY4GATE at a Glance</a:t>
            </a:r>
          </a:p>
        </p:txBody>
      </p:sp>
      <p:sp>
        <p:nvSpPr>
          <p:cNvPr id="34" name="CasellaDiTesto 33">
            <a:extLst>
              <a:ext uri="{FF2B5EF4-FFF2-40B4-BE49-F238E27FC236}">
                <a16:creationId xmlns:a16="http://schemas.microsoft.com/office/drawing/2014/main" id="{7CA78519-F9F1-442B-BD39-D830ECFE2867}"/>
              </a:ext>
            </a:extLst>
          </p:cNvPr>
          <p:cNvSpPr txBox="1"/>
          <p:nvPr/>
        </p:nvSpPr>
        <p:spPr>
          <a:xfrm>
            <a:off x="485777" y="1188254"/>
            <a:ext cx="4516051" cy="2893100"/>
          </a:xfrm>
          <a:prstGeom prst="rect">
            <a:avLst/>
          </a:prstGeom>
          <a:noFill/>
        </p:spPr>
        <p:txBody>
          <a:bodyPr wrap="square">
            <a:spAutoFit/>
          </a:bodyPr>
          <a:lstStyle/>
          <a:p>
            <a:pPr algn="just"/>
            <a:r>
              <a:rPr lang="en-US" sz="1300" b="1" dirty="0">
                <a:solidFill>
                  <a:srgbClr val="003D79"/>
                </a:solidFill>
                <a:effectLst/>
                <a:latin typeface="Calibri" panose="020F0502020204030204" pitchFamily="34" charset="0"/>
                <a:ea typeface="Times New Roman" panose="02020603050405020304" pitchFamily="18" charset="0"/>
              </a:rPr>
              <a:t>CY4GATE</a:t>
            </a:r>
            <a:r>
              <a:rPr lang="en-GB" sz="1300" dirty="0">
                <a:solidFill>
                  <a:srgbClr val="003D79"/>
                </a:solidFill>
                <a:latin typeface="Calibri" panose="020F0502020204030204" pitchFamily="34" charset="0"/>
              </a:rPr>
              <a:t> a listed company at AIM Italia operating in the 360° cyber market, </a:t>
            </a:r>
            <a:r>
              <a:rPr lang="en-US" sz="1300" dirty="0">
                <a:solidFill>
                  <a:srgbClr val="003D79"/>
                </a:solidFill>
                <a:latin typeface="Calibri" panose="020F0502020204030204" pitchFamily="34" charset="0"/>
              </a:rPr>
              <a:t>was founded in 2014 by </a:t>
            </a:r>
            <a:r>
              <a:rPr lang="en-US" sz="1300" dirty="0" err="1">
                <a:solidFill>
                  <a:srgbClr val="003D79"/>
                </a:solidFill>
                <a:latin typeface="Calibri" panose="020F0502020204030204" pitchFamily="34" charset="0"/>
              </a:rPr>
              <a:t>Elettronica</a:t>
            </a:r>
            <a:r>
              <a:rPr lang="en-US" sz="1300" dirty="0">
                <a:solidFill>
                  <a:srgbClr val="003D79"/>
                </a:solidFill>
                <a:latin typeface="Calibri" panose="020F0502020204030204" pitchFamily="34" charset="0"/>
              </a:rPr>
              <a:t> S.p.A (which has been a leader for more than 60 years in the field of Electronic Countermeasures and which is nowadays the majority partner owing about 54% of the shares)</a:t>
            </a:r>
          </a:p>
          <a:p>
            <a:pPr algn="just"/>
            <a:endParaRPr lang="it-IT" sz="1300" dirty="0">
              <a:solidFill>
                <a:srgbClr val="003D79"/>
              </a:solidFill>
              <a:latin typeface="Calibri" panose="020F0502020204030204" pitchFamily="34" charset="0"/>
            </a:endParaRPr>
          </a:p>
          <a:p>
            <a:pPr algn="just"/>
            <a:r>
              <a:rPr lang="en-US" sz="1300" b="1" dirty="0">
                <a:solidFill>
                  <a:srgbClr val="003D79"/>
                </a:solidFill>
                <a:effectLst/>
                <a:latin typeface="Calibri" panose="020F0502020204030204" pitchFamily="34" charset="0"/>
                <a:ea typeface="Times New Roman" panose="02020603050405020304" pitchFamily="18" charset="0"/>
              </a:rPr>
              <a:t>CY4GATE </a:t>
            </a:r>
            <a:r>
              <a:rPr lang="en-US" sz="1300" dirty="0">
                <a:solidFill>
                  <a:srgbClr val="003D79"/>
                </a:solidFill>
                <a:effectLst/>
                <a:latin typeface="Calibri" panose="020F0502020204030204" pitchFamily="34" charset="0"/>
                <a:ea typeface="Times New Roman" panose="02020603050405020304" pitchFamily="18" charset="0"/>
              </a:rPr>
              <a:t>design, develop and produce I-Techs, goods and services which are able to satisfy even the most particular and peculiar </a:t>
            </a:r>
            <a:r>
              <a:rPr lang="en-US" sz="1300" i="1" dirty="0">
                <a:solidFill>
                  <a:srgbClr val="003D79"/>
                </a:solidFill>
                <a:effectLst/>
                <a:latin typeface="Calibri" panose="020F0502020204030204" pitchFamily="34" charset="0"/>
                <a:ea typeface="Times New Roman" panose="02020603050405020304" pitchFamily="18" charset="0"/>
              </a:rPr>
              <a:t>“Cyber Intelligence &amp; Cyber Security”</a:t>
            </a:r>
            <a:r>
              <a:rPr lang="en-US" sz="1300" dirty="0">
                <a:solidFill>
                  <a:srgbClr val="003D79"/>
                </a:solidFill>
                <a:effectLst/>
                <a:latin typeface="Calibri" panose="020F0502020204030204" pitchFamily="34" charset="0"/>
                <a:ea typeface="Times New Roman" panose="02020603050405020304" pitchFamily="18" charset="0"/>
              </a:rPr>
              <a:t> needs moved by the Armed forces, Law Enforcement Agencies (LEA’s) and Enterprises within or outside the national borders and markets.</a:t>
            </a:r>
            <a:endParaRPr lang="it-IT" sz="1300" dirty="0">
              <a:solidFill>
                <a:srgbClr val="003D79"/>
              </a:solidFill>
              <a:effectLst/>
              <a:latin typeface="Times New Roman" panose="02020603050405020304" pitchFamily="18" charset="0"/>
              <a:ea typeface="Times New Roman" panose="02020603050405020304" pitchFamily="18" charset="0"/>
            </a:endParaRPr>
          </a:p>
          <a:p>
            <a:pPr algn="just"/>
            <a:r>
              <a:rPr lang="en-US" sz="1300" dirty="0">
                <a:solidFill>
                  <a:srgbClr val="003D79"/>
                </a:solidFill>
                <a:effectLst/>
                <a:latin typeface="Calibri" panose="020F0502020204030204" pitchFamily="34" charset="0"/>
                <a:ea typeface="Times New Roman" panose="02020603050405020304" pitchFamily="18" charset="0"/>
              </a:rPr>
              <a:t>The covered fields and offered services are for example:   </a:t>
            </a:r>
            <a:endParaRPr lang="it-IT" sz="1300" dirty="0">
              <a:solidFill>
                <a:srgbClr val="003D79"/>
              </a:solidFill>
              <a:effectLst/>
              <a:latin typeface="Times New Roman" panose="02020603050405020304" pitchFamily="18" charset="0"/>
              <a:ea typeface="Times New Roman" panose="02020603050405020304" pitchFamily="18" charset="0"/>
            </a:endParaRPr>
          </a:p>
          <a:p>
            <a:pPr algn="just"/>
            <a:r>
              <a:rPr lang="en-US" sz="1300" dirty="0" smtClean="0">
                <a:solidFill>
                  <a:srgbClr val="003D79"/>
                </a:solidFill>
                <a:latin typeface="Calibri" panose="020F0502020204030204" pitchFamily="34" charset="0"/>
                <a:ea typeface="Times New Roman" panose="02020603050405020304" pitchFamily="18" charset="0"/>
              </a:rPr>
              <a:t>QUIPO</a:t>
            </a:r>
            <a:r>
              <a:rPr lang="en-US" sz="1300" dirty="0" smtClean="0">
                <a:solidFill>
                  <a:srgbClr val="003D79"/>
                </a:solidFill>
                <a:effectLst/>
                <a:latin typeface="Calibri" panose="020F0502020204030204" pitchFamily="34" charset="0"/>
                <a:ea typeface="Times New Roman" panose="02020603050405020304" pitchFamily="18" charset="0"/>
              </a:rPr>
              <a:t>, </a:t>
            </a:r>
            <a:r>
              <a:rPr lang="en-US" sz="1300" dirty="0">
                <a:solidFill>
                  <a:srgbClr val="003D79"/>
                </a:solidFill>
                <a:effectLst/>
                <a:latin typeface="Calibri" panose="020F0502020204030204" pitchFamily="34" charset="0"/>
                <a:ea typeface="Times New Roman" panose="02020603050405020304" pitchFamily="18" charset="0"/>
              </a:rPr>
              <a:t>Igea, when it comes to </a:t>
            </a:r>
            <a:r>
              <a:rPr lang="en-US" sz="1300" i="1" dirty="0">
                <a:solidFill>
                  <a:srgbClr val="003D79"/>
                </a:solidFill>
                <a:effectLst/>
                <a:latin typeface="Calibri" panose="020F0502020204030204" pitchFamily="34" charset="0"/>
                <a:ea typeface="Times New Roman" panose="02020603050405020304" pitchFamily="18" charset="0"/>
              </a:rPr>
              <a:t>Cyber Intelligence</a:t>
            </a:r>
            <a:r>
              <a:rPr lang="en-US" sz="1300" dirty="0">
                <a:solidFill>
                  <a:srgbClr val="003D79"/>
                </a:solidFill>
                <a:effectLst/>
                <a:latin typeface="Calibri" panose="020F0502020204030204" pitchFamily="34" charset="0"/>
                <a:ea typeface="Times New Roman" panose="02020603050405020304" pitchFamily="18" charset="0"/>
              </a:rPr>
              <a:t>; RTA, in the world of </a:t>
            </a:r>
            <a:r>
              <a:rPr lang="en-US" sz="1300" i="1" dirty="0">
                <a:solidFill>
                  <a:srgbClr val="003D79"/>
                </a:solidFill>
                <a:effectLst/>
                <a:latin typeface="Calibri" panose="020F0502020204030204" pitchFamily="34" charset="0"/>
                <a:ea typeface="Times New Roman" panose="02020603050405020304" pitchFamily="18" charset="0"/>
              </a:rPr>
              <a:t>Cyber Security.</a:t>
            </a:r>
            <a:r>
              <a:rPr lang="en-US" sz="1300" dirty="0">
                <a:solidFill>
                  <a:srgbClr val="003D79"/>
                </a:solidFill>
                <a:effectLst/>
                <a:latin typeface="Calibri" panose="020F0502020204030204" pitchFamily="34" charset="0"/>
                <a:ea typeface="Times New Roman" panose="02020603050405020304" pitchFamily="18" charset="0"/>
              </a:rPr>
              <a:t> </a:t>
            </a:r>
            <a:endParaRPr lang="it-IT" sz="1300" dirty="0">
              <a:solidFill>
                <a:srgbClr val="003D79"/>
              </a:solidFill>
              <a:effectLst/>
              <a:latin typeface="Times New Roman" panose="02020603050405020304" pitchFamily="18" charset="0"/>
              <a:ea typeface="Times New Roman" panose="02020603050405020304" pitchFamily="18" charset="0"/>
            </a:endParaRPr>
          </a:p>
        </p:txBody>
      </p:sp>
      <p:graphicFrame>
        <p:nvGraphicFramePr>
          <p:cNvPr id="17" name="Grafico 16">
            <a:extLst>
              <a:ext uri="{FF2B5EF4-FFF2-40B4-BE49-F238E27FC236}">
                <a16:creationId xmlns:a16="http://schemas.microsoft.com/office/drawing/2014/main" id="{206E8D56-FC63-49C7-8606-4C003472E994}"/>
              </a:ext>
            </a:extLst>
          </p:cNvPr>
          <p:cNvGraphicFramePr/>
          <p:nvPr/>
        </p:nvGraphicFramePr>
        <p:xfrm>
          <a:off x="744004" y="4077700"/>
          <a:ext cx="3880209" cy="2780300"/>
        </p:xfrm>
        <a:graphic>
          <a:graphicData uri="http://schemas.openxmlformats.org/drawingml/2006/chart">
            <c:chart xmlns:c="http://schemas.openxmlformats.org/drawingml/2006/chart" xmlns:r="http://schemas.openxmlformats.org/officeDocument/2006/relationships" r:id="rId2"/>
          </a:graphicData>
        </a:graphic>
      </p:graphicFrame>
      <p:grpSp>
        <p:nvGrpSpPr>
          <p:cNvPr id="39937" name="Gruppo 39936">
            <a:extLst>
              <a:ext uri="{FF2B5EF4-FFF2-40B4-BE49-F238E27FC236}">
                <a16:creationId xmlns:a16="http://schemas.microsoft.com/office/drawing/2014/main" id="{F7A9CE0E-96E5-4B0D-A380-617E96BA9107}"/>
              </a:ext>
            </a:extLst>
          </p:cNvPr>
          <p:cNvGrpSpPr/>
          <p:nvPr/>
        </p:nvGrpSpPr>
        <p:grpSpPr>
          <a:xfrm>
            <a:off x="5983402" y="1123318"/>
            <a:ext cx="2370448" cy="1157332"/>
            <a:chOff x="5983402" y="1123318"/>
            <a:chExt cx="2370448" cy="1157332"/>
          </a:xfrm>
        </p:grpSpPr>
        <p:sp>
          <p:nvSpPr>
            <p:cNvPr id="13" name="Ovale 12">
              <a:extLst>
                <a:ext uri="{FF2B5EF4-FFF2-40B4-BE49-F238E27FC236}">
                  <a16:creationId xmlns:a16="http://schemas.microsoft.com/office/drawing/2014/main" id="{66D2E749-F620-4072-88BE-B85B1C3AADF5}"/>
                </a:ext>
              </a:extLst>
            </p:cNvPr>
            <p:cNvSpPr/>
            <p:nvPr/>
          </p:nvSpPr>
          <p:spPr>
            <a:xfrm rot="10800000">
              <a:off x="5983402" y="1264945"/>
              <a:ext cx="2370448" cy="876074"/>
            </a:xfrm>
            <a:prstGeom prst="ellipse">
              <a:avLst/>
            </a:prstGeom>
            <a:solidFill>
              <a:schemeClr val="bg1"/>
            </a:solidFill>
            <a:ln w="19050">
              <a:solidFill>
                <a:srgbClr val="003D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4" name="Parallelogramma 1">
              <a:extLst>
                <a:ext uri="{FF2B5EF4-FFF2-40B4-BE49-F238E27FC236}">
                  <a16:creationId xmlns:a16="http://schemas.microsoft.com/office/drawing/2014/main" id="{56FD5395-982A-47B0-AF03-5955A6ACF5B9}"/>
                </a:ext>
              </a:extLst>
            </p:cNvPr>
            <p:cNvSpPr/>
            <p:nvPr/>
          </p:nvSpPr>
          <p:spPr>
            <a:xfrm>
              <a:off x="6268487" y="1197401"/>
              <a:ext cx="554224" cy="259710"/>
            </a:xfrm>
            <a:prstGeom prst="parallelogram">
              <a:avLst>
                <a:gd name="adj" fmla="val 70335"/>
              </a:avLst>
            </a:prstGeom>
            <a:solidFill>
              <a:srgbClr val="003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46" name="Parallelogramma 1">
              <a:extLst>
                <a:ext uri="{FF2B5EF4-FFF2-40B4-BE49-F238E27FC236}">
                  <a16:creationId xmlns:a16="http://schemas.microsoft.com/office/drawing/2014/main" id="{EF03D394-5CF9-47E5-B7FC-2874D57AB8B5}"/>
                </a:ext>
              </a:extLst>
            </p:cNvPr>
            <p:cNvSpPr/>
            <p:nvPr/>
          </p:nvSpPr>
          <p:spPr>
            <a:xfrm>
              <a:off x="6980693" y="1123318"/>
              <a:ext cx="554224" cy="259710"/>
            </a:xfrm>
            <a:prstGeom prst="parallelogram">
              <a:avLst>
                <a:gd name="adj" fmla="val 70335"/>
              </a:avLst>
            </a:prstGeom>
            <a:solidFill>
              <a:srgbClr val="F794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6" name="Parallelogramma 1">
              <a:extLst>
                <a:ext uri="{FF2B5EF4-FFF2-40B4-BE49-F238E27FC236}">
                  <a16:creationId xmlns:a16="http://schemas.microsoft.com/office/drawing/2014/main" id="{8103B55B-AC6F-4F32-B582-AD9DCED42AE6}"/>
                </a:ext>
              </a:extLst>
            </p:cNvPr>
            <p:cNvSpPr/>
            <p:nvPr/>
          </p:nvSpPr>
          <p:spPr>
            <a:xfrm>
              <a:off x="7616393" y="1231068"/>
              <a:ext cx="554224" cy="259710"/>
            </a:xfrm>
            <a:prstGeom prst="parallelogram">
              <a:avLst>
                <a:gd name="adj" fmla="val 70335"/>
              </a:avLst>
            </a:prstGeom>
            <a:solidFill>
              <a:srgbClr val="7D9B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60" name="Parallelogramma 1">
              <a:extLst>
                <a:ext uri="{FF2B5EF4-FFF2-40B4-BE49-F238E27FC236}">
                  <a16:creationId xmlns:a16="http://schemas.microsoft.com/office/drawing/2014/main" id="{70CADB73-9B7E-4EAE-B091-3456985A3947}"/>
                </a:ext>
              </a:extLst>
            </p:cNvPr>
            <p:cNvSpPr/>
            <p:nvPr/>
          </p:nvSpPr>
          <p:spPr>
            <a:xfrm>
              <a:off x="6894837" y="2020940"/>
              <a:ext cx="554224" cy="259710"/>
            </a:xfrm>
            <a:prstGeom prst="parallelogram">
              <a:avLst>
                <a:gd name="adj" fmla="val 70335"/>
              </a:avLst>
            </a:prstGeom>
            <a:solidFill>
              <a:srgbClr val="ABAE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62" name="Parallelogramma 1">
              <a:extLst>
                <a:ext uri="{FF2B5EF4-FFF2-40B4-BE49-F238E27FC236}">
                  <a16:creationId xmlns:a16="http://schemas.microsoft.com/office/drawing/2014/main" id="{39C090D9-F289-4D63-BC4D-2E04DF9C23DB}"/>
                </a:ext>
              </a:extLst>
            </p:cNvPr>
            <p:cNvSpPr/>
            <p:nvPr/>
          </p:nvSpPr>
          <p:spPr>
            <a:xfrm>
              <a:off x="6094527" y="1868373"/>
              <a:ext cx="554224" cy="259710"/>
            </a:xfrm>
            <a:prstGeom prst="parallelogram">
              <a:avLst>
                <a:gd name="adj" fmla="val 70335"/>
              </a:avLst>
            </a:prstGeom>
            <a:solidFill>
              <a:srgbClr val="ABAE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sp>
        <p:nvSpPr>
          <p:cNvPr id="8" name="CasellaDiTesto 7">
            <a:extLst>
              <a:ext uri="{FF2B5EF4-FFF2-40B4-BE49-F238E27FC236}">
                <a16:creationId xmlns:a16="http://schemas.microsoft.com/office/drawing/2014/main" id="{B54C354D-E836-46F0-8FD3-3F444FA43DEA}"/>
              </a:ext>
            </a:extLst>
          </p:cNvPr>
          <p:cNvSpPr txBox="1"/>
          <p:nvPr/>
        </p:nvSpPr>
        <p:spPr>
          <a:xfrm>
            <a:off x="7917305" y="2893406"/>
            <a:ext cx="1898667" cy="600164"/>
          </a:xfrm>
          <a:prstGeom prst="rect">
            <a:avLst/>
          </a:prstGeom>
          <a:noFill/>
          <a:ln>
            <a:solidFill>
              <a:srgbClr val="FF9900"/>
            </a:solidFill>
          </a:ln>
        </p:spPr>
        <p:txBody>
          <a:bodyPr wrap="square" rtlCol="0">
            <a:spAutoFit/>
          </a:bodyPr>
          <a:lstStyle>
            <a:defPPr>
              <a:defRPr lang="en-US"/>
            </a:defPPr>
            <a:lvl1pPr algn="r">
              <a:defRPr sz="1200" b="1">
                <a:solidFill>
                  <a:srgbClr val="103B70"/>
                </a:solidFill>
                <a:latin typeface="Poppins"/>
              </a:defRPr>
            </a:lvl1pPr>
          </a:lstStyle>
          <a:p>
            <a:pPr algn="l"/>
            <a:r>
              <a:rPr lang="it-IT" sz="1100" dirty="0"/>
              <a:t>Alberto Luigi Sangiovanni Vincentelli</a:t>
            </a:r>
          </a:p>
          <a:p>
            <a:pPr algn="l"/>
            <a:r>
              <a:rPr lang="it-IT" sz="1100" b="0" i="1" dirty="0">
                <a:solidFill>
                  <a:srgbClr val="003D79"/>
                </a:solidFill>
              </a:rPr>
              <a:t>Member</a:t>
            </a:r>
          </a:p>
        </p:txBody>
      </p:sp>
      <p:sp>
        <p:nvSpPr>
          <p:cNvPr id="10" name="CasellaDiTesto 9">
            <a:extLst>
              <a:ext uri="{FF2B5EF4-FFF2-40B4-BE49-F238E27FC236}">
                <a16:creationId xmlns:a16="http://schemas.microsoft.com/office/drawing/2014/main" id="{438EFC6E-8F5E-48A6-AC99-6E0738849743}"/>
              </a:ext>
            </a:extLst>
          </p:cNvPr>
          <p:cNvSpPr txBox="1"/>
          <p:nvPr/>
        </p:nvSpPr>
        <p:spPr>
          <a:xfrm>
            <a:off x="4968947" y="2943208"/>
            <a:ext cx="1718009" cy="430887"/>
          </a:xfrm>
          <a:prstGeom prst="rect">
            <a:avLst/>
          </a:prstGeom>
          <a:noFill/>
          <a:ln>
            <a:solidFill>
              <a:srgbClr val="FF9900"/>
            </a:solidFill>
          </a:ln>
        </p:spPr>
        <p:txBody>
          <a:bodyPr wrap="square" rtlCol="0">
            <a:spAutoFit/>
          </a:bodyPr>
          <a:lstStyle>
            <a:defPPr>
              <a:defRPr lang="en-US"/>
            </a:defPPr>
            <a:lvl1pPr algn="r">
              <a:defRPr sz="1200" b="1">
                <a:solidFill>
                  <a:srgbClr val="103B70"/>
                </a:solidFill>
                <a:latin typeface="Poppins"/>
              </a:defRPr>
            </a:lvl1pPr>
          </a:lstStyle>
          <a:p>
            <a:r>
              <a:rPr lang="it-IT" sz="1100" dirty="0"/>
              <a:t>Eugenio Santagata</a:t>
            </a:r>
          </a:p>
          <a:p>
            <a:r>
              <a:rPr lang="it-IT" sz="1100" b="0" i="1" dirty="0" err="1"/>
              <a:t>Member</a:t>
            </a:r>
            <a:endParaRPr lang="it-IT" sz="1100" b="0" i="1" dirty="0"/>
          </a:p>
        </p:txBody>
      </p:sp>
      <p:sp>
        <p:nvSpPr>
          <p:cNvPr id="11" name="CasellaDiTesto 10">
            <a:extLst>
              <a:ext uri="{FF2B5EF4-FFF2-40B4-BE49-F238E27FC236}">
                <a16:creationId xmlns:a16="http://schemas.microsoft.com/office/drawing/2014/main" id="{13295DEA-85E9-400E-B8E3-BA902BF8A16C}"/>
              </a:ext>
            </a:extLst>
          </p:cNvPr>
          <p:cNvSpPr txBox="1"/>
          <p:nvPr/>
        </p:nvSpPr>
        <p:spPr>
          <a:xfrm>
            <a:off x="4831528" y="3482068"/>
            <a:ext cx="1924241" cy="430887"/>
          </a:xfrm>
          <a:prstGeom prst="rect">
            <a:avLst/>
          </a:prstGeom>
          <a:noFill/>
        </p:spPr>
        <p:txBody>
          <a:bodyPr wrap="square" rtlCol="0">
            <a:spAutoFit/>
          </a:bodyPr>
          <a:lstStyle/>
          <a:p>
            <a:pPr algn="r"/>
            <a:r>
              <a:rPr lang="it-IT" sz="1100" b="1" i="0" u="none" strike="noStrike" dirty="0">
                <a:solidFill>
                  <a:srgbClr val="103B70"/>
                </a:solidFill>
                <a:effectLst/>
                <a:latin typeface="Poppins"/>
              </a:rPr>
              <a:t>Vincenzo Pompa</a:t>
            </a:r>
            <a:endParaRPr lang="it-IT" sz="1100" b="1" i="0" dirty="0">
              <a:solidFill>
                <a:srgbClr val="404040"/>
              </a:solidFill>
              <a:effectLst/>
              <a:latin typeface="Poppins"/>
            </a:endParaRPr>
          </a:p>
          <a:p>
            <a:pPr algn="r"/>
            <a:r>
              <a:rPr lang="it-IT" sz="1100" i="1" dirty="0">
                <a:solidFill>
                  <a:srgbClr val="003D79"/>
                </a:solidFill>
                <a:latin typeface="Poppins"/>
              </a:rPr>
              <a:t>Independent Member</a:t>
            </a:r>
          </a:p>
        </p:txBody>
      </p:sp>
      <p:sp>
        <p:nvSpPr>
          <p:cNvPr id="2" name="TextBox 89">
            <a:extLst>
              <a:ext uri="{FF2B5EF4-FFF2-40B4-BE49-F238E27FC236}">
                <a16:creationId xmlns:a16="http://schemas.microsoft.com/office/drawing/2014/main" id="{6559DED5-DFE9-4B90-9B6A-FE408D45C6D4}"/>
              </a:ext>
            </a:extLst>
          </p:cNvPr>
          <p:cNvSpPr txBox="1"/>
          <p:nvPr/>
        </p:nvSpPr>
        <p:spPr>
          <a:xfrm>
            <a:off x="7931874" y="3559622"/>
            <a:ext cx="1869527" cy="338554"/>
          </a:xfrm>
          <a:prstGeom prst="rect">
            <a:avLst/>
          </a:prstGeom>
          <a:noFill/>
          <a:ln>
            <a:noFill/>
          </a:ln>
        </p:spPr>
        <p:txBody>
          <a:bodyPr wrap="square" lIns="0" tIns="0" rIns="0" bIns="0" rtlCol="0">
            <a:spAutoFit/>
          </a:bodyPr>
          <a:lstStyle>
            <a:defPPr>
              <a:defRPr lang="en-US"/>
            </a:defPPr>
            <a:lvl1pPr algn="ctr">
              <a:defRPr sz="1000" b="1">
                <a:solidFill>
                  <a:schemeClr val="tx2"/>
                </a:solidFill>
                <a:latin typeface="+mj-lt"/>
                <a:cs typeface="Arial" pitchFamily="34" charset="0"/>
              </a:defRPr>
            </a:lvl1pPr>
          </a:lstStyle>
          <a:p>
            <a:pPr algn="l"/>
            <a:r>
              <a:rPr lang="it-IT" sz="1100" b="1" i="0" u="none" strike="noStrike" dirty="0">
                <a:solidFill>
                  <a:srgbClr val="103B70"/>
                </a:solidFill>
                <a:effectLst/>
                <a:latin typeface="Poppins"/>
              </a:rPr>
              <a:t>Enrico Peruzzi</a:t>
            </a:r>
            <a:endParaRPr lang="it-IT" sz="1100" b="1" i="0" dirty="0">
              <a:solidFill>
                <a:srgbClr val="404040"/>
              </a:solidFill>
              <a:effectLst/>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b="0" i="1" dirty="0" err="1">
                <a:solidFill>
                  <a:srgbClr val="003D79"/>
                </a:solidFill>
                <a:latin typeface="Poppins"/>
              </a:rPr>
              <a:t>Member</a:t>
            </a:r>
            <a:endParaRPr kumimoji="0" lang="it-IT" sz="1100" b="0" i="1" u="none" strike="noStrike" kern="1200" cap="none" spc="0" normalizeH="0" baseline="0" noProof="0" dirty="0">
              <a:ln>
                <a:noFill/>
              </a:ln>
              <a:solidFill>
                <a:srgbClr val="003D79"/>
              </a:solidFill>
              <a:effectLst/>
              <a:uLnTx/>
              <a:uFillTx/>
              <a:latin typeface="Poppins"/>
            </a:endParaRPr>
          </a:p>
        </p:txBody>
      </p:sp>
      <p:sp>
        <p:nvSpPr>
          <p:cNvPr id="50" name="Parallelogramma 1">
            <a:extLst>
              <a:ext uri="{FF2B5EF4-FFF2-40B4-BE49-F238E27FC236}">
                <a16:creationId xmlns:a16="http://schemas.microsoft.com/office/drawing/2014/main" id="{7C8401F1-172C-4686-9CD9-E58E4C642AED}"/>
              </a:ext>
            </a:extLst>
          </p:cNvPr>
          <p:cNvSpPr/>
          <p:nvPr/>
        </p:nvSpPr>
        <p:spPr>
          <a:xfrm>
            <a:off x="6785828" y="2459863"/>
            <a:ext cx="554224" cy="259710"/>
          </a:xfrm>
          <a:prstGeom prst="parallelogram">
            <a:avLst>
              <a:gd name="adj" fmla="val 70335"/>
            </a:avLst>
          </a:prstGeom>
          <a:solidFill>
            <a:srgbClr val="F794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2" name="Parallelogramma 1">
            <a:extLst>
              <a:ext uri="{FF2B5EF4-FFF2-40B4-BE49-F238E27FC236}">
                <a16:creationId xmlns:a16="http://schemas.microsoft.com/office/drawing/2014/main" id="{55162FBC-5FF4-4222-94B5-6A9AB558EA0A}"/>
              </a:ext>
            </a:extLst>
          </p:cNvPr>
          <p:cNvSpPr/>
          <p:nvPr/>
        </p:nvSpPr>
        <p:spPr>
          <a:xfrm>
            <a:off x="6749901" y="3084710"/>
            <a:ext cx="554224" cy="259710"/>
          </a:xfrm>
          <a:prstGeom prst="parallelogram">
            <a:avLst>
              <a:gd name="adj" fmla="val 70335"/>
            </a:avLst>
          </a:prstGeom>
          <a:solidFill>
            <a:srgbClr val="ABAE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4" name="Parallelogramma 1">
            <a:extLst>
              <a:ext uri="{FF2B5EF4-FFF2-40B4-BE49-F238E27FC236}">
                <a16:creationId xmlns:a16="http://schemas.microsoft.com/office/drawing/2014/main" id="{05E2C574-E8B9-46B4-A662-7612CB7AA544}"/>
              </a:ext>
            </a:extLst>
          </p:cNvPr>
          <p:cNvSpPr/>
          <p:nvPr/>
        </p:nvSpPr>
        <p:spPr>
          <a:xfrm>
            <a:off x="6686956" y="3539417"/>
            <a:ext cx="554224" cy="259710"/>
          </a:xfrm>
          <a:prstGeom prst="parallelogram">
            <a:avLst>
              <a:gd name="adj" fmla="val 70335"/>
            </a:avLst>
          </a:prstGeom>
          <a:solidFill>
            <a:srgbClr val="7D9B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8" name="Parallelogramma 1">
            <a:extLst>
              <a:ext uri="{FF2B5EF4-FFF2-40B4-BE49-F238E27FC236}">
                <a16:creationId xmlns:a16="http://schemas.microsoft.com/office/drawing/2014/main" id="{B7115B51-3D06-4C67-AD59-038DB9753596}"/>
              </a:ext>
            </a:extLst>
          </p:cNvPr>
          <p:cNvSpPr/>
          <p:nvPr/>
        </p:nvSpPr>
        <p:spPr>
          <a:xfrm>
            <a:off x="7241180" y="3537119"/>
            <a:ext cx="554224" cy="259710"/>
          </a:xfrm>
          <a:prstGeom prst="parallelogram">
            <a:avLst>
              <a:gd name="adj" fmla="val 70335"/>
            </a:avLst>
          </a:prstGeom>
          <a:solidFill>
            <a:srgbClr val="ABAE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nvGrpSpPr>
          <p:cNvPr id="4" name="Gruppo 3"/>
          <p:cNvGrpSpPr/>
          <p:nvPr/>
        </p:nvGrpSpPr>
        <p:grpSpPr>
          <a:xfrm>
            <a:off x="4755689" y="4417774"/>
            <a:ext cx="4825874" cy="2160775"/>
            <a:chOff x="4953040" y="4237087"/>
            <a:chExt cx="4825874" cy="2160775"/>
          </a:xfrm>
        </p:grpSpPr>
        <p:sp>
          <p:nvSpPr>
            <p:cNvPr id="28" name="Parallelogramma 1">
              <a:extLst>
                <a:ext uri="{FF2B5EF4-FFF2-40B4-BE49-F238E27FC236}">
                  <a16:creationId xmlns:a16="http://schemas.microsoft.com/office/drawing/2014/main" id="{D165F766-32A8-4313-8E90-317C6BC9E3BE}"/>
                </a:ext>
              </a:extLst>
            </p:cNvPr>
            <p:cNvSpPr/>
            <p:nvPr/>
          </p:nvSpPr>
          <p:spPr>
            <a:xfrm>
              <a:off x="4953040" y="4237087"/>
              <a:ext cx="4825874" cy="361710"/>
            </a:xfrm>
            <a:prstGeom prst="parallelogram">
              <a:avLst>
                <a:gd name="adj" fmla="val 70335"/>
              </a:avLst>
            </a:prstGeom>
            <a:solidFill>
              <a:srgbClr val="003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30" name="CasellaDiTesto 29">
              <a:extLst>
                <a:ext uri="{FF2B5EF4-FFF2-40B4-BE49-F238E27FC236}">
                  <a16:creationId xmlns:a16="http://schemas.microsoft.com/office/drawing/2014/main" id="{911028FC-8AE3-492C-830B-1FA0CDDE58C3}"/>
                </a:ext>
              </a:extLst>
            </p:cNvPr>
            <p:cNvSpPr txBox="1"/>
            <p:nvPr/>
          </p:nvSpPr>
          <p:spPr>
            <a:xfrm>
              <a:off x="6355919" y="4285663"/>
              <a:ext cx="2020117" cy="307777"/>
            </a:xfrm>
            <a:prstGeom prst="rect">
              <a:avLst/>
            </a:prstGeom>
            <a:noFill/>
          </p:spPr>
          <p:txBody>
            <a:bodyPr wrap="square" rtlCol="0">
              <a:spAutoFit/>
            </a:bodyPr>
            <a:lstStyle/>
            <a:p>
              <a:pPr algn="ctr"/>
              <a:r>
                <a:rPr lang="it-IT" sz="1400" dirty="0">
                  <a:solidFill>
                    <a:schemeClr val="bg1"/>
                  </a:solidFill>
                </a:rPr>
                <a:t>TOP MANAGEMENT</a:t>
              </a:r>
              <a:endParaRPr lang="it-IT" sz="1400" i="1" dirty="0">
                <a:solidFill>
                  <a:schemeClr val="bg1"/>
                </a:solidFill>
              </a:endParaRPr>
            </a:p>
          </p:txBody>
        </p:sp>
        <p:pic>
          <p:nvPicPr>
            <p:cNvPr id="5122" name="Picture 2" descr="ing. Domitilla Benigni"/>
            <p:cNvPicPr>
              <a:picLocks noChangeAspect="1" noChangeArrowheads="1"/>
            </p:cNvPicPr>
            <p:nvPr/>
          </p:nvPicPr>
          <p:blipFill rotWithShape="1">
            <a:blip r:embed="rId3">
              <a:extLst>
                <a:ext uri="{28A0092B-C50C-407E-A947-70E740481C1C}">
                  <a14:useLocalDpi xmlns:a14="http://schemas.microsoft.com/office/drawing/2010/main" val="0"/>
                </a:ext>
              </a:extLst>
            </a:blip>
            <a:srcRect l="3827" t="2247" r="13448" b="22530"/>
            <a:stretch/>
          </p:blipFill>
          <p:spPr bwMode="auto">
            <a:xfrm>
              <a:off x="5274070" y="5107703"/>
              <a:ext cx="1100430" cy="1290159"/>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5228F295-9A3A-4086-8E61-DF71431F45AE}"/>
                </a:ext>
              </a:extLst>
            </p:cNvPr>
            <p:cNvSpPr txBox="1"/>
            <p:nvPr/>
          </p:nvSpPr>
          <p:spPr>
            <a:xfrm>
              <a:off x="5176322" y="4607862"/>
              <a:ext cx="1284397" cy="369332"/>
            </a:xfrm>
            <a:prstGeom prst="rect">
              <a:avLst/>
            </a:prstGeom>
            <a:noFill/>
          </p:spPr>
          <p:txBody>
            <a:bodyPr wrap="square" rtlCol="0">
              <a:spAutoFit/>
            </a:bodyPr>
            <a:lstStyle/>
            <a:p>
              <a:pPr algn="ctr"/>
              <a:r>
                <a:rPr lang="it-IT" sz="900" b="1" dirty="0">
                  <a:solidFill>
                    <a:srgbClr val="003D79"/>
                  </a:solidFill>
                </a:rPr>
                <a:t>Domitilla Benigni</a:t>
              </a:r>
            </a:p>
            <a:p>
              <a:pPr algn="ctr"/>
              <a:r>
                <a:rPr lang="it-IT" sz="900" i="1" dirty="0">
                  <a:solidFill>
                    <a:srgbClr val="003D79"/>
                  </a:solidFill>
                </a:rPr>
                <a:t>CHAIRMAN</a:t>
              </a:r>
            </a:p>
          </p:txBody>
        </p:sp>
        <p:sp>
          <p:nvSpPr>
            <p:cNvPr id="36" name="CasellaDiTesto 35">
              <a:extLst>
                <a:ext uri="{FF2B5EF4-FFF2-40B4-BE49-F238E27FC236}">
                  <a16:creationId xmlns:a16="http://schemas.microsoft.com/office/drawing/2014/main" id="{5228F295-9A3A-4086-8E61-DF71431F45AE}"/>
                </a:ext>
              </a:extLst>
            </p:cNvPr>
            <p:cNvSpPr txBox="1"/>
            <p:nvPr/>
          </p:nvSpPr>
          <p:spPr>
            <a:xfrm>
              <a:off x="6742306" y="4589013"/>
              <a:ext cx="1284397" cy="507831"/>
            </a:xfrm>
            <a:prstGeom prst="rect">
              <a:avLst/>
            </a:prstGeom>
            <a:noFill/>
          </p:spPr>
          <p:txBody>
            <a:bodyPr wrap="square" rtlCol="0">
              <a:spAutoFit/>
            </a:bodyPr>
            <a:lstStyle/>
            <a:p>
              <a:pPr algn="ctr"/>
              <a:r>
                <a:rPr lang="it-IT" sz="900" b="1" dirty="0">
                  <a:solidFill>
                    <a:srgbClr val="003D79"/>
                  </a:solidFill>
                </a:rPr>
                <a:t>Emanuele Galtieri</a:t>
              </a:r>
            </a:p>
            <a:p>
              <a:pPr algn="ctr"/>
              <a:r>
                <a:rPr lang="it-IT" sz="900" i="1" dirty="0">
                  <a:solidFill>
                    <a:srgbClr val="003D79"/>
                  </a:solidFill>
                </a:rPr>
                <a:t>CEO &amp; General Manager</a:t>
              </a:r>
            </a:p>
          </p:txBody>
        </p:sp>
        <p:sp>
          <p:nvSpPr>
            <p:cNvPr id="37" name="CasellaDiTesto 36">
              <a:extLst>
                <a:ext uri="{FF2B5EF4-FFF2-40B4-BE49-F238E27FC236}">
                  <a16:creationId xmlns:a16="http://schemas.microsoft.com/office/drawing/2014/main" id="{5228F295-9A3A-4086-8E61-DF71431F45AE}"/>
                </a:ext>
              </a:extLst>
            </p:cNvPr>
            <p:cNvSpPr txBox="1"/>
            <p:nvPr/>
          </p:nvSpPr>
          <p:spPr>
            <a:xfrm>
              <a:off x="8287807" y="4594624"/>
              <a:ext cx="1284397" cy="507831"/>
            </a:xfrm>
            <a:prstGeom prst="rect">
              <a:avLst/>
            </a:prstGeom>
            <a:noFill/>
          </p:spPr>
          <p:txBody>
            <a:bodyPr wrap="square" rtlCol="0">
              <a:spAutoFit/>
            </a:bodyPr>
            <a:lstStyle/>
            <a:p>
              <a:pPr algn="ctr"/>
              <a:r>
                <a:rPr lang="it-IT" sz="900" b="1" dirty="0">
                  <a:solidFill>
                    <a:srgbClr val="003D79"/>
                  </a:solidFill>
                </a:rPr>
                <a:t>Marco Latini</a:t>
              </a:r>
            </a:p>
            <a:p>
              <a:pPr algn="ctr"/>
              <a:r>
                <a:rPr lang="it-IT" sz="900" i="1" dirty="0">
                  <a:solidFill>
                    <a:srgbClr val="003D79"/>
                  </a:solidFill>
                </a:rPr>
                <a:t>CFO &amp; Investor Relations Manager</a:t>
              </a:r>
            </a:p>
          </p:txBody>
        </p:sp>
      </p:grpSp>
      <p:sp>
        <p:nvSpPr>
          <p:cNvPr id="43" name="CasellaDiTesto 42">
            <a:extLst>
              <a:ext uri="{FF2B5EF4-FFF2-40B4-BE49-F238E27FC236}">
                <a16:creationId xmlns:a16="http://schemas.microsoft.com/office/drawing/2014/main" id="{438EFC6E-8F5E-48A6-AC99-6E0738849743}"/>
              </a:ext>
            </a:extLst>
          </p:cNvPr>
          <p:cNvSpPr txBox="1"/>
          <p:nvPr/>
        </p:nvSpPr>
        <p:spPr>
          <a:xfrm>
            <a:off x="5021622" y="2364963"/>
            <a:ext cx="1718009" cy="430887"/>
          </a:xfrm>
          <a:prstGeom prst="rect">
            <a:avLst/>
          </a:prstGeom>
          <a:noFill/>
          <a:ln>
            <a:solidFill>
              <a:srgbClr val="FF9900"/>
            </a:solidFill>
          </a:ln>
        </p:spPr>
        <p:txBody>
          <a:bodyPr wrap="square" rtlCol="0">
            <a:spAutoFit/>
          </a:bodyPr>
          <a:lstStyle>
            <a:defPPr>
              <a:defRPr lang="en-US"/>
            </a:defPPr>
            <a:lvl1pPr>
              <a:defRPr sz="1200" b="1">
                <a:solidFill>
                  <a:srgbClr val="103B70"/>
                </a:solidFill>
                <a:latin typeface="Poppins"/>
              </a:defRPr>
            </a:lvl1pPr>
          </a:lstStyle>
          <a:p>
            <a:pPr algn="r"/>
            <a:r>
              <a:rPr lang="it-IT" sz="1100" dirty="0"/>
              <a:t>Domitilla Benigni</a:t>
            </a:r>
          </a:p>
          <a:p>
            <a:pPr algn="r"/>
            <a:r>
              <a:rPr lang="it-IT" sz="1100" b="0" i="1" dirty="0">
                <a:solidFill>
                  <a:srgbClr val="003D79"/>
                </a:solidFill>
              </a:rPr>
              <a:t>Chairman</a:t>
            </a:r>
          </a:p>
        </p:txBody>
      </p:sp>
      <p:sp>
        <p:nvSpPr>
          <p:cNvPr id="45" name="CasellaDiTesto 44">
            <a:extLst>
              <a:ext uri="{FF2B5EF4-FFF2-40B4-BE49-F238E27FC236}">
                <a16:creationId xmlns:a16="http://schemas.microsoft.com/office/drawing/2014/main" id="{B54C354D-E836-46F0-8FD3-3F444FA43DEA}"/>
              </a:ext>
            </a:extLst>
          </p:cNvPr>
          <p:cNvSpPr txBox="1"/>
          <p:nvPr/>
        </p:nvSpPr>
        <p:spPr>
          <a:xfrm>
            <a:off x="7917617" y="2355865"/>
            <a:ext cx="1898356" cy="446276"/>
          </a:xfrm>
          <a:prstGeom prst="rect">
            <a:avLst/>
          </a:prstGeom>
          <a:noFill/>
          <a:ln>
            <a:solidFill>
              <a:srgbClr val="FF9900"/>
            </a:solidFill>
          </a:ln>
        </p:spPr>
        <p:txBody>
          <a:bodyPr wrap="square" rtlCol="0">
            <a:spAutoFit/>
          </a:bodyPr>
          <a:lstStyle/>
          <a:p>
            <a:r>
              <a:rPr lang="it-IT" sz="1100" b="1" dirty="0">
                <a:solidFill>
                  <a:srgbClr val="103B70"/>
                </a:solidFill>
                <a:latin typeface="Poppins"/>
              </a:rPr>
              <a:t>Emanuele Galtieri</a:t>
            </a:r>
            <a:endParaRPr lang="it-IT" sz="1100" b="1" i="0" dirty="0">
              <a:solidFill>
                <a:srgbClr val="103B70"/>
              </a:solidFill>
              <a:effectLst/>
              <a:latin typeface="Poppins"/>
            </a:endParaRPr>
          </a:p>
          <a:p>
            <a:r>
              <a:rPr lang="it-IT" sz="1100" i="1" dirty="0">
                <a:solidFill>
                  <a:srgbClr val="003D79"/>
                </a:solidFill>
                <a:latin typeface="Poppins"/>
              </a:rPr>
              <a:t>CEO &amp; General Manager</a:t>
            </a:r>
          </a:p>
        </p:txBody>
      </p:sp>
      <p:sp>
        <p:nvSpPr>
          <p:cNvPr id="48" name="CasellaDiTesto 47">
            <a:extLst>
              <a:ext uri="{FF2B5EF4-FFF2-40B4-BE49-F238E27FC236}">
                <a16:creationId xmlns:a16="http://schemas.microsoft.com/office/drawing/2014/main" id="{B54C354D-E836-46F0-8FD3-3F444FA43DEA}"/>
              </a:ext>
            </a:extLst>
          </p:cNvPr>
          <p:cNvSpPr txBox="1"/>
          <p:nvPr/>
        </p:nvSpPr>
        <p:spPr>
          <a:xfrm>
            <a:off x="8380093" y="1316166"/>
            <a:ext cx="1255205" cy="600164"/>
          </a:xfrm>
          <a:prstGeom prst="rect">
            <a:avLst/>
          </a:prstGeom>
          <a:noFill/>
          <a:ln>
            <a:solidFill>
              <a:srgbClr val="FF9900"/>
            </a:solidFill>
          </a:ln>
        </p:spPr>
        <p:txBody>
          <a:bodyPr wrap="square" rtlCol="0">
            <a:spAutoFit/>
          </a:bodyPr>
          <a:lstStyle/>
          <a:p>
            <a:r>
              <a:rPr lang="it-IT" sz="1100" b="1" dirty="0">
                <a:solidFill>
                  <a:srgbClr val="103B70"/>
                </a:solidFill>
                <a:latin typeface="Poppins"/>
              </a:rPr>
              <a:t>Strategic and M&amp;A </a:t>
            </a:r>
            <a:r>
              <a:rPr lang="it-IT" sz="1100" b="1" dirty="0" err="1">
                <a:solidFill>
                  <a:srgbClr val="103B70"/>
                </a:solidFill>
                <a:latin typeface="Poppins"/>
              </a:rPr>
              <a:t>Committee</a:t>
            </a:r>
            <a:endParaRPr lang="it-IT" sz="1100" i="1" dirty="0">
              <a:solidFill>
                <a:srgbClr val="003D79"/>
              </a:solidFill>
              <a:latin typeface="Poppins"/>
            </a:endParaRPr>
          </a:p>
        </p:txBody>
      </p:sp>
      <p:sp>
        <p:nvSpPr>
          <p:cNvPr id="38" name="Parallelogramma 1">
            <a:extLst>
              <a:ext uri="{FF2B5EF4-FFF2-40B4-BE49-F238E27FC236}">
                <a16:creationId xmlns:a16="http://schemas.microsoft.com/office/drawing/2014/main" id="{089E144D-5E61-4B44-95E3-69123932A5F8}"/>
              </a:ext>
            </a:extLst>
          </p:cNvPr>
          <p:cNvSpPr/>
          <p:nvPr/>
        </p:nvSpPr>
        <p:spPr>
          <a:xfrm>
            <a:off x="7304125" y="3076080"/>
            <a:ext cx="554224" cy="259710"/>
          </a:xfrm>
          <a:prstGeom prst="parallelogram">
            <a:avLst>
              <a:gd name="adj" fmla="val 70335"/>
            </a:avLst>
          </a:prstGeom>
          <a:solidFill>
            <a:srgbClr val="ABAE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39" name="Parallelogramma 1">
            <a:extLst>
              <a:ext uri="{FF2B5EF4-FFF2-40B4-BE49-F238E27FC236}">
                <a16:creationId xmlns:a16="http://schemas.microsoft.com/office/drawing/2014/main" id="{089E144D-5E61-4B44-95E3-69123932A5F8}"/>
              </a:ext>
            </a:extLst>
          </p:cNvPr>
          <p:cNvSpPr/>
          <p:nvPr/>
        </p:nvSpPr>
        <p:spPr>
          <a:xfrm>
            <a:off x="7363081" y="2462524"/>
            <a:ext cx="554224" cy="259710"/>
          </a:xfrm>
          <a:prstGeom prst="parallelogram">
            <a:avLst>
              <a:gd name="adj" fmla="val 70335"/>
            </a:avLst>
          </a:prstGeom>
          <a:solidFill>
            <a:srgbClr val="003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40" name="Parallelogramma 1">
            <a:extLst>
              <a:ext uri="{FF2B5EF4-FFF2-40B4-BE49-F238E27FC236}">
                <a16:creationId xmlns:a16="http://schemas.microsoft.com/office/drawing/2014/main" id="{B7115B51-3D06-4C67-AD59-038DB9753596}"/>
              </a:ext>
            </a:extLst>
          </p:cNvPr>
          <p:cNvSpPr/>
          <p:nvPr/>
        </p:nvSpPr>
        <p:spPr>
          <a:xfrm>
            <a:off x="7640233" y="1879791"/>
            <a:ext cx="554224" cy="259710"/>
          </a:xfrm>
          <a:prstGeom prst="parallelogram">
            <a:avLst>
              <a:gd name="adj" fmla="val 70335"/>
            </a:avLst>
          </a:prstGeom>
          <a:solidFill>
            <a:srgbClr val="ABAE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41" name="Parallelogramma 1">
            <a:extLst>
              <a:ext uri="{FF2B5EF4-FFF2-40B4-BE49-F238E27FC236}">
                <a16:creationId xmlns:a16="http://schemas.microsoft.com/office/drawing/2014/main" id="{0580D650-345D-438E-B394-01D9607BED58}"/>
              </a:ext>
            </a:extLst>
          </p:cNvPr>
          <p:cNvSpPr/>
          <p:nvPr/>
        </p:nvSpPr>
        <p:spPr>
          <a:xfrm>
            <a:off x="5744296" y="1544498"/>
            <a:ext cx="554224" cy="259710"/>
          </a:xfrm>
          <a:prstGeom prst="parallelogram">
            <a:avLst>
              <a:gd name="adj" fmla="val 70335"/>
            </a:avLst>
          </a:prstGeom>
          <a:solidFill>
            <a:srgbClr val="7D9B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42" name="Parallelogramma 1">
            <a:extLst>
              <a:ext uri="{FF2B5EF4-FFF2-40B4-BE49-F238E27FC236}">
                <a16:creationId xmlns:a16="http://schemas.microsoft.com/office/drawing/2014/main" id="{2BD8E885-DD49-4FE0-B2EA-E91A12E057FE}"/>
              </a:ext>
            </a:extLst>
          </p:cNvPr>
          <p:cNvSpPr/>
          <p:nvPr/>
        </p:nvSpPr>
        <p:spPr>
          <a:xfrm>
            <a:off x="6614402" y="3965365"/>
            <a:ext cx="554224" cy="259710"/>
          </a:xfrm>
          <a:prstGeom prst="parallelogram">
            <a:avLst>
              <a:gd name="adj" fmla="val 70335"/>
            </a:avLst>
          </a:prstGeom>
          <a:solidFill>
            <a:srgbClr val="7D9B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47" name="CasellaDiTesto 46">
            <a:extLst>
              <a:ext uri="{FF2B5EF4-FFF2-40B4-BE49-F238E27FC236}">
                <a16:creationId xmlns:a16="http://schemas.microsoft.com/office/drawing/2014/main" id="{3E6043C2-AACF-4BB9-BE89-2CA379642271}"/>
              </a:ext>
            </a:extLst>
          </p:cNvPr>
          <p:cNvSpPr txBox="1"/>
          <p:nvPr/>
        </p:nvSpPr>
        <p:spPr>
          <a:xfrm>
            <a:off x="4624214" y="3888067"/>
            <a:ext cx="2020192" cy="430887"/>
          </a:xfrm>
          <a:prstGeom prst="rect">
            <a:avLst/>
          </a:prstGeom>
          <a:noFill/>
        </p:spPr>
        <p:txBody>
          <a:bodyPr wrap="square" rtlCol="0">
            <a:spAutoFit/>
          </a:bodyPr>
          <a:lstStyle/>
          <a:p>
            <a:pPr algn="r"/>
            <a:r>
              <a:rPr lang="it-IT" sz="1100" b="1" dirty="0">
                <a:solidFill>
                  <a:srgbClr val="103B70"/>
                </a:solidFill>
                <a:latin typeface="Poppins"/>
              </a:rPr>
              <a:t>Cinzia Parolini</a:t>
            </a:r>
            <a:endParaRPr lang="it-IT" sz="1100" b="1" i="0" dirty="0">
              <a:solidFill>
                <a:srgbClr val="404040"/>
              </a:solidFill>
              <a:effectLst/>
              <a:latin typeface="Poppins"/>
            </a:endParaRPr>
          </a:p>
          <a:p>
            <a:pPr algn="r"/>
            <a:r>
              <a:rPr lang="it-IT" sz="1100" i="1" dirty="0">
                <a:solidFill>
                  <a:srgbClr val="003D79"/>
                </a:solidFill>
                <a:latin typeface="Poppins"/>
              </a:rPr>
              <a:t>Independent Member</a:t>
            </a:r>
          </a:p>
        </p:txBody>
      </p:sp>
      <p:pic>
        <p:nvPicPr>
          <p:cNvPr id="6" name="Immagine 5" descr="Immagine che contiene testo, persona, uomo, libro&#10;&#10;Descrizione generata automaticamente">
            <a:extLst>
              <a:ext uri="{FF2B5EF4-FFF2-40B4-BE49-F238E27FC236}">
                <a16:creationId xmlns:a16="http://schemas.microsoft.com/office/drawing/2014/main" id="{E471EC85-5552-4E84-8E79-FDEC2D9C81C4}"/>
              </a:ext>
            </a:extLst>
          </p:cNvPr>
          <p:cNvPicPr>
            <a:picLocks noChangeAspect="1"/>
          </p:cNvPicPr>
          <p:nvPr/>
        </p:nvPicPr>
        <p:blipFill>
          <a:blip r:embed="rId4"/>
          <a:stretch>
            <a:fillRect/>
          </a:stretch>
        </p:blipFill>
        <p:spPr>
          <a:xfrm>
            <a:off x="6515961" y="5298114"/>
            <a:ext cx="1342387" cy="1317290"/>
          </a:xfrm>
          <a:prstGeom prst="rect">
            <a:avLst/>
          </a:prstGeom>
        </p:spPr>
      </p:pic>
      <p:pic>
        <p:nvPicPr>
          <p:cNvPr id="3" name="Immagine 2">
            <a:extLst>
              <a:ext uri="{FF2B5EF4-FFF2-40B4-BE49-F238E27FC236}">
                <a16:creationId xmlns:a16="http://schemas.microsoft.com/office/drawing/2014/main" id="{78E6261F-B90B-4C36-B34D-1BF8F4B59067}"/>
              </a:ext>
            </a:extLst>
          </p:cNvPr>
          <p:cNvPicPr>
            <a:picLocks noChangeAspect="1"/>
          </p:cNvPicPr>
          <p:nvPr/>
        </p:nvPicPr>
        <p:blipFill>
          <a:blip r:embed="rId5"/>
          <a:stretch>
            <a:fillRect/>
          </a:stretch>
        </p:blipFill>
        <p:spPr>
          <a:xfrm>
            <a:off x="8178685" y="5298115"/>
            <a:ext cx="1284397" cy="1317290"/>
          </a:xfrm>
          <a:prstGeom prst="rect">
            <a:avLst/>
          </a:prstGeom>
        </p:spPr>
      </p:pic>
    </p:spTree>
    <p:extLst>
      <p:ext uri="{BB962C8B-B14F-4D97-AF65-F5344CB8AC3E}">
        <p14:creationId xmlns:p14="http://schemas.microsoft.com/office/powerpoint/2010/main" val="73844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94839" y="346069"/>
            <a:ext cx="8884249" cy="392289"/>
          </a:xfrm>
        </p:spPr>
        <p:txBody>
          <a:bodyPr/>
          <a:lstStyle/>
          <a:p>
            <a:r>
              <a:rPr lang="en-US" dirty="0"/>
              <a:t>DISCLAIMER</a:t>
            </a:r>
          </a:p>
        </p:txBody>
      </p:sp>
      <p:sp>
        <p:nvSpPr>
          <p:cNvPr id="6" name="object 8">
            <a:extLst>
              <a:ext uri="{FF2B5EF4-FFF2-40B4-BE49-F238E27FC236}">
                <a16:creationId xmlns:a16="http://schemas.microsoft.com/office/drawing/2014/main" id="{574885E4-4AB0-4360-BC94-F44FE51FAE72}"/>
              </a:ext>
            </a:extLst>
          </p:cNvPr>
          <p:cNvSpPr txBox="1"/>
          <p:nvPr/>
        </p:nvSpPr>
        <p:spPr>
          <a:xfrm>
            <a:off x="476250" y="1143000"/>
            <a:ext cx="8884249" cy="5137897"/>
          </a:xfrm>
          <a:prstGeom prst="rect">
            <a:avLst/>
          </a:prstGeom>
        </p:spPr>
        <p:txBody>
          <a:bodyPr vert="horz"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698" marR="5080" algn="just">
              <a:spcBef>
                <a:spcPts val="25"/>
              </a:spcBef>
            </a:pPr>
            <a:r>
              <a:rPr lang="en-US" sz="1000" dirty="0">
                <a:solidFill>
                  <a:srgbClr val="003D79"/>
                </a:solidFill>
                <a:latin typeface="Arial" panose="020B0604020202020204" pitchFamily="34" charset="0"/>
                <a:cs typeface="Arial" panose="020B0604020202020204" pitchFamily="34" charset="0"/>
              </a:rPr>
              <a:t>THIS PRESENTATION AND ANY OTHER INFORMATION DISCUSSED AT THE PRESENTATION (THE “PRESENTATION”) IS STRICTLY CONFIDENTIAL AND IS BEING PROVIDED TO YOU SOLELY FOR YOUR INFORMATION. THIS PRESENTATION, WHICH HAS BEEN PREPARED BY CY4GATE S.p.A. (THE “COMPANY”), IS PRELIMINARY IN NATURE AND IS SUBJECT TO UPDATING, REVISION AND AMENDMENT. THIS PRESENTATION MAY NOT BE REPRODUCED IN ANY FORM, FURTHER DISTRIBUTED OR PASSED ON, DIRECTLY OR INDIRECTLY, TO ANY OTHER PERSON, OR PUBLISHED, IN WHOLE OR IN PART, FOR ANY PURPOSE. ANY FAILURE TO COMPLY WITH THESE RESTRICTIONS MAY CONSTITUTE A VIOLATION OF APPLICABLE LAWS AND VIOLATE THE COMPANY’S RIGHTS.</a:t>
            </a:r>
          </a:p>
          <a:p>
            <a:pPr marL="12698" marR="5080" algn="just">
              <a:spcBef>
                <a:spcPts val="25"/>
              </a:spcBef>
            </a:pPr>
            <a:endParaRPr lang="en-US" sz="900" dirty="0">
              <a:solidFill>
                <a:srgbClr val="003D79"/>
              </a:solidFill>
              <a:latin typeface="Arial" panose="020B0604020202020204" pitchFamily="34" charset="0"/>
              <a:cs typeface="Arial" panose="020B0604020202020204" pitchFamily="34" charset="0"/>
            </a:endParaRPr>
          </a:p>
          <a:p>
            <a:pPr marL="12698" marR="5080" algn="just">
              <a:spcBef>
                <a:spcPts val="25"/>
              </a:spcBef>
            </a:pPr>
            <a:r>
              <a:rPr lang="en-US" sz="700" dirty="0">
                <a:solidFill>
                  <a:srgbClr val="003D79"/>
                </a:solidFill>
                <a:latin typeface="Arial" panose="020B0604020202020204" pitchFamily="34" charset="0"/>
                <a:cs typeface="Arial" panose="020B0604020202020204" pitchFamily="34" charset="0"/>
              </a:rPr>
              <a:t>This Presentation is being made available to a limited number of recipients solely for the purpose of introducing the Company. This Presentation does not, and is not intended to, constitute or form part of, and should not be construed as, an offer to sell, or a solicitation of an offer to purchase, subscribe for or otherwise acquire, any securities of the Company, nor shall it or any part of it form the basis of or be relied upon in connection with or act as any inducement or recommendation to enter into any contract or commitment or investment decision whatsoever. Neither this Presentation nor any copy of it nor the information contained herein is being issued or may be distributed or redistributed directly or indirectly to or into any jurisdiction where such distribution would be unlawful, including but not limited to, the United States, Canada, Australia and Japan. None of the Company or any of its partners, directors, officers, employees, agents, other representatives, consultants, legal counsel, accountants, financial or other advisors, auditors, direct or indirect shareholders, subsidiaries or other affiliates or any other person acting on behalf of any of the foregoing (collectively, the “Representatives”) makes any representation or warranty, expressed or implied, as to the fairness, quality, accuracy, relevance, completeness or sufficiency for any purpose whatsoever of any information contained in this Presentation. By attending or otherwise accessing this Presentation, you acknowledge and agree not to be entitled to rely on the fairness, quality, accuracy, relevance, completeness or sufficiency for any purpose whatsoever of the information contained herein and that none of the Company or any of its Representatives will have any liability relating to, or resulting from, this Presentation, its inaccuracy or incompleteness, or the use of, or reliance upon, this Presentation. By attending or otherwise accessing the Presentation, you acknowledge and agree that you will be solely responsible for your own independent evaluation and assessment of the Company and of the information contained in this Presentation and will rely solely on your own judgment and that of your qualified advisors in evaluating the Company and in determining the desirability of the possible acquisition of an interest in the Company.</a:t>
            </a:r>
          </a:p>
          <a:p>
            <a:pPr marL="12698" marR="5080" algn="just">
              <a:spcBef>
                <a:spcPts val="25"/>
              </a:spcBef>
            </a:pPr>
            <a:r>
              <a:rPr lang="en-US" sz="700" dirty="0">
                <a:solidFill>
                  <a:srgbClr val="003D79"/>
                </a:solidFill>
                <a:latin typeface="Arial" panose="020B0604020202020204" pitchFamily="34" charset="0"/>
                <a:cs typeface="Arial" panose="020B0604020202020204" pitchFamily="34" charset="0"/>
              </a:rPr>
              <a:t>To the extent applicable, the industry and market data contained in this Presentation has come from official or third-party sources. Third-party industry publications, studies and surveys generally state that the data contained therein have been obtained from sources believed to be reliable, but that there is no guarantee of the fairness, quality, accuracy, relevance, completeness or sufficiency of such data. The Company has not independently verified the data contained therein. In addition, certain of the industry and market data contained in this Presentation come from the Company’s own internal research and estimates based on the knowledge and experience of the Company’s management in the market in which the Company operates. Such research and estimates, and their underlying methodology and assumptions, have not been verified by any independent source for accuracy or completeness and are subject to change without notice. Accordingly, undue reliance should not be placed on any of the industry or market data contained in this Presentation.</a:t>
            </a:r>
          </a:p>
          <a:p>
            <a:pPr marL="12698" marR="5080" algn="just">
              <a:spcBef>
                <a:spcPts val="25"/>
              </a:spcBef>
            </a:pPr>
            <a:r>
              <a:rPr lang="en-US" sz="700" dirty="0">
                <a:solidFill>
                  <a:srgbClr val="003D79"/>
                </a:solidFill>
                <a:latin typeface="Arial" panose="020B0604020202020204" pitchFamily="34" charset="0"/>
                <a:cs typeface="Arial" panose="020B0604020202020204" pitchFamily="34" charset="0"/>
              </a:rPr>
              <a:t>The highlights of the Company and the outlook presented in this Presentation represent the subjective views of the management of the Company and are based on significant assumptions and subjective judgments which may or may not prove to be correct. Industry experts, business analysts or other persons may disagree with these views, assumptions and judgments, including without limitation the management’s view of the market and the prospects for the Company.</a:t>
            </a:r>
          </a:p>
          <a:p>
            <a:pPr marL="12698" marR="5080" algn="just">
              <a:spcBef>
                <a:spcPts val="25"/>
              </a:spcBef>
            </a:pPr>
            <a:r>
              <a:rPr lang="en-US" sz="700" dirty="0">
                <a:solidFill>
                  <a:srgbClr val="003D79"/>
                </a:solidFill>
                <a:latin typeface="Arial" panose="020B0604020202020204" pitchFamily="34" charset="0"/>
                <a:cs typeface="Arial" panose="020B0604020202020204" pitchFamily="34" charset="0"/>
              </a:rPr>
              <a:t>This Presentation may include statements that are, or may be deemed to be, forward-looking statements. Forward-looking statements typically use terms such as “believes”, “projects”, “anticipates”, “expects”, “intends”, “plans”, “may”, “will”, “would”, “could” or “should” or similar terminology. Any forward-looking statements in this Presentation are based on the Company’s current expectations and, by their nature, forward-looking statements are subject to a number of risks and uncertainties, many of which are beyond the Company’s control, that could cause the Company’s actual results and performance to differ materially from any expected future results or performance expressed or implied by any forward-looking statements. The Company undertakes no obligation to release the results of any revisions to any forward-looking statements in this Presentation that may occur due to any change in its expectations or to reflect events or circumstances after the date of this Presentation and the Company and its Representatives disclaim any such obligation.</a:t>
            </a:r>
          </a:p>
          <a:p>
            <a:pPr marL="12698" marR="5080" algn="just">
              <a:spcBef>
                <a:spcPts val="25"/>
              </a:spcBef>
            </a:pPr>
            <a:r>
              <a:rPr lang="en-US" sz="700" dirty="0">
                <a:solidFill>
                  <a:srgbClr val="003D79"/>
                </a:solidFill>
                <a:latin typeface="Arial" panose="020B0604020202020204" pitchFamily="34" charset="0"/>
                <a:cs typeface="Arial" panose="020B0604020202020204" pitchFamily="34" charset="0"/>
              </a:rPr>
              <a:t>Except where otherwise indicated, this Presentation speaks as of the date hereof and the information and opinions contained in this Presentation are subject to change without notice and do not purport to contain all information that may be required to evaluate the Company. The information in this Presentation is in preliminary form and has not been independently verified. The Company and its Representatives undertake no obligation to provide the recipients with access to any additional information or to update or revise this Presentation or to correct any inaccuracies or omissions contained herein that may become apparent. To the fullest extent permissible by law, such persons disclaim all and any responsibility or liability, whether arising in tort, contract or otherwise, which they might otherwise have in respect of this Presentation. Recipients should not construe the contents of this Presentation as legal, tax, regulatory, financial or accounting advice and are urged to consult with their own advisers in relation to such matters.</a:t>
            </a:r>
          </a:p>
          <a:p>
            <a:pPr marL="12698" marR="5080" algn="just">
              <a:spcBef>
                <a:spcPts val="25"/>
              </a:spcBef>
            </a:pPr>
            <a:r>
              <a:rPr lang="en-US" sz="700" dirty="0">
                <a:solidFill>
                  <a:srgbClr val="003D79"/>
                </a:solidFill>
                <a:latin typeface="Arial" panose="020B0604020202020204" pitchFamily="34" charset="0"/>
                <a:cs typeface="Arial" panose="020B0604020202020204" pitchFamily="34" charset="0"/>
              </a:rPr>
              <a:t>These materials are not an offer for sale of securities in the United States. The Company does not intend to register under the US Securities Act of 1933, as amended (the “Securities Act”), or with any securities regulatory authority of any state or other jurisdiction of the United States, and securities of the Company may not be offered, sold, resold, pledged, delivered, distributed or transferred, directly or indirectly, into or within the United States except pursuant to an exemption from, or in a transaction not subject to, the registration requirements of the Securities Act and in compliance with any applicable securities laws of any state or other jurisdiction of the United States. The Company does not intend to make any public offering of its securities in the United States. Any securities will be sold only (i) in the United States, to qualified institutional buyers (as defined in Rule 144A under the Securities Act) pursuant to Rule 144A and (ii) to non-U.S. persons outside the United States in reliance on Regulation S under the Securities Act.</a:t>
            </a:r>
          </a:p>
          <a:p>
            <a:pPr marL="12698" marR="5080" algn="just">
              <a:spcBef>
                <a:spcPts val="25"/>
              </a:spcBef>
            </a:pPr>
            <a:r>
              <a:rPr lang="en-US" sz="700" dirty="0">
                <a:solidFill>
                  <a:srgbClr val="003D79"/>
                </a:solidFill>
                <a:latin typeface="Arial" panose="020B0604020202020204" pitchFamily="34" charset="0"/>
                <a:cs typeface="Arial" panose="020B0604020202020204" pitchFamily="34" charset="0"/>
              </a:rPr>
              <a:t>By attending or otherwise accessing this Presentation, you warrant, represent, undertake and acknowledge to the Company that (a) you have read and agree to comply with the foregoing limitations and restrictions including, without limitation, the obligation to keep this Presentation and its contents confidential, (b) you agree to treat this Presentation and its content as strictly private and confidential and to take all necessary steps to preserve such confidentiality, (c) you are able to receive this Presentation without contravention of any applicable legal or regulatory restrictions. By attending or otherwise accessing this Presentation, you agree to be bound by the foregoing limitations. Any failure to comply with these restrictions may constitute a violation of the laws of any such other jurisdiction. Any potential investment or investment activity to which this Presentation relates is available only to persons eligible to invest in securities and will be engaged in only with such persons.</a:t>
            </a:r>
          </a:p>
          <a:p>
            <a:pPr marL="12698" marR="5080" algn="just">
              <a:spcBef>
                <a:spcPts val="25"/>
              </a:spcBef>
            </a:pPr>
            <a:endParaRPr lang="en-US" sz="700" dirty="0">
              <a:solidFill>
                <a:srgbClr val="003D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6214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cy4ga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81" y="5400140"/>
            <a:ext cx="1615812" cy="1615812"/>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ma 1"/>
          <p:cNvSpPr/>
          <p:nvPr/>
        </p:nvSpPr>
        <p:spPr>
          <a:xfrm>
            <a:off x="2596896" y="5563043"/>
            <a:ext cx="7269417" cy="1295446"/>
          </a:xfrm>
          <a:prstGeom prst="parallelogram">
            <a:avLst>
              <a:gd name="adj" fmla="val 70335"/>
            </a:avLst>
          </a:prstGeom>
          <a:solidFill>
            <a:srgbClr val="F794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7" name="Titolo 1"/>
          <p:cNvSpPr txBox="1">
            <a:spLocks/>
          </p:cNvSpPr>
          <p:nvPr/>
        </p:nvSpPr>
        <p:spPr>
          <a:xfrm>
            <a:off x="3499626" y="5905945"/>
            <a:ext cx="7105671" cy="952055"/>
          </a:xfrm>
          <a:prstGeom prst="rect">
            <a:avLst/>
          </a:prstGeom>
        </p:spPr>
        <p:txBody>
          <a:bodyPr/>
          <a:lstStyle>
            <a:lvl1pPr algn="l" defTabSz="457200" rtl="0" eaLnBrk="1" latinLnBrk="0" hangingPunct="1">
              <a:spcBef>
                <a:spcPct val="0"/>
              </a:spcBef>
              <a:buNone/>
              <a:defRPr sz="2000" b="1" kern="1200">
                <a:solidFill>
                  <a:schemeClr val="tx2"/>
                </a:solidFill>
                <a:latin typeface="+mj-lt"/>
                <a:ea typeface="+mj-ea"/>
                <a:cs typeface="+mj-cs"/>
              </a:defRPr>
            </a:lvl1pPr>
          </a:lstStyle>
          <a:p>
            <a:r>
              <a:rPr lang="en-US" dirty="0">
                <a:solidFill>
                  <a:schemeClr val="bg1"/>
                </a:solidFill>
              </a:rPr>
              <a:t>MARKETS &amp; PRODUCTS</a:t>
            </a:r>
            <a:endParaRPr lang="en-US" dirty="0">
              <a:solidFill>
                <a:schemeClr val="bg1"/>
              </a:solidFill>
              <a:latin typeface="Arial" panose="020B0604020202020204" pitchFamily="34" charset="0"/>
              <a:cs typeface="Arial" panose="020B0604020202020204" pitchFamily="34" charset="0"/>
            </a:endParaRPr>
          </a:p>
        </p:txBody>
      </p:sp>
      <p:pic>
        <p:nvPicPr>
          <p:cNvPr id="3" name="Immagine 2" descr="Immagine che contiene persona, interni, cibo, tavolo&#10;&#10;Descrizione generata automaticamente">
            <a:extLst>
              <a:ext uri="{FF2B5EF4-FFF2-40B4-BE49-F238E27FC236}">
                <a16:creationId xmlns:a16="http://schemas.microsoft.com/office/drawing/2014/main" id="{968D2D06-5F84-45B4-84B7-E5428A2E8DBE}"/>
              </a:ext>
            </a:extLst>
          </p:cNvPr>
          <p:cNvPicPr>
            <a:picLocks noChangeAspect="1"/>
          </p:cNvPicPr>
          <p:nvPr/>
        </p:nvPicPr>
        <p:blipFill>
          <a:blip r:embed="rId3"/>
          <a:stretch>
            <a:fillRect/>
          </a:stretch>
        </p:blipFill>
        <p:spPr>
          <a:xfrm>
            <a:off x="0" y="0"/>
            <a:ext cx="9866313" cy="5562554"/>
          </a:xfrm>
          <a:prstGeom prst="rect">
            <a:avLst/>
          </a:prstGeom>
        </p:spPr>
      </p:pic>
      <p:sp>
        <p:nvSpPr>
          <p:cNvPr id="2" name="Segnaposto numero diapositiva 1">
            <a:extLst>
              <a:ext uri="{FF2B5EF4-FFF2-40B4-BE49-F238E27FC236}">
                <a16:creationId xmlns:a16="http://schemas.microsoft.com/office/drawing/2014/main" id="{AF849F99-8535-45F3-905D-DA033BB60E5C}"/>
              </a:ext>
            </a:extLst>
          </p:cNvPr>
          <p:cNvSpPr>
            <a:spLocks noGrp="1"/>
          </p:cNvSpPr>
          <p:nvPr>
            <p:ph type="sldNum" sz="quarter" idx="4"/>
          </p:nvPr>
        </p:nvSpPr>
        <p:spPr/>
        <p:txBody>
          <a:bodyPr/>
          <a:lstStyle/>
          <a:p>
            <a:fld id="{5E7F11FD-24AC-2846-9356-F1ED3E7D5ECF}" type="slidenum">
              <a:rPr lang="en-US" smtClean="0"/>
              <a:pPr/>
              <a:t>4</a:t>
            </a:fld>
            <a:endParaRPr lang="en-US" dirty="0"/>
          </a:p>
        </p:txBody>
      </p:sp>
    </p:spTree>
    <p:extLst>
      <p:ext uri="{BB962C8B-B14F-4D97-AF65-F5344CB8AC3E}">
        <p14:creationId xmlns:p14="http://schemas.microsoft.com/office/powerpoint/2010/main" val="357459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olo 4"/>
          <p:cNvSpPr>
            <a:spLocks noGrp="1"/>
          </p:cNvSpPr>
          <p:nvPr>
            <p:ph type="ctrTitle"/>
          </p:nvPr>
        </p:nvSpPr>
        <p:spPr>
          <a:xfrm>
            <a:off x="486293" y="633748"/>
            <a:ext cx="8884249" cy="392289"/>
          </a:xfrm>
        </p:spPr>
        <p:txBody>
          <a:bodyPr/>
          <a:lstStyle/>
          <a:p>
            <a:r>
              <a:rPr lang="en-US" dirty="0"/>
              <a:t>Markets</a:t>
            </a:r>
            <a:br>
              <a:rPr lang="en-US" dirty="0"/>
            </a:br>
            <a:endParaRPr lang="en-US" dirty="0"/>
          </a:p>
        </p:txBody>
      </p:sp>
      <p:sp>
        <p:nvSpPr>
          <p:cNvPr id="29" name="Ovale 28"/>
          <p:cNvSpPr/>
          <p:nvPr/>
        </p:nvSpPr>
        <p:spPr>
          <a:xfrm>
            <a:off x="4424484" y="3317266"/>
            <a:ext cx="979244" cy="890221"/>
          </a:xfrm>
          <a:prstGeom prst="ellipse">
            <a:avLst/>
          </a:prstGeom>
          <a:solidFill>
            <a:schemeClr val="bg1"/>
          </a:solidFill>
          <a:ln w="19050">
            <a:solidFill>
              <a:srgbClr val="F794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4" name="Connettore 1 49"/>
          <p:cNvCxnSpPr/>
          <p:nvPr/>
        </p:nvCxnSpPr>
        <p:spPr bwMode="auto">
          <a:xfrm>
            <a:off x="4914106" y="1308735"/>
            <a:ext cx="0" cy="2008530"/>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Connettore 1 49"/>
          <p:cNvCxnSpPr/>
          <p:nvPr/>
        </p:nvCxnSpPr>
        <p:spPr bwMode="auto">
          <a:xfrm flipV="1">
            <a:off x="488519" y="3761427"/>
            <a:ext cx="3924000" cy="94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Connettore 1 49"/>
          <p:cNvCxnSpPr/>
          <p:nvPr/>
        </p:nvCxnSpPr>
        <p:spPr bwMode="auto">
          <a:xfrm>
            <a:off x="4914106" y="4207485"/>
            <a:ext cx="0" cy="2175027"/>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itolo 4"/>
          <p:cNvSpPr txBox="1">
            <a:spLocks/>
          </p:cNvSpPr>
          <p:nvPr/>
        </p:nvSpPr>
        <p:spPr>
          <a:xfrm>
            <a:off x="468313" y="1307564"/>
            <a:ext cx="4623075" cy="229225"/>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G</a:t>
            </a:r>
            <a:r>
              <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LOBAL OPENSOURCE INTELLIGENCE (OSINT) MARKET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endParaRPr>
          </a:p>
        </p:txBody>
      </p:sp>
      <p:sp>
        <p:nvSpPr>
          <p:cNvPr id="27" name="Titolo 4"/>
          <p:cNvSpPr txBox="1">
            <a:spLocks/>
          </p:cNvSpPr>
          <p:nvPr/>
        </p:nvSpPr>
        <p:spPr>
          <a:xfrm>
            <a:off x="5403728" y="1317787"/>
            <a:ext cx="3395541" cy="206629"/>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G</a:t>
            </a:r>
            <a:r>
              <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LOBAL LAWFUL INTERCEPTION MARKET</a:t>
            </a:r>
          </a:p>
        </p:txBody>
      </p:sp>
      <p:pic>
        <p:nvPicPr>
          <p:cNvPr id="33" name="Picture 2" descr="Risultati immagini per cy4gat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6699" y="3354968"/>
            <a:ext cx="814817" cy="814817"/>
          </a:xfrm>
          <a:prstGeom prst="rect">
            <a:avLst/>
          </a:prstGeom>
          <a:noFill/>
          <a:extLst>
            <a:ext uri="{909E8E84-426E-40DD-AFC4-6F175D3DCCD1}">
              <a14:hiddenFill xmlns:a14="http://schemas.microsoft.com/office/drawing/2010/main">
                <a:solidFill>
                  <a:srgbClr val="FFFFFF"/>
                </a:solidFill>
              </a14:hiddenFill>
            </a:ext>
          </a:extLst>
        </p:spPr>
      </p:pic>
      <p:sp>
        <p:nvSpPr>
          <p:cNvPr id="40" name="Segnaposto testo 7"/>
          <p:cNvSpPr>
            <a:spLocks noGrp="1"/>
          </p:cNvSpPr>
          <p:nvPr>
            <p:ph type="body" sz="quarter" idx="18"/>
          </p:nvPr>
        </p:nvSpPr>
        <p:spPr>
          <a:xfrm>
            <a:off x="1970261" y="6511183"/>
            <a:ext cx="5645308" cy="253470"/>
          </a:xfrm>
        </p:spPr>
        <p:txBody>
          <a:bodyPr/>
          <a:lstStyle/>
          <a:p>
            <a:r>
              <a:rPr lang="it-IT" dirty="0"/>
              <a:t>Source: Global OSINT Market Report, </a:t>
            </a:r>
            <a:r>
              <a:rPr lang="it-IT" dirty="0" err="1"/>
              <a:t>Technavio</a:t>
            </a:r>
            <a:r>
              <a:rPr lang="it-IT" dirty="0"/>
              <a:t>, IDC</a:t>
            </a:r>
          </a:p>
          <a:p>
            <a:endParaRPr lang="it-IT" dirty="0">
              <a:solidFill>
                <a:srgbClr val="003D79"/>
              </a:solidFill>
            </a:endParaRPr>
          </a:p>
          <a:p>
            <a:endParaRPr lang="it-IT" dirty="0">
              <a:solidFill>
                <a:srgbClr val="003D79"/>
              </a:solidFill>
            </a:endParaRPr>
          </a:p>
          <a:p>
            <a:r>
              <a:rPr lang="it-IT" dirty="0">
                <a:solidFill>
                  <a:srgbClr val="003D79"/>
                </a:solidFill>
              </a:rPr>
              <a:t>s: </a:t>
            </a:r>
          </a:p>
        </p:txBody>
      </p:sp>
      <p:pic>
        <p:nvPicPr>
          <p:cNvPr id="2" name="Immagine 1">
            <a:extLst>
              <a:ext uri="{FF2B5EF4-FFF2-40B4-BE49-F238E27FC236}">
                <a16:creationId xmlns:a16="http://schemas.microsoft.com/office/drawing/2014/main" id="{990D89AF-FE2C-40EC-ABCF-F76B5C657C8F}"/>
              </a:ext>
            </a:extLst>
          </p:cNvPr>
          <p:cNvPicPr/>
          <p:nvPr/>
        </p:nvPicPr>
        <p:blipFill>
          <a:blip r:embed="rId3"/>
          <a:stretch>
            <a:fillRect/>
          </a:stretch>
        </p:blipFill>
        <p:spPr>
          <a:xfrm>
            <a:off x="289161" y="1618720"/>
            <a:ext cx="4481512" cy="2090738"/>
          </a:xfrm>
          <a:prstGeom prst="rect">
            <a:avLst/>
          </a:prstGeom>
        </p:spPr>
      </p:pic>
      <p:cxnSp>
        <p:nvCxnSpPr>
          <p:cNvPr id="35" name="Connettore 2 34">
            <a:extLst>
              <a:ext uri="{FF2B5EF4-FFF2-40B4-BE49-F238E27FC236}">
                <a16:creationId xmlns:a16="http://schemas.microsoft.com/office/drawing/2014/main" id="{D62B4E86-1207-4A91-9B42-92BAB7155CC7}"/>
              </a:ext>
            </a:extLst>
          </p:cNvPr>
          <p:cNvCxnSpPr/>
          <p:nvPr/>
        </p:nvCxnSpPr>
        <p:spPr>
          <a:xfrm flipV="1">
            <a:off x="641529" y="1674109"/>
            <a:ext cx="3530421" cy="817186"/>
          </a:xfrm>
          <a:prstGeom prst="straightConnector1">
            <a:avLst/>
          </a:prstGeom>
          <a:ln w="12700">
            <a:solidFill>
              <a:srgbClr val="003D79"/>
            </a:solidFill>
            <a:tailEnd type="triangle"/>
          </a:ln>
          <a:effectLst/>
        </p:spPr>
        <p:style>
          <a:lnRef idx="2">
            <a:schemeClr val="dk1"/>
          </a:lnRef>
          <a:fillRef idx="0">
            <a:schemeClr val="dk1"/>
          </a:fillRef>
          <a:effectRef idx="1">
            <a:schemeClr val="dk1"/>
          </a:effectRef>
          <a:fontRef idx="minor">
            <a:schemeClr val="tx1"/>
          </a:fontRef>
        </p:style>
      </p:cxnSp>
      <p:sp>
        <p:nvSpPr>
          <p:cNvPr id="41" name="CasellaDiTesto 40">
            <a:extLst>
              <a:ext uri="{FF2B5EF4-FFF2-40B4-BE49-F238E27FC236}">
                <a16:creationId xmlns:a16="http://schemas.microsoft.com/office/drawing/2014/main" id="{571A5D12-7A59-4464-A825-4D1C1A33B1FE}"/>
              </a:ext>
            </a:extLst>
          </p:cNvPr>
          <p:cNvSpPr txBox="1"/>
          <p:nvPr/>
        </p:nvSpPr>
        <p:spPr>
          <a:xfrm rot="20812348">
            <a:off x="1223662" y="1912122"/>
            <a:ext cx="181492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3D79"/>
                </a:solidFill>
                <a:effectLst/>
                <a:uLnTx/>
                <a:uFillTx/>
                <a:latin typeface="Arial" panose="020B0604020202020204" pitchFamily="34" charset="0"/>
                <a:ea typeface="+mn-ea"/>
                <a:cs typeface="Arial" panose="020B0604020202020204" pitchFamily="34" charset="0"/>
              </a:rPr>
              <a:t>CAGR 2018-2023: +16.8%</a:t>
            </a:r>
          </a:p>
        </p:txBody>
      </p:sp>
      <p:pic>
        <p:nvPicPr>
          <p:cNvPr id="3" name="Immagine 2">
            <a:extLst>
              <a:ext uri="{FF2B5EF4-FFF2-40B4-BE49-F238E27FC236}">
                <a16:creationId xmlns:a16="http://schemas.microsoft.com/office/drawing/2014/main" id="{D633430A-AE6C-4E32-A4C5-E8BA8E4EC480}"/>
              </a:ext>
            </a:extLst>
          </p:cNvPr>
          <p:cNvPicPr/>
          <p:nvPr/>
        </p:nvPicPr>
        <p:blipFill>
          <a:blip r:embed="rId4"/>
          <a:stretch>
            <a:fillRect/>
          </a:stretch>
        </p:blipFill>
        <p:spPr>
          <a:xfrm>
            <a:off x="5091388" y="1574491"/>
            <a:ext cx="4391025" cy="2162175"/>
          </a:xfrm>
          <a:prstGeom prst="rect">
            <a:avLst/>
          </a:prstGeom>
        </p:spPr>
      </p:pic>
      <p:cxnSp>
        <p:nvCxnSpPr>
          <p:cNvPr id="51" name="Connettore 2 50"/>
          <p:cNvCxnSpPr/>
          <p:nvPr/>
        </p:nvCxnSpPr>
        <p:spPr>
          <a:xfrm flipV="1">
            <a:off x="5498796" y="1701072"/>
            <a:ext cx="3444315" cy="954506"/>
          </a:xfrm>
          <a:prstGeom prst="straightConnector1">
            <a:avLst/>
          </a:prstGeom>
          <a:ln w="12700">
            <a:solidFill>
              <a:srgbClr val="003D79"/>
            </a:solidFill>
            <a:tailEnd type="triangle"/>
          </a:ln>
          <a:effectLst/>
        </p:spPr>
        <p:style>
          <a:lnRef idx="2">
            <a:schemeClr val="dk1"/>
          </a:lnRef>
          <a:fillRef idx="0">
            <a:schemeClr val="dk1"/>
          </a:fillRef>
          <a:effectRef idx="1">
            <a:schemeClr val="dk1"/>
          </a:effectRef>
          <a:fontRef idx="minor">
            <a:schemeClr val="tx1"/>
          </a:fontRef>
        </p:style>
      </p:cxnSp>
      <p:sp>
        <p:nvSpPr>
          <p:cNvPr id="52" name="CasellaDiTesto 51"/>
          <p:cNvSpPr txBox="1"/>
          <p:nvPr/>
        </p:nvSpPr>
        <p:spPr>
          <a:xfrm rot="20670073">
            <a:off x="6014739" y="2027061"/>
            <a:ext cx="1814922" cy="2258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3D79"/>
                </a:solidFill>
                <a:effectLst/>
                <a:uLnTx/>
                <a:uFillTx/>
                <a:latin typeface="Arial" panose="020B0604020202020204" pitchFamily="34" charset="0"/>
                <a:ea typeface="+mn-ea"/>
                <a:cs typeface="Arial" panose="020B0604020202020204" pitchFamily="34" charset="0"/>
              </a:rPr>
              <a:t>CAGR 2018-2023: +24.6%</a:t>
            </a:r>
          </a:p>
        </p:txBody>
      </p:sp>
      <p:pic>
        <p:nvPicPr>
          <p:cNvPr id="4" name="Immagine 3">
            <a:extLst>
              <a:ext uri="{FF2B5EF4-FFF2-40B4-BE49-F238E27FC236}">
                <a16:creationId xmlns:a16="http://schemas.microsoft.com/office/drawing/2014/main" id="{8A5D8770-ABE0-4504-B78F-58F45289A790}"/>
              </a:ext>
            </a:extLst>
          </p:cNvPr>
          <p:cNvPicPr/>
          <p:nvPr/>
        </p:nvPicPr>
        <p:blipFill>
          <a:blip r:embed="rId5"/>
          <a:stretch>
            <a:fillRect/>
          </a:stretch>
        </p:blipFill>
        <p:spPr>
          <a:xfrm>
            <a:off x="478102" y="4027980"/>
            <a:ext cx="4314813" cy="2515201"/>
          </a:xfrm>
          <a:prstGeom prst="rect">
            <a:avLst/>
          </a:prstGeom>
        </p:spPr>
      </p:pic>
      <p:sp>
        <p:nvSpPr>
          <p:cNvPr id="44" name="Titolo 4"/>
          <p:cNvSpPr txBox="1">
            <a:spLocks/>
          </p:cNvSpPr>
          <p:nvPr/>
        </p:nvSpPr>
        <p:spPr>
          <a:xfrm>
            <a:off x="453077" y="3822559"/>
            <a:ext cx="4317596" cy="560248"/>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CYBERSECURITY ANALYTICS, INTELLIGENCE, RESPONSE AND ORCHESTRATION (“AIRO”)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WORLDWIDE</a:t>
            </a:r>
          </a:p>
        </p:txBody>
      </p:sp>
      <p:sp>
        <p:nvSpPr>
          <p:cNvPr id="24" name="Titolo 4"/>
          <p:cNvSpPr txBox="1">
            <a:spLocks/>
          </p:cNvSpPr>
          <p:nvPr/>
        </p:nvSpPr>
        <p:spPr>
          <a:xfrm>
            <a:off x="191933" y="3185507"/>
            <a:ext cx="522287" cy="239414"/>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B€</a:t>
            </a:r>
          </a:p>
        </p:txBody>
      </p:sp>
      <p:sp>
        <p:nvSpPr>
          <p:cNvPr id="26" name="Titolo 4"/>
          <p:cNvSpPr txBox="1">
            <a:spLocks/>
          </p:cNvSpPr>
          <p:nvPr/>
        </p:nvSpPr>
        <p:spPr>
          <a:xfrm>
            <a:off x="247479" y="5641534"/>
            <a:ext cx="522287" cy="239414"/>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B€</a:t>
            </a:r>
          </a:p>
        </p:txBody>
      </p:sp>
      <p:sp>
        <p:nvSpPr>
          <p:cNvPr id="28" name="Titolo 4"/>
          <p:cNvSpPr txBox="1">
            <a:spLocks/>
          </p:cNvSpPr>
          <p:nvPr/>
        </p:nvSpPr>
        <p:spPr>
          <a:xfrm>
            <a:off x="9277907" y="3252357"/>
            <a:ext cx="522287" cy="239414"/>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3D79"/>
                </a:solidFill>
                <a:effectLst/>
                <a:uLnTx/>
                <a:uFillTx/>
                <a:latin typeface="Arial" panose="020B0604020202020204" pitchFamily="34" charset="0"/>
                <a:ea typeface="+mj-ea"/>
                <a:cs typeface="Arial" panose="020B0604020202020204" pitchFamily="34" charset="0"/>
              </a:rPr>
              <a:t>B€</a:t>
            </a:r>
          </a:p>
        </p:txBody>
      </p:sp>
      <p:sp>
        <p:nvSpPr>
          <p:cNvPr id="30" name="CasellaDiTesto 29">
            <a:extLst>
              <a:ext uri="{FF2B5EF4-FFF2-40B4-BE49-F238E27FC236}">
                <a16:creationId xmlns:a16="http://schemas.microsoft.com/office/drawing/2014/main" id="{7CA78519-F9F1-442B-BD39-D830ECFE2867}"/>
              </a:ext>
            </a:extLst>
          </p:cNvPr>
          <p:cNvSpPr txBox="1"/>
          <p:nvPr/>
        </p:nvSpPr>
        <p:spPr>
          <a:xfrm>
            <a:off x="5206020" y="4336158"/>
            <a:ext cx="4516051" cy="1446550"/>
          </a:xfrm>
          <a:prstGeom prst="rect">
            <a:avLst/>
          </a:prstGeom>
          <a:noFill/>
        </p:spPr>
        <p:txBody>
          <a:bodyPr wrap="square">
            <a:spAutoFit/>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rPr>
              <a:t>3 fast </a:t>
            </a:r>
            <a:r>
              <a:rPr kumimoji="0" lang="it-IT" sz="1600" b="0" i="0" u="none" strike="noStrike" kern="1200" cap="none" spc="0" normalizeH="0" baseline="0" noProof="0" dirty="0" err="1">
                <a:ln>
                  <a:noFill/>
                </a:ln>
                <a:solidFill>
                  <a:srgbClr val="003D79"/>
                </a:solidFill>
                <a:effectLst/>
                <a:uLnTx/>
                <a:uFillTx/>
                <a:latin typeface="Calibri" panose="020F0502020204030204" pitchFamily="34" charset="0"/>
                <a:ea typeface="+mn-ea"/>
                <a:cs typeface="+mn-cs"/>
              </a:rPr>
              <a:t>growing</a:t>
            </a:r>
            <a:r>
              <a:rPr kumimoji="0" lang="it-IT"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rPr>
              <a:t> </a:t>
            </a:r>
            <a:r>
              <a:rPr kumimoji="0" lang="it-IT" sz="1600" b="0" i="0" u="none" strike="noStrike" kern="1200" cap="none" spc="0" normalizeH="0" baseline="0" noProof="0" dirty="0" err="1">
                <a:ln>
                  <a:noFill/>
                </a:ln>
                <a:solidFill>
                  <a:srgbClr val="003D79"/>
                </a:solidFill>
                <a:effectLst/>
                <a:uLnTx/>
                <a:uFillTx/>
                <a:latin typeface="Calibri" panose="020F0502020204030204" pitchFamily="34" charset="0"/>
                <a:ea typeface="+mn-ea"/>
                <a:cs typeface="+mn-cs"/>
              </a:rPr>
              <a:t>markets</a:t>
            </a:r>
            <a:endParaRPr kumimoji="0" lang="it-IT"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rPr>
              <a:t>CAGR &gt; 15%</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rPr>
              <a:t>High </a:t>
            </a:r>
            <a:r>
              <a:rPr kumimoji="0" lang="it-IT" sz="1600" b="0" i="0" u="none" strike="noStrike" kern="1200" cap="none" spc="0" normalizeH="0" baseline="0" noProof="0" dirty="0" err="1">
                <a:ln>
                  <a:noFill/>
                </a:ln>
                <a:solidFill>
                  <a:srgbClr val="003D79"/>
                </a:solidFill>
                <a:effectLst/>
                <a:uLnTx/>
                <a:uFillTx/>
                <a:latin typeface="Calibri" panose="020F0502020204030204" pitchFamily="34" charset="0"/>
                <a:ea typeface="+mn-ea"/>
                <a:cs typeface="+mn-cs"/>
              </a:rPr>
              <a:t>level</a:t>
            </a:r>
            <a:r>
              <a:rPr kumimoji="0" lang="it-IT"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rPr>
              <a:t> of </a:t>
            </a:r>
            <a:r>
              <a:rPr kumimoji="0" lang="it-IT" sz="1600" b="0" i="0" u="none" strike="noStrike" kern="1200" cap="none" spc="0" normalizeH="0" baseline="0" noProof="0" dirty="0" err="1">
                <a:ln>
                  <a:noFill/>
                </a:ln>
                <a:solidFill>
                  <a:srgbClr val="003D79"/>
                </a:solidFill>
                <a:effectLst/>
                <a:uLnTx/>
                <a:uFillTx/>
                <a:latin typeface="Calibri" panose="020F0502020204030204" pitchFamily="34" charset="0"/>
                <a:ea typeface="+mn-ea"/>
                <a:cs typeface="+mn-cs"/>
              </a:rPr>
              <a:t>diversification</a:t>
            </a:r>
            <a:r>
              <a:rPr kumimoji="0" lang="it-IT"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3D79"/>
              </a:solidFill>
              <a:effectLst/>
              <a:uLnTx/>
              <a:uFillTx/>
              <a:latin typeface="Calibri" panose="020F0502020204030204" pitchFamily="34" charset="0"/>
              <a:ea typeface="+mn-ea"/>
              <a:cs typeface="+mn-cs"/>
            </a:endParaRPr>
          </a:p>
        </p:txBody>
      </p:sp>
      <p:cxnSp>
        <p:nvCxnSpPr>
          <p:cNvPr id="45" name="Connettore 1 49"/>
          <p:cNvCxnSpPr/>
          <p:nvPr/>
        </p:nvCxnSpPr>
        <p:spPr bwMode="auto">
          <a:xfrm flipV="1">
            <a:off x="5415693" y="3760479"/>
            <a:ext cx="3924000" cy="94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4452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39"/>
          <p:cNvSpPr/>
          <p:nvPr/>
        </p:nvSpPr>
        <p:spPr bwMode="gray">
          <a:xfrm>
            <a:off x="1473911" y="3539743"/>
            <a:ext cx="3276015" cy="706391"/>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ctr"/>
            <a:r>
              <a:rPr lang="it-IT" sz="950" b="1" dirty="0">
                <a:solidFill>
                  <a:srgbClr val="003D79"/>
                </a:solidFill>
                <a:latin typeface="Arial" panose="020B0604020202020204" pitchFamily="34" charset="0"/>
                <a:ea typeface="Verdana" panose="020B0604030504040204" pitchFamily="34" charset="0"/>
                <a:cs typeface="Arial" panose="020B0604020202020204" pitchFamily="34" charset="0"/>
              </a:rPr>
              <a:t>CONTINOUS INTELLIGENCE</a:t>
            </a:r>
          </a:p>
          <a:p>
            <a:pPr algn="ctr"/>
            <a:r>
              <a:rPr lang="en-US" sz="950" dirty="0">
                <a:solidFill>
                  <a:srgbClr val="003D79"/>
                </a:solidFill>
                <a:latin typeface="Arial" panose="020B0604020202020204" pitchFamily="34" charset="0"/>
                <a:ea typeface="Verdana" panose="020B0604030504040204" pitchFamily="34" charset="0"/>
                <a:cs typeface="Arial" panose="020B0604020202020204" pitchFamily="34" charset="0"/>
              </a:rPr>
              <a:t>The Right Information, At The Right Time,</a:t>
            </a:r>
          </a:p>
          <a:p>
            <a:pPr algn="ctr"/>
            <a:r>
              <a:rPr lang="en-US" sz="950" dirty="0">
                <a:solidFill>
                  <a:srgbClr val="003D79"/>
                </a:solidFill>
                <a:latin typeface="Arial" panose="020B0604020202020204" pitchFamily="34" charset="0"/>
                <a:ea typeface="Verdana" panose="020B0604030504040204" pitchFamily="34" charset="0"/>
                <a:cs typeface="Arial" panose="020B0604020202020204" pitchFamily="34" charset="0"/>
              </a:rPr>
              <a:t>To The Right People, In The Right Way</a:t>
            </a:r>
            <a:endParaRPr lang="it-IT" sz="950" dirty="0">
              <a:solidFill>
                <a:srgbClr val="003D79"/>
              </a:solidFill>
              <a:latin typeface="Arial" panose="020B0604020202020204" pitchFamily="34" charset="0"/>
              <a:ea typeface="Verdana" panose="020B0604030504040204" pitchFamily="34" charset="0"/>
              <a:cs typeface="Arial" panose="020B0604020202020204" pitchFamily="34" charset="0"/>
            </a:endParaRPr>
          </a:p>
        </p:txBody>
      </p:sp>
      <p:sp>
        <p:nvSpPr>
          <p:cNvPr id="35" name="Rounded Rectangle 39"/>
          <p:cNvSpPr/>
          <p:nvPr/>
        </p:nvSpPr>
        <p:spPr bwMode="gray">
          <a:xfrm>
            <a:off x="5320936" y="2764174"/>
            <a:ext cx="3208169" cy="1440000"/>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Real time analytics (RTA) </a:t>
            </a:r>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is a cyber security application that enables the analyst to detect cyber security anomalies and creates conditions to rapidly strike back. Core product in advanced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security operation center (SOC) </a:t>
            </a:r>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and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security information and event management (SIEM)</a:t>
            </a:r>
          </a:p>
        </p:txBody>
      </p:sp>
      <p:cxnSp>
        <p:nvCxnSpPr>
          <p:cNvPr id="12" name="Connettore 1 49"/>
          <p:cNvCxnSpPr/>
          <p:nvPr/>
        </p:nvCxnSpPr>
        <p:spPr bwMode="auto">
          <a:xfrm>
            <a:off x="5257798" y="4405274"/>
            <a:ext cx="3068515" cy="0"/>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ttore 1 49"/>
          <p:cNvCxnSpPr/>
          <p:nvPr/>
        </p:nvCxnSpPr>
        <p:spPr bwMode="auto">
          <a:xfrm>
            <a:off x="4931818" y="2113260"/>
            <a:ext cx="0" cy="197579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ttore 1 49"/>
          <p:cNvCxnSpPr/>
          <p:nvPr/>
        </p:nvCxnSpPr>
        <p:spPr bwMode="auto">
          <a:xfrm flipH="1">
            <a:off x="1521067" y="4405274"/>
            <a:ext cx="2972443" cy="0"/>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ttore 1 49"/>
          <p:cNvCxnSpPr/>
          <p:nvPr/>
        </p:nvCxnSpPr>
        <p:spPr bwMode="auto">
          <a:xfrm>
            <a:off x="4931818" y="4739689"/>
            <a:ext cx="0" cy="1953288"/>
          </a:xfrm>
          <a:prstGeom prst="line">
            <a:avLst/>
          </a:prstGeom>
          <a:solidFill>
            <a:schemeClr val="accent1"/>
          </a:solidFill>
          <a:ln w="19050" cap="sq" cmpd="sng" algn="ctr">
            <a:solidFill>
              <a:srgbClr val="F7941D"/>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9"/>
          <p:cNvSpPr/>
          <p:nvPr/>
        </p:nvSpPr>
        <p:spPr bwMode="gray">
          <a:xfrm>
            <a:off x="2598714" y="2299185"/>
            <a:ext cx="2318295" cy="1189203"/>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828000"/>
            <a:r>
              <a:rPr lang="en-GB" sz="950" b="1" dirty="0">
                <a:solidFill>
                  <a:srgbClr val="003D79"/>
                </a:solidFill>
                <a:latin typeface="Arial" panose="020B0604020202020204" pitchFamily="34" charset="0"/>
                <a:ea typeface="Verdana" panose="020B0604030504040204" pitchFamily="34" charset="0"/>
                <a:cs typeface="Arial" panose="020B0604020202020204" pitchFamily="34" charset="0"/>
              </a:rPr>
              <a:t>QUIPO</a:t>
            </a:r>
            <a:r>
              <a:rPr lang="en-GB" sz="950" dirty="0">
                <a:solidFill>
                  <a:srgbClr val="003D79"/>
                </a:solidFill>
                <a:latin typeface="Arial" panose="020B0604020202020204" pitchFamily="34" charset="0"/>
                <a:ea typeface="Verdana" panose="020B0604030504040204" pitchFamily="34" charset="0"/>
                <a:cs typeface="Arial" panose="020B0604020202020204" pitchFamily="34" charset="0"/>
              </a:rPr>
              <a:t> is complete intelligence platform, </a:t>
            </a:r>
            <a:r>
              <a:rPr lang="en-GB" sz="950" b="1" dirty="0">
                <a:solidFill>
                  <a:srgbClr val="003D79"/>
                </a:solidFill>
                <a:latin typeface="Arial" panose="020B0604020202020204" pitchFamily="34" charset="0"/>
                <a:ea typeface="Verdana" panose="020B0604030504040204" pitchFamily="34" charset="0"/>
                <a:cs typeface="Arial" panose="020B0604020202020204" pitchFamily="34" charset="0"/>
              </a:rPr>
              <a:t>based on AI technology</a:t>
            </a:r>
            <a:r>
              <a:rPr lang="en-GB" sz="950" dirty="0">
                <a:solidFill>
                  <a:srgbClr val="003D79"/>
                </a:solidFill>
                <a:latin typeface="Arial" panose="020B0604020202020204" pitchFamily="34" charset="0"/>
                <a:ea typeface="Verdana" panose="020B0604030504040204" pitchFamily="34" charset="0"/>
                <a:cs typeface="Arial" panose="020B0604020202020204" pitchFamily="34" charset="0"/>
              </a:rPr>
              <a:t>, able to mix and match: several data sources, for timely and effective reaction to events</a:t>
            </a:r>
          </a:p>
        </p:txBody>
      </p:sp>
      <p:sp>
        <p:nvSpPr>
          <p:cNvPr id="37" name="Rounded Rectangle 39"/>
          <p:cNvSpPr/>
          <p:nvPr/>
        </p:nvSpPr>
        <p:spPr bwMode="gray">
          <a:xfrm>
            <a:off x="5238110" y="4790120"/>
            <a:ext cx="3290996" cy="1541549"/>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Pool of </a:t>
            </a:r>
            <a:r>
              <a:rPr lang="en-US" sz="1000" b="1" dirty="0">
                <a:solidFill>
                  <a:srgbClr val="003D79"/>
                </a:solidFill>
                <a:latin typeface="Arial" panose="020B0604020202020204" pitchFamily="34" charset="0"/>
                <a:ea typeface="Verdana" panose="020B0604030504040204" pitchFamily="34" charset="0"/>
                <a:cs typeface="Arial" panose="020B0604020202020204" pitchFamily="34" charset="0"/>
              </a:rPr>
              <a:t>training and educational services </a:t>
            </a: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covering the following topics: </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PT/VA</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Cryptoanalysis</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Reverse engineering</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Malware analysis</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Ethical hacker training and education</a:t>
            </a:r>
          </a:p>
          <a:p>
            <a:pPr marL="171450" indent="-171450" algn="just" defTabSz="995363">
              <a:buClr>
                <a:srgbClr val="003D79"/>
              </a:buClr>
              <a:buFont typeface="Wingdings" panose="05000000000000000000" pitchFamily="2" charset="2"/>
              <a:buChar char="§"/>
            </a:pPr>
            <a:r>
              <a:rPr lang="en-US" sz="1000" dirty="0">
                <a:solidFill>
                  <a:srgbClr val="003D79"/>
                </a:solidFill>
                <a:latin typeface="Arial" panose="020B0604020202020204" pitchFamily="34" charset="0"/>
                <a:ea typeface="Verdana" panose="020B0604030504040204" pitchFamily="34" charset="0"/>
                <a:cs typeface="Arial" panose="020B0604020202020204" pitchFamily="34" charset="0"/>
              </a:rPr>
              <a:t>Cyber resilience military systems</a:t>
            </a:r>
          </a:p>
        </p:txBody>
      </p:sp>
      <p:sp>
        <p:nvSpPr>
          <p:cNvPr id="39" name="Rounded Rectangle 39"/>
          <p:cNvSpPr/>
          <p:nvPr/>
        </p:nvSpPr>
        <p:spPr bwMode="gray">
          <a:xfrm>
            <a:off x="1581026" y="5870078"/>
            <a:ext cx="3061787" cy="478845"/>
          </a:xfrm>
          <a:prstGeom prst="roundRect">
            <a:avLst>
              <a:gd name="adj" fmla="val 12478"/>
            </a:avLst>
          </a:prstGeom>
          <a:no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274320" tIns="0" rIns="274320" bIns="0" numCol="1" rtlCol="0" anchor="ctr" anchorCtr="0" compatLnSpc="1">
            <a:prstTxWarp prst="textNoShape">
              <a:avLst/>
            </a:prstTxWarp>
          </a:bodyPr>
          <a:lstStyle/>
          <a:p>
            <a:pPr algn="just" defTabSz="995363"/>
            <a:r>
              <a:rPr lang="en-GB" sz="1000" dirty="0">
                <a:solidFill>
                  <a:srgbClr val="003D79"/>
                </a:solidFill>
                <a:latin typeface="Arial" panose="020B0604020202020204" pitchFamily="34" charset="0"/>
                <a:ea typeface="Verdana" panose="020B0604030504040204" pitchFamily="34" charset="0"/>
                <a:cs typeface="Arial" panose="020B0604020202020204" pitchFamily="34" charset="0"/>
              </a:rPr>
              <a:t>Support law enforcement and int. agencies providing </a:t>
            </a:r>
            <a:r>
              <a:rPr lang="en-GB" sz="1000" b="1" dirty="0">
                <a:solidFill>
                  <a:srgbClr val="003D79"/>
                </a:solidFill>
                <a:latin typeface="Arial" panose="020B0604020202020204" pitchFamily="34" charset="0"/>
                <a:ea typeface="Verdana" panose="020B0604030504040204" pitchFamily="34" charset="0"/>
                <a:cs typeface="Arial" panose="020B0604020202020204" pitchFamily="34" charset="0"/>
              </a:rPr>
              <a:t>customizable and easy-to-use lawful interception solution</a:t>
            </a:r>
          </a:p>
        </p:txBody>
      </p:sp>
      <p:sp>
        <p:nvSpPr>
          <p:cNvPr id="43" name="Ovale 42"/>
          <p:cNvSpPr/>
          <p:nvPr/>
        </p:nvSpPr>
        <p:spPr>
          <a:xfrm>
            <a:off x="4309687" y="3831151"/>
            <a:ext cx="1305658" cy="1186961"/>
          </a:xfrm>
          <a:prstGeom prst="ellipse">
            <a:avLst/>
          </a:prstGeom>
          <a:solidFill>
            <a:schemeClr val="bg1"/>
          </a:solidFill>
          <a:ln w="19050">
            <a:solidFill>
              <a:srgbClr val="F794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42" name="Picture 2" descr="Risultati immagini per cy4ga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2181" y="3909273"/>
            <a:ext cx="1086423" cy="1086423"/>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2"/>
          <p:cNvSpPr txBox="1">
            <a:spLocks/>
          </p:cNvSpPr>
          <p:nvPr/>
        </p:nvSpPr>
        <p:spPr>
          <a:xfrm>
            <a:off x="289659" y="2477143"/>
            <a:ext cx="824380" cy="1691640"/>
          </a:xfrm>
          <a:prstGeom prst="rect">
            <a:avLst/>
          </a:prstGeom>
          <a:ln>
            <a:solidFill>
              <a:srgbClr val="003D79"/>
            </a:solidFill>
          </a:ln>
        </p:spPr>
        <p:txBody>
          <a:bodyPr vert="vert270"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DECISION INTELLIGENCE PLATFORM</a:t>
            </a:r>
          </a:p>
        </p:txBody>
      </p:sp>
      <p:sp>
        <p:nvSpPr>
          <p:cNvPr id="16" name="Parentesi graffa chiusa 15"/>
          <p:cNvSpPr/>
          <p:nvPr/>
        </p:nvSpPr>
        <p:spPr bwMode="auto">
          <a:xfrm rot="10800000">
            <a:off x="1190020" y="4521475"/>
            <a:ext cx="230400" cy="17897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17" name="Titolo 2"/>
          <p:cNvSpPr txBox="1">
            <a:spLocks/>
          </p:cNvSpPr>
          <p:nvPr/>
        </p:nvSpPr>
        <p:spPr>
          <a:xfrm>
            <a:off x="289659" y="4565469"/>
            <a:ext cx="824380" cy="1694959"/>
          </a:xfrm>
          <a:prstGeom prst="rect">
            <a:avLst/>
          </a:prstGeom>
          <a:ln>
            <a:solidFill>
              <a:srgbClr val="003D79"/>
            </a:solidFill>
          </a:ln>
        </p:spPr>
        <p:txBody>
          <a:bodyPr vert="vert270"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LAWFUL INTERCEPTION</a:t>
            </a:r>
          </a:p>
          <a:p>
            <a:pPr algn="ctr"/>
            <a:r>
              <a:rPr lang="en-GB" sz="1000" kern="0" dirty="0">
                <a:solidFill>
                  <a:srgbClr val="003D79"/>
                </a:solidFill>
                <a:latin typeface="Arial" panose="020B0604020202020204" pitchFamily="34" charset="0"/>
                <a:cs typeface="Arial" panose="020B0604020202020204" pitchFamily="34" charset="0"/>
              </a:rPr>
              <a:t>SOCMINT</a:t>
            </a:r>
          </a:p>
          <a:p>
            <a:pPr algn="ctr"/>
            <a:r>
              <a:rPr lang="en-GB" sz="1000" kern="0" dirty="0">
                <a:solidFill>
                  <a:srgbClr val="003D79"/>
                </a:solidFill>
                <a:latin typeface="Arial" panose="020B0604020202020204" pitchFamily="34" charset="0"/>
                <a:cs typeface="Arial" panose="020B0604020202020204" pitchFamily="34" charset="0"/>
              </a:rPr>
              <a:t>(Social Media Intelligence)</a:t>
            </a:r>
          </a:p>
        </p:txBody>
      </p:sp>
      <p:pic>
        <p:nvPicPr>
          <p:cNvPr id="20" name="Immagine 19"/>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58758" y="2329587"/>
            <a:ext cx="1374773" cy="257095"/>
          </a:xfrm>
          <a:prstGeom prst="rect">
            <a:avLst/>
          </a:prstGeom>
        </p:spPr>
      </p:pic>
      <p:sp>
        <p:nvSpPr>
          <p:cNvPr id="22" name="Parentesi graffa chiusa 21"/>
          <p:cNvSpPr/>
          <p:nvPr/>
        </p:nvSpPr>
        <p:spPr bwMode="auto">
          <a:xfrm rot="10800000" flipH="1">
            <a:off x="8460817" y="2306205"/>
            <a:ext cx="231137" cy="19996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23" name="Titolo 2"/>
          <p:cNvSpPr txBox="1">
            <a:spLocks/>
          </p:cNvSpPr>
          <p:nvPr/>
        </p:nvSpPr>
        <p:spPr>
          <a:xfrm>
            <a:off x="8748960" y="2422650"/>
            <a:ext cx="822960" cy="1691640"/>
          </a:xfrm>
          <a:prstGeom prst="rect">
            <a:avLst/>
          </a:prstGeom>
          <a:ln>
            <a:solidFill>
              <a:srgbClr val="003D79"/>
            </a:solidFill>
          </a:ln>
        </p:spPr>
        <p:txBody>
          <a:bodyPr vert="vert"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SIEM</a:t>
            </a:r>
          </a:p>
          <a:p>
            <a:pPr algn="ctr"/>
            <a:r>
              <a:rPr lang="en-US" altLang="it-IT" sz="1000" kern="0" dirty="0">
                <a:solidFill>
                  <a:srgbClr val="003D79"/>
                </a:solidFill>
                <a:latin typeface="Arial" panose="020B0604020202020204" pitchFamily="34" charset="0"/>
                <a:cs typeface="Arial" panose="020B0604020202020204" pitchFamily="34" charset="0"/>
              </a:rPr>
              <a:t>(Security information and event management)</a:t>
            </a:r>
          </a:p>
          <a:p>
            <a:pPr algn="ctr"/>
            <a:r>
              <a:rPr lang="en-US" altLang="it-IT" sz="1000" kern="0" dirty="0">
                <a:solidFill>
                  <a:srgbClr val="003D79"/>
                </a:solidFill>
                <a:latin typeface="Arial" panose="020B0604020202020204" pitchFamily="34" charset="0"/>
                <a:cs typeface="Arial" panose="020B0604020202020204" pitchFamily="34" charset="0"/>
              </a:rPr>
              <a:t>MONITORING</a:t>
            </a:r>
            <a:endParaRPr lang="en-GB" altLang="it-IT" sz="1000" kern="0" dirty="0">
              <a:solidFill>
                <a:srgbClr val="003D79"/>
              </a:solidFill>
              <a:latin typeface="Arial" panose="020B0604020202020204" pitchFamily="34" charset="0"/>
              <a:cs typeface="Arial" panose="020B0604020202020204" pitchFamily="34" charset="0"/>
            </a:endParaRPr>
          </a:p>
        </p:txBody>
      </p:sp>
      <p:sp>
        <p:nvSpPr>
          <p:cNvPr id="24" name="Parentesi graffa chiusa 23"/>
          <p:cNvSpPr/>
          <p:nvPr/>
        </p:nvSpPr>
        <p:spPr bwMode="auto">
          <a:xfrm rot="10800000" flipH="1">
            <a:off x="8460817" y="4520061"/>
            <a:ext cx="231137" cy="179088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27" name="Titolo 2"/>
          <p:cNvSpPr txBox="1">
            <a:spLocks/>
          </p:cNvSpPr>
          <p:nvPr/>
        </p:nvSpPr>
        <p:spPr>
          <a:xfrm>
            <a:off x="504825" y="1517487"/>
            <a:ext cx="4336094"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400" b="1" kern="0" dirty="0">
                <a:latin typeface="Arial" panose="020B0604020202020204" pitchFamily="34" charset="0"/>
                <a:cs typeface="Arial" panose="020B0604020202020204" pitchFamily="34" charset="0"/>
              </a:rPr>
              <a:t>CYBER INTELLIGENCE</a:t>
            </a:r>
          </a:p>
        </p:txBody>
      </p:sp>
      <p:sp>
        <p:nvSpPr>
          <p:cNvPr id="28" name="Titolo 2"/>
          <p:cNvSpPr txBox="1">
            <a:spLocks/>
          </p:cNvSpPr>
          <p:nvPr/>
        </p:nvSpPr>
        <p:spPr>
          <a:xfrm>
            <a:off x="8945310" y="2138401"/>
            <a:ext cx="1712483" cy="277139"/>
          </a:xfrm>
          <a:prstGeom prst="rect">
            <a:avLst/>
          </a:prstGeom>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endParaRPr lang="en-GB" sz="1800" kern="0" dirty="0">
              <a:solidFill>
                <a:schemeClr val="accent6"/>
              </a:solidFill>
            </a:endParaRPr>
          </a:p>
        </p:txBody>
      </p:sp>
      <p:sp>
        <p:nvSpPr>
          <p:cNvPr id="40" name="Titolo 2"/>
          <p:cNvSpPr txBox="1">
            <a:spLocks/>
          </p:cNvSpPr>
          <p:nvPr/>
        </p:nvSpPr>
        <p:spPr>
          <a:xfrm>
            <a:off x="8748960" y="4539831"/>
            <a:ext cx="822960" cy="1691640"/>
          </a:xfrm>
          <a:prstGeom prst="rect">
            <a:avLst/>
          </a:prstGeom>
          <a:ln>
            <a:solidFill>
              <a:srgbClr val="003D79"/>
            </a:solidFill>
          </a:ln>
        </p:spPr>
        <p:txBody>
          <a:bodyPr vert="vert"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000" kern="0" dirty="0">
                <a:solidFill>
                  <a:srgbClr val="003D79"/>
                </a:solidFill>
                <a:latin typeface="Arial" panose="020B0604020202020204" pitchFamily="34" charset="0"/>
                <a:cs typeface="Arial" panose="020B0604020202020204" pitchFamily="34" charset="0"/>
              </a:rPr>
              <a:t>Pen test</a:t>
            </a:r>
          </a:p>
          <a:p>
            <a:pPr algn="ctr"/>
            <a:r>
              <a:rPr lang="en-GB" sz="1000" kern="0" dirty="0">
                <a:solidFill>
                  <a:srgbClr val="003D79"/>
                </a:solidFill>
                <a:latin typeface="Arial" panose="020B0604020202020204" pitchFamily="34" charset="0"/>
                <a:cs typeface="Arial" panose="020B0604020202020204" pitchFamily="34" charset="0"/>
              </a:rPr>
              <a:t>VA</a:t>
            </a:r>
          </a:p>
          <a:p>
            <a:pPr algn="ctr"/>
            <a:r>
              <a:rPr lang="en-GB" sz="1000" kern="0" dirty="0">
                <a:solidFill>
                  <a:srgbClr val="003D79"/>
                </a:solidFill>
                <a:latin typeface="Arial" panose="020B0604020202020204" pitchFamily="34" charset="0"/>
                <a:cs typeface="Arial" panose="020B0604020202020204" pitchFamily="34" charset="0"/>
              </a:rPr>
              <a:t>DGILAB</a:t>
            </a:r>
          </a:p>
          <a:p>
            <a:pPr algn="ctr"/>
            <a:r>
              <a:rPr lang="en-GB" sz="1000" kern="0" dirty="0">
                <a:solidFill>
                  <a:srgbClr val="003D79"/>
                </a:solidFill>
                <a:latin typeface="Arial" panose="020B0604020202020204" pitchFamily="34" charset="0"/>
                <a:cs typeface="Arial" panose="020B0604020202020204" pitchFamily="34" charset="0"/>
              </a:rPr>
              <a:t>Academy</a:t>
            </a:r>
            <a:endParaRPr lang="en-GB" altLang="it-IT" sz="1000" kern="0" dirty="0">
              <a:solidFill>
                <a:srgbClr val="003D79"/>
              </a:solidFill>
              <a:latin typeface="Arial" panose="020B0604020202020204" pitchFamily="34" charset="0"/>
              <a:cs typeface="Arial" panose="020B0604020202020204" pitchFamily="34" charset="0"/>
            </a:endParaRPr>
          </a:p>
        </p:txBody>
      </p:sp>
      <p:sp>
        <p:nvSpPr>
          <p:cNvPr id="41" name="Titolo 2"/>
          <p:cNvSpPr txBox="1">
            <a:spLocks/>
          </p:cNvSpPr>
          <p:nvPr/>
        </p:nvSpPr>
        <p:spPr>
          <a:xfrm>
            <a:off x="5032220" y="1517487"/>
            <a:ext cx="4321330" cy="277139"/>
          </a:xfrm>
          <a:prstGeom prst="rect">
            <a:avLst/>
          </a:prstGeom>
          <a:solidFill>
            <a:srgbClr val="ABAEAF"/>
          </a:solidFill>
        </p:spPr>
        <p:txBody>
          <a:bodyPr anchor="ctr"/>
          <a:lstStyle>
            <a:lvl1pPr algn="l" rtl="0" eaLnBrk="0" fontAlgn="base" hangingPunct="0">
              <a:spcBef>
                <a:spcPct val="0"/>
              </a:spcBef>
              <a:spcAft>
                <a:spcPct val="0"/>
              </a:spcAft>
              <a:defRPr kumimoji="1" lang="en-US" altLang="it-IT" sz="2800" b="0">
                <a:solidFill>
                  <a:schemeClr val="tx1"/>
                </a:solidFill>
                <a:latin typeface="+mn-lt"/>
                <a:ea typeface="+mj-ea"/>
                <a:cs typeface="+mj-cs"/>
              </a:defRPr>
            </a:lvl1pPr>
            <a:lvl2pPr algn="l" rtl="0" eaLnBrk="0" fontAlgn="base" hangingPunct="0">
              <a:spcBef>
                <a:spcPct val="0"/>
              </a:spcBef>
              <a:spcAft>
                <a:spcPct val="0"/>
              </a:spcAft>
              <a:defRPr kumimoji="1" sz="2800">
                <a:solidFill>
                  <a:schemeClr val="bg1"/>
                </a:solidFill>
                <a:latin typeface="Swis721 Cn BT" pitchFamily="34" charset="0"/>
              </a:defRPr>
            </a:lvl2pPr>
            <a:lvl3pPr algn="l" rtl="0" eaLnBrk="0" fontAlgn="base" hangingPunct="0">
              <a:spcBef>
                <a:spcPct val="0"/>
              </a:spcBef>
              <a:spcAft>
                <a:spcPct val="0"/>
              </a:spcAft>
              <a:defRPr kumimoji="1" sz="2800">
                <a:solidFill>
                  <a:schemeClr val="bg1"/>
                </a:solidFill>
                <a:latin typeface="Swis721 Cn BT" pitchFamily="34" charset="0"/>
              </a:defRPr>
            </a:lvl3pPr>
            <a:lvl4pPr algn="l" rtl="0" eaLnBrk="0" fontAlgn="base" hangingPunct="0">
              <a:spcBef>
                <a:spcPct val="0"/>
              </a:spcBef>
              <a:spcAft>
                <a:spcPct val="0"/>
              </a:spcAft>
              <a:defRPr kumimoji="1" sz="2800">
                <a:solidFill>
                  <a:schemeClr val="bg1"/>
                </a:solidFill>
                <a:latin typeface="Swis721 Cn BT" pitchFamily="34" charset="0"/>
              </a:defRPr>
            </a:lvl4pPr>
            <a:lvl5pPr algn="l" rtl="0" eaLnBrk="0" fontAlgn="base" hangingPunct="0">
              <a:spcBef>
                <a:spcPct val="0"/>
              </a:spcBef>
              <a:spcAft>
                <a:spcPct val="0"/>
              </a:spcAft>
              <a:defRPr kumimoji="1" sz="2800">
                <a:solidFill>
                  <a:schemeClr val="bg1"/>
                </a:solidFill>
                <a:latin typeface="Swis721 Cn BT" pitchFamily="34" charset="0"/>
              </a:defRPr>
            </a:lvl5pPr>
            <a:lvl6pPr marL="457200" algn="ctr" rtl="0" eaLnBrk="1" fontAlgn="base" hangingPunct="1">
              <a:spcBef>
                <a:spcPct val="0"/>
              </a:spcBef>
              <a:spcAft>
                <a:spcPct val="0"/>
              </a:spcAft>
              <a:defRPr kumimoji="1" sz="2800" b="1">
                <a:solidFill>
                  <a:srgbClr val="CC0000"/>
                </a:solidFill>
                <a:latin typeface="Arial" charset="0"/>
              </a:defRPr>
            </a:lvl6pPr>
            <a:lvl7pPr marL="914400" algn="ctr" rtl="0" eaLnBrk="1" fontAlgn="base" hangingPunct="1">
              <a:spcBef>
                <a:spcPct val="0"/>
              </a:spcBef>
              <a:spcAft>
                <a:spcPct val="0"/>
              </a:spcAft>
              <a:defRPr kumimoji="1" sz="2800" b="1">
                <a:solidFill>
                  <a:srgbClr val="CC0000"/>
                </a:solidFill>
                <a:latin typeface="Arial" charset="0"/>
              </a:defRPr>
            </a:lvl7pPr>
            <a:lvl8pPr marL="1371600" algn="ctr" rtl="0" eaLnBrk="1" fontAlgn="base" hangingPunct="1">
              <a:spcBef>
                <a:spcPct val="0"/>
              </a:spcBef>
              <a:spcAft>
                <a:spcPct val="0"/>
              </a:spcAft>
              <a:defRPr kumimoji="1" sz="2800" b="1">
                <a:solidFill>
                  <a:srgbClr val="CC0000"/>
                </a:solidFill>
                <a:latin typeface="Arial" charset="0"/>
              </a:defRPr>
            </a:lvl8pPr>
            <a:lvl9pPr marL="1828800" algn="ctr" rtl="0" eaLnBrk="1" fontAlgn="base" hangingPunct="1">
              <a:spcBef>
                <a:spcPct val="0"/>
              </a:spcBef>
              <a:spcAft>
                <a:spcPct val="0"/>
              </a:spcAft>
              <a:defRPr kumimoji="1" sz="2800" b="1">
                <a:solidFill>
                  <a:srgbClr val="CC0000"/>
                </a:solidFill>
                <a:latin typeface="Arial" charset="0"/>
              </a:defRPr>
            </a:lvl9pPr>
          </a:lstStyle>
          <a:p>
            <a:pPr algn="ctr"/>
            <a:r>
              <a:rPr lang="en-GB" sz="1400" b="1" kern="0" dirty="0">
                <a:latin typeface="Arial" panose="020B0604020202020204" pitchFamily="34" charset="0"/>
                <a:cs typeface="Arial" panose="020B0604020202020204" pitchFamily="34" charset="0"/>
              </a:rPr>
              <a:t>CYBER SECURITY</a:t>
            </a:r>
          </a:p>
        </p:txBody>
      </p:sp>
      <p:pic>
        <p:nvPicPr>
          <p:cNvPr id="36" name="Immagine 3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9846" y="4423998"/>
            <a:ext cx="1264363" cy="479586"/>
          </a:xfrm>
          <a:prstGeom prst="rect">
            <a:avLst/>
          </a:prstGeom>
        </p:spPr>
      </p:pic>
      <p:sp>
        <p:nvSpPr>
          <p:cNvPr id="34" name="Figura a mano libera 33"/>
          <p:cNvSpPr/>
          <p:nvPr/>
        </p:nvSpPr>
        <p:spPr>
          <a:xfrm>
            <a:off x="512597" y="1797865"/>
            <a:ext cx="4328322" cy="518889"/>
          </a:xfrm>
          <a:custGeom>
            <a:avLst/>
            <a:gdLst>
              <a:gd name="connsiteX0" fmla="*/ 0 w 2040552"/>
              <a:gd name="connsiteY0" fmla="*/ 0 h 431257"/>
              <a:gd name="connsiteX1" fmla="*/ 2040552 w 2040552"/>
              <a:gd name="connsiteY1" fmla="*/ 0 h 431257"/>
              <a:gd name="connsiteX2" fmla="*/ 2040552 w 2040552"/>
              <a:gd name="connsiteY2" fmla="*/ 431257 h 431257"/>
              <a:gd name="connsiteX3" fmla="*/ 0 w 2040552"/>
              <a:gd name="connsiteY3" fmla="*/ 431257 h 431257"/>
              <a:gd name="connsiteX4" fmla="*/ 0 w 2040552"/>
              <a:gd name="connsiteY4" fmla="*/ 0 h 43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52" h="431257">
                <a:moveTo>
                  <a:pt x="0" y="0"/>
                </a:moveTo>
                <a:lnTo>
                  <a:pt x="2040552" y="0"/>
                </a:lnTo>
                <a:lnTo>
                  <a:pt x="2040552" y="431257"/>
                </a:lnTo>
                <a:lnTo>
                  <a:pt x="0" y="431257"/>
                </a:lnTo>
                <a:lnTo>
                  <a:pt x="0" y="0"/>
                </a:lnTo>
                <a:close/>
              </a:path>
            </a:pathLst>
          </a:custGeom>
          <a:ln w="19050">
            <a:no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91440" rIns="91440" bIns="91440" numCol="1" spcCol="1270" anchor="t" anchorCtr="0">
            <a:noAutofit/>
          </a:bodyPr>
          <a:lstStyle/>
          <a:p>
            <a:pPr lvl="0" algn="just" defTabSz="800100">
              <a:lnSpc>
                <a:spcPct val="90000"/>
              </a:lnSpc>
              <a:spcBef>
                <a:spcPct val="0"/>
              </a:spcBef>
              <a:spcAft>
                <a:spcPts val="600"/>
              </a:spcAft>
              <a:buClr>
                <a:srgbClr val="003D79"/>
              </a:buClr>
            </a:pPr>
            <a:r>
              <a:rPr lang="en-US" sz="1000" i="1" dirty="0">
                <a:solidFill>
                  <a:srgbClr val="003D79"/>
                </a:solidFill>
                <a:latin typeface="Arial" panose="020B0604020202020204" pitchFamily="34" charset="0"/>
                <a:cs typeface="Arial" panose="020B0604020202020204" pitchFamily="34" charset="0"/>
              </a:rPr>
              <a:t>Cyber Intelligence products and services collect and analyze information available online and generated through the use of digital and electronic devices</a:t>
            </a:r>
          </a:p>
        </p:txBody>
      </p:sp>
      <p:pic>
        <p:nvPicPr>
          <p:cNvPr id="45" name="Immagin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0031" y="2299976"/>
            <a:ext cx="1348342" cy="314275"/>
          </a:xfrm>
          <a:prstGeom prst="rect">
            <a:avLst/>
          </a:prstGeom>
        </p:spPr>
      </p:pic>
      <p:sp>
        <p:nvSpPr>
          <p:cNvPr id="46" name="Figura a mano libera 45"/>
          <p:cNvSpPr/>
          <p:nvPr/>
        </p:nvSpPr>
        <p:spPr>
          <a:xfrm>
            <a:off x="5032220" y="1780296"/>
            <a:ext cx="4321330" cy="518889"/>
          </a:xfrm>
          <a:custGeom>
            <a:avLst/>
            <a:gdLst>
              <a:gd name="connsiteX0" fmla="*/ 0 w 2040552"/>
              <a:gd name="connsiteY0" fmla="*/ 0 h 431257"/>
              <a:gd name="connsiteX1" fmla="*/ 2040552 w 2040552"/>
              <a:gd name="connsiteY1" fmla="*/ 0 h 431257"/>
              <a:gd name="connsiteX2" fmla="*/ 2040552 w 2040552"/>
              <a:gd name="connsiteY2" fmla="*/ 431257 h 431257"/>
              <a:gd name="connsiteX3" fmla="*/ 0 w 2040552"/>
              <a:gd name="connsiteY3" fmla="*/ 431257 h 431257"/>
              <a:gd name="connsiteX4" fmla="*/ 0 w 2040552"/>
              <a:gd name="connsiteY4" fmla="*/ 0 h 43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52" h="431257">
                <a:moveTo>
                  <a:pt x="0" y="0"/>
                </a:moveTo>
                <a:lnTo>
                  <a:pt x="2040552" y="0"/>
                </a:lnTo>
                <a:lnTo>
                  <a:pt x="2040552" y="431257"/>
                </a:lnTo>
                <a:lnTo>
                  <a:pt x="0" y="431257"/>
                </a:lnTo>
                <a:lnTo>
                  <a:pt x="0" y="0"/>
                </a:lnTo>
                <a:close/>
              </a:path>
            </a:pathLst>
          </a:custGeom>
          <a:ln w="19050">
            <a:no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91440" rIns="91440" bIns="91440" numCol="1" spcCol="1270" anchor="t" anchorCtr="0">
            <a:noAutofit/>
          </a:bodyPr>
          <a:lstStyle/>
          <a:p>
            <a:pPr lvl="0" algn="just" defTabSz="800100">
              <a:lnSpc>
                <a:spcPct val="90000"/>
              </a:lnSpc>
              <a:spcBef>
                <a:spcPct val="0"/>
              </a:spcBef>
              <a:spcAft>
                <a:spcPts val="600"/>
              </a:spcAft>
              <a:buClr>
                <a:srgbClr val="003D79"/>
              </a:buClr>
            </a:pPr>
            <a:r>
              <a:rPr lang="en-US" sz="1000" i="1" dirty="0">
                <a:solidFill>
                  <a:srgbClr val="003D79"/>
                </a:solidFill>
                <a:latin typeface="Arial" panose="020B0604020202020204" pitchFamily="34" charset="0"/>
                <a:cs typeface="Arial" panose="020B0604020202020204" pitchFamily="34" charset="0"/>
              </a:rPr>
              <a:t>Cyber security products and services protect clients’ information systems, enabling the detection of anomalies and generating response actions</a:t>
            </a:r>
          </a:p>
        </p:txBody>
      </p:sp>
      <p:sp>
        <p:nvSpPr>
          <p:cNvPr id="47" name="Parentesi graffa chiusa 46"/>
          <p:cNvSpPr/>
          <p:nvPr/>
        </p:nvSpPr>
        <p:spPr bwMode="auto">
          <a:xfrm flipH="1">
            <a:off x="1189652" y="2289113"/>
            <a:ext cx="231137" cy="1999636"/>
          </a:xfrm>
          <a:prstGeom prst="rightBrace">
            <a:avLst>
              <a:gd name="adj1" fmla="val 8333"/>
              <a:gd name="adj2" fmla="val 51585"/>
            </a:avLst>
          </a:prstGeom>
          <a:noFill/>
          <a:ln w="12700" cap="sq" cmpd="sng" algn="ctr">
            <a:solidFill>
              <a:srgbClr val="003D7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3D79"/>
              </a:solidFill>
              <a:effectLst/>
              <a:latin typeface="Times New Roman" pitchFamily="18" charset="0"/>
            </a:endParaRPr>
          </a:p>
        </p:txBody>
      </p:sp>
      <p:sp>
        <p:nvSpPr>
          <p:cNvPr id="48" name="Freeform 5">
            <a:extLst>
              <a:ext uri="{FF2B5EF4-FFF2-40B4-BE49-F238E27FC236}">
                <a16:creationId xmlns:a16="http://schemas.microsoft.com/office/drawing/2014/main" id="{D525679B-F1B0-44B6-BA7B-6438A7304469}"/>
              </a:ext>
            </a:extLst>
          </p:cNvPr>
          <p:cNvSpPr>
            <a:spLocks noChangeAspect="1" noEditPoints="1"/>
          </p:cNvSpPr>
          <p:nvPr/>
        </p:nvSpPr>
        <p:spPr bwMode="gray">
          <a:xfrm>
            <a:off x="2913026" y="4912270"/>
            <a:ext cx="204035" cy="501945"/>
          </a:xfrm>
          <a:custGeom>
            <a:avLst/>
            <a:gdLst>
              <a:gd name="T0" fmla="*/ 195 w 721"/>
              <a:gd name="T1" fmla="*/ 161 h 1779"/>
              <a:gd name="T2" fmla="*/ 360 w 721"/>
              <a:gd name="T3" fmla="*/ 0 h 1779"/>
              <a:gd name="T4" fmla="*/ 526 w 721"/>
              <a:gd name="T5" fmla="*/ 161 h 1779"/>
              <a:gd name="T6" fmla="*/ 360 w 721"/>
              <a:gd name="T7" fmla="*/ 369 h 1779"/>
              <a:gd name="T8" fmla="*/ 195 w 721"/>
              <a:gd name="T9" fmla="*/ 161 h 1779"/>
              <a:gd name="T10" fmla="*/ 696 w 721"/>
              <a:gd name="T11" fmla="*/ 593 h 1779"/>
              <a:gd name="T12" fmla="*/ 497 w 721"/>
              <a:gd name="T13" fmla="*/ 393 h 1779"/>
              <a:gd name="T14" fmla="*/ 360 w 721"/>
              <a:gd name="T15" fmla="*/ 449 h 1779"/>
              <a:gd name="T16" fmla="*/ 223 w 721"/>
              <a:gd name="T17" fmla="*/ 393 h 1779"/>
              <a:gd name="T18" fmla="*/ 24 w 721"/>
              <a:gd name="T19" fmla="*/ 593 h 1779"/>
              <a:gd name="T20" fmla="*/ 0 w 721"/>
              <a:gd name="T21" fmla="*/ 1031 h 1779"/>
              <a:gd name="T22" fmla="*/ 65 w 721"/>
              <a:gd name="T23" fmla="*/ 1096 h 1779"/>
              <a:gd name="T24" fmla="*/ 130 w 721"/>
              <a:gd name="T25" fmla="*/ 1031 h 1779"/>
              <a:gd name="T26" fmla="*/ 141 w 721"/>
              <a:gd name="T27" fmla="*/ 614 h 1779"/>
              <a:gd name="T28" fmla="*/ 158 w 721"/>
              <a:gd name="T29" fmla="*/ 598 h 1779"/>
              <a:gd name="T30" fmla="*/ 174 w 721"/>
              <a:gd name="T31" fmla="*/ 614 h 1779"/>
              <a:gd name="T32" fmla="*/ 174 w 721"/>
              <a:gd name="T33" fmla="*/ 1084 h 1779"/>
              <a:gd name="T34" fmla="*/ 174 w 721"/>
              <a:gd name="T35" fmla="*/ 1122 h 1779"/>
              <a:gd name="T36" fmla="*/ 177 w 721"/>
              <a:gd name="T37" fmla="*/ 1707 h 1779"/>
              <a:gd name="T38" fmla="*/ 249 w 721"/>
              <a:gd name="T39" fmla="*/ 1779 h 1779"/>
              <a:gd name="T40" fmla="*/ 321 w 721"/>
              <a:gd name="T41" fmla="*/ 1707 h 1779"/>
              <a:gd name="T42" fmla="*/ 344 w 721"/>
              <a:gd name="T43" fmla="*/ 1122 h 1779"/>
              <a:gd name="T44" fmla="*/ 360 w 721"/>
              <a:gd name="T45" fmla="*/ 1106 h 1779"/>
              <a:gd name="T46" fmla="*/ 376 w 721"/>
              <a:gd name="T47" fmla="*/ 1122 h 1779"/>
              <a:gd name="T48" fmla="*/ 399 w 721"/>
              <a:gd name="T49" fmla="*/ 1707 h 1779"/>
              <a:gd name="T50" fmla="*/ 471 w 721"/>
              <a:gd name="T51" fmla="*/ 1779 h 1779"/>
              <a:gd name="T52" fmla="*/ 544 w 721"/>
              <a:gd name="T53" fmla="*/ 1707 h 1779"/>
              <a:gd name="T54" fmla="*/ 546 w 721"/>
              <a:gd name="T55" fmla="*/ 1122 h 1779"/>
              <a:gd name="T56" fmla="*/ 546 w 721"/>
              <a:gd name="T57" fmla="*/ 1084 h 1779"/>
              <a:gd name="T58" fmla="*/ 547 w 721"/>
              <a:gd name="T59" fmla="*/ 614 h 1779"/>
              <a:gd name="T60" fmla="*/ 563 w 721"/>
              <a:gd name="T61" fmla="*/ 598 h 1779"/>
              <a:gd name="T62" fmla="*/ 579 w 721"/>
              <a:gd name="T63" fmla="*/ 614 h 1779"/>
              <a:gd name="T64" fmla="*/ 590 w 721"/>
              <a:gd name="T65" fmla="*/ 1031 h 1779"/>
              <a:gd name="T66" fmla="*/ 655 w 721"/>
              <a:gd name="T67" fmla="*/ 1096 h 1779"/>
              <a:gd name="T68" fmla="*/ 721 w 721"/>
              <a:gd name="T69" fmla="*/ 1031 h 1779"/>
              <a:gd name="T70" fmla="*/ 696 w 721"/>
              <a:gd name="T71" fmla="*/ 593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1" h="1779">
                <a:moveTo>
                  <a:pt x="195" y="161"/>
                </a:moveTo>
                <a:cubicBezTo>
                  <a:pt x="195" y="59"/>
                  <a:pt x="269" y="0"/>
                  <a:pt x="360" y="0"/>
                </a:cubicBezTo>
                <a:cubicBezTo>
                  <a:pt x="452" y="0"/>
                  <a:pt x="526" y="59"/>
                  <a:pt x="526" y="161"/>
                </a:cubicBezTo>
                <a:cubicBezTo>
                  <a:pt x="526" y="263"/>
                  <a:pt x="446" y="369"/>
                  <a:pt x="360" y="369"/>
                </a:cubicBezTo>
                <a:cubicBezTo>
                  <a:pt x="275" y="369"/>
                  <a:pt x="195" y="263"/>
                  <a:pt x="195" y="161"/>
                </a:cubicBezTo>
                <a:close/>
                <a:moveTo>
                  <a:pt x="696" y="593"/>
                </a:moveTo>
                <a:cubicBezTo>
                  <a:pt x="696" y="474"/>
                  <a:pt x="572" y="393"/>
                  <a:pt x="497" y="393"/>
                </a:cubicBezTo>
                <a:cubicBezTo>
                  <a:pt x="421" y="393"/>
                  <a:pt x="420" y="449"/>
                  <a:pt x="360" y="449"/>
                </a:cubicBezTo>
                <a:cubicBezTo>
                  <a:pt x="301" y="449"/>
                  <a:pt x="283" y="393"/>
                  <a:pt x="223" y="393"/>
                </a:cubicBezTo>
                <a:cubicBezTo>
                  <a:pt x="164" y="393"/>
                  <a:pt x="24" y="474"/>
                  <a:pt x="24" y="593"/>
                </a:cubicBezTo>
                <a:cubicBezTo>
                  <a:pt x="0" y="1031"/>
                  <a:pt x="0" y="1031"/>
                  <a:pt x="0" y="1031"/>
                </a:cubicBezTo>
                <a:cubicBezTo>
                  <a:pt x="0" y="1067"/>
                  <a:pt x="29" y="1096"/>
                  <a:pt x="65" y="1096"/>
                </a:cubicBezTo>
                <a:cubicBezTo>
                  <a:pt x="101" y="1096"/>
                  <a:pt x="130" y="1067"/>
                  <a:pt x="130" y="1031"/>
                </a:cubicBezTo>
                <a:cubicBezTo>
                  <a:pt x="141" y="614"/>
                  <a:pt x="141" y="614"/>
                  <a:pt x="141" y="614"/>
                </a:cubicBezTo>
                <a:cubicBezTo>
                  <a:pt x="141" y="605"/>
                  <a:pt x="149" y="598"/>
                  <a:pt x="158" y="598"/>
                </a:cubicBezTo>
                <a:cubicBezTo>
                  <a:pt x="166" y="598"/>
                  <a:pt x="174" y="605"/>
                  <a:pt x="174" y="614"/>
                </a:cubicBezTo>
                <a:cubicBezTo>
                  <a:pt x="174" y="1084"/>
                  <a:pt x="174" y="1084"/>
                  <a:pt x="174" y="1084"/>
                </a:cubicBezTo>
                <a:cubicBezTo>
                  <a:pt x="174" y="1122"/>
                  <a:pt x="174" y="1122"/>
                  <a:pt x="174" y="1122"/>
                </a:cubicBezTo>
                <a:cubicBezTo>
                  <a:pt x="177" y="1707"/>
                  <a:pt x="177" y="1707"/>
                  <a:pt x="177" y="1707"/>
                </a:cubicBezTo>
                <a:cubicBezTo>
                  <a:pt x="177" y="1747"/>
                  <a:pt x="209" y="1779"/>
                  <a:pt x="249" y="1779"/>
                </a:cubicBezTo>
                <a:cubicBezTo>
                  <a:pt x="289" y="1779"/>
                  <a:pt x="321" y="1747"/>
                  <a:pt x="321" y="1707"/>
                </a:cubicBezTo>
                <a:cubicBezTo>
                  <a:pt x="344" y="1122"/>
                  <a:pt x="344" y="1122"/>
                  <a:pt x="344" y="1122"/>
                </a:cubicBezTo>
                <a:cubicBezTo>
                  <a:pt x="344" y="1113"/>
                  <a:pt x="351" y="1106"/>
                  <a:pt x="360" y="1106"/>
                </a:cubicBezTo>
                <a:cubicBezTo>
                  <a:pt x="369" y="1106"/>
                  <a:pt x="376" y="1113"/>
                  <a:pt x="376" y="1122"/>
                </a:cubicBezTo>
                <a:cubicBezTo>
                  <a:pt x="399" y="1707"/>
                  <a:pt x="399" y="1707"/>
                  <a:pt x="399" y="1707"/>
                </a:cubicBezTo>
                <a:cubicBezTo>
                  <a:pt x="399" y="1747"/>
                  <a:pt x="432" y="1779"/>
                  <a:pt x="471" y="1779"/>
                </a:cubicBezTo>
                <a:cubicBezTo>
                  <a:pt x="511" y="1779"/>
                  <a:pt x="544" y="1747"/>
                  <a:pt x="544" y="1707"/>
                </a:cubicBezTo>
                <a:cubicBezTo>
                  <a:pt x="546" y="1122"/>
                  <a:pt x="546" y="1122"/>
                  <a:pt x="546" y="1122"/>
                </a:cubicBezTo>
                <a:cubicBezTo>
                  <a:pt x="546" y="1084"/>
                  <a:pt x="546" y="1084"/>
                  <a:pt x="546" y="1084"/>
                </a:cubicBezTo>
                <a:cubicBezTo>
                  <a:pt x="547" y="614"/>
                  <a:pt x="547" y="614"/>
                  <a:pt x="547" y="614"/>
                </a:cubicBezTo>
                <a:cubicBezTo>
                  <a:pt x="547" y="605"/>
                  <a:pt x="554" y="598"/>
                  <a:pt x="563" y="598"/>
                </a:cubicBezTo>
                <a:cubicBezTo>
                  <a:pt x="572" y="598"/>
                  <a:pt x="579" y="605"/>
                  <a:pt x="579" y="614"/>
                </a:cubicBezTo>
                <a:cubicBezTo>
                  <a:pt x="590" y="1031"/>
                  <a:pt x="590" y="1031"/>
                  <a:pt x="590" y="1031"/>
                </a:cubicBezTo>
                <a:cubicBezTo>
                  <a:pt x="590" y="1067"/>
                  <a:pt x="619" y="1096"/>
                  <a:pt x="655" y="1096"/>
                </a:cubicBezTo>
                <a:cubicBezTo>
                  <a:pt x="691" y="1096"/>
                  <a:pt x="721" y="1067"/>
                  <a:pt x="721" y="1031"/>
                </a:cubicBezTo>
                <a:lnTo>
                  <a:pt x="696" y="593"/>
                </a:lnTo>
                <a:close/>
              </a:path>
            </a:pathLst>
          </a:custGeom>
          <a:solidFill>
            <a:srgbClr val="F7941D"/>
          </a:solidFill>
          <a:ln w="9525">
            <a:noFill/>
            <a:round/>
            <a:headEnd/>
            <a:tailEnd/>
          </a:ln>
          <a:effectLst/>
          <a:scene3d>
            <a:camera prst="orthographicFront"/>
            <a:lightRig rig="twoPt" dir="t">
              <a:rot lat="0" lon="0" rev="8400000"/>
            </a:lightRig>
          </a:scene3d>
          <a:sp3d extrusionH="63500" prstMaterial="matte"/>
        </p:spPr>
        <p:txBody>
          <a:bodyPr vert="horz" wrap="square" lIns="91421" tIns="45710" rIns="91421" bIns="45710" numCol="1" anchor="t" anchorCtr="0" compatLnSpc="1">
            <a:prstTxWarp prst="textNoShape">
              <a:avLst/>
            </a:prstTxWarp>
          </a:bodyPr>
          <a:lstStyle/>
          <a:p>
            <a:endParaRPr lang="de-DE" sz="1600" dirty="0">
              <a:solidFill>
                <a:prstClr val="white"/>
              </a:solidFill>
              <a:cs typeface="Arial" charset="0"/>
            </a:endParaRPr>
          </a:p>
        </p:txBody>
      </p:sp>
      <p:sp>
        <p:nvSpPr>
          <p:cNvPr id="49" name="Ovale 48">
            <a:extLst>
              <a:ext uri="{FF2B5EF4-FFF2-40B4-BE49-F238E27FC236}">
                <a16:creationId xmlns:a16="http://schemas.microsoft.com/office/drawing/2014/main" id="{14C15EAE-C8DA-4E73-AD36-A2A3B959CC2C}"/>
              </a:ext>
            </a:extLst>
          </p:cNvPr>
          <p:cNvSpPr/>
          <p:nvPr/>
        </p:nvSpPr>
        <p:spPr bwMode="auto">
          <a:xfrm>
            <a:off x="2656570" y="4817053"/>
            <a:ext cx="709492" cy="692376"/>
          </a:xfrm>
          <a:prstGeom prst="ellipse">
            <a:avLst/>
          </a:prstGeom>
          <a:noFill/>
          <a:ln w="28575" cap="sq" cmpd="sng" algn="ctr">
            <a:solidFill>
              <a:schemeClr val="tx1"/>
            </a:solidFill>
            <a:prstDash val="solid"/>
            <a:round/>
            <a:headEnd type="none" w="sm" len="sm"/>
            <a:tailEnd type="none" w="sm" len="sm"/>
          </a:ln>
          <a:effectLst/>
        </p:spPr>
        <p:txBody>
          <a:bodyPr vert="horz" wrap="square" lIns="35992" tIns="35992" rIns="35992" bIns="35992" numCol="1" rtlCol="0" anchor="ctr" anchorCtr="0" compatLnSpc="1">
            <a:prstTxWarp prst="textNoShape">
              <a:avLst/>
            </a:prstTxWarp>
          </a:bodyPr>
          <a:lstStyle/>
          <a:p>
            <a:pPr algn="ctr" defTabSz="914174"/>
            <a:endParaRPr lang="it-IT" sz="1200" dirty="0"/>
          </a:p>
        </p:txBody>
      </p:sp>
      <p:sp>
        <p:nvSpPr>
          <p:cNvPr id="51" name="Triangolo isoscele 50">
            <a:extLst>
              <a:ext uri="{FF2B5EF4-FFF2-40B4-BE49-F238E27FC236}">
                <a16:creationId xmlns:a16="http://schemas.microsoft.com/office/drawing/2014/main" id="{DC623292-474B-454B-8A56-359472B1CF3D}"/>
              </a:ext>
            </a:extLst>
          </p:cNvPr>
          <p:cNvSpPr/>
          <p:nvPr/>
        </p:nvSpPr>
        <p:spPr bwMode="auto">
          <a:xfrm>
            <a:off x="2404496" y="4492985"/>
            <a:ext cx="1252118" cy="144799"/>
          </a:xfrm>
          <a:prstGeom prst="triangle">
            <a:avLst>
              <a:gd name="adj" fmla="val 48568"/>
            </a:avLst>
          </a:prstGeom>
          <a:noFill/>
          <a:ln w="19050" cap="sq" cmpd="sng" algn="ctr">
            <a:solidFill>
              <a:srgbClr val="003D79"/>
            </a:solidFill>
            <a:prstDash val="solid"/>
            <a:round/>
            <a:headEnd type="none" w="sm" len="sm"/>
            <a:tailEnd type="none" w="sm" len="sm"/>
          </a:ln>
          <a:effectLst/>
        </p:spPr>
        <p:txBody>
          <a:bodyPr vert="horz" wrap="square" lIns="35992" tIns="35992" rIns="35992" bIns="35992" numCol="1" rtlCol="0" anchor="ctr" anchorCtr="0" compatLnSpc="1">
            <a:prstTxWarp prst="textNoShape">
              <a:avLst/>
            </a:prstTxWarp>
          </a:bodyPr>
          <a:lstStyle/>
          <a:p>
            <a:pPr algn="ctr"/>
            <a:endParaRPr lang="it-IT" sz="1200" dirty="0">
              <a:solidFill>
                <a:prstClr val="white"/>
              </a:solidFill>
              <a:latin typeface="Calibri" panose="020F0502020204030204"/>
              <a:cs typeface="Arial" charset="0"/>
            </a:endParaRPr>
          </a:p>
        </p:txBody>
      </p:sp>
      <p:sp>
        <p:nvSpPr>
          <p:cNvPr id="31" name="Rectangle 30"/>
          <p:cNvSpPr/>
          <p:nvPr/>
        </p:nvSpPr>
        <p:spPr>
          <a:xfrm>
            <a:off x="1616195" y="4915115"/>
            <a:ext cx="733016" cy="521279"/>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3571009" y="4938035"/>
            <a:ext cx="958807" cy="521279"/>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2375219" y="5558105"/>
            <a:ext cx="1193441" cy="278597"/>
          </a:xfrm>
          <a:prstGeom prst="rect">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Elbow Connector 60"/>
          <p:cNvCxnSpPr>
            <a:stCxn id="31" idx="2"/>
            <a:endCxn id="54" idx="1"/>
          </p:cNvCxnSpPr>
          <p:nvPr/>
        </p:nvCxnSpPr>
        <p:spPr>
          <a:xfrm rot="16200000" flipH="1">
            <a:off x="2048456" y="5370641"/>
            <a:ext cx="261010" cy="392516"/>
          </a:xfrm>
          <a:prstGeom prst="bentConnector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53" idx="2"/>
            <a:endCxn id="54" idx="3"/>
          </p:cNvCxnSpPr>
          <p:nvPr/>
        </p:nvCxnSpPr>
        <p:spPr>
          <a:xfrm rot="5400000">
            <a:off x="3690492" y="5337483"/>
            <a:ext cx="238090" cy="481753"/>
          </a:xfrm>
          <a:prstGeom prst="bentConnector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385" name="Elbow Connector 16384"/>
          <p:cNvCxnSpPr>
            <a:stCxn id="31" idx="0"/>
            <a:endCxn id="53" idx="0"/>
          </p:cNvCxnSpPr>
          <p:nvPr/>
        </p:nvCxnSpPr>
        <p:spPr>
          <a:xfrm rot="16200000" flipH="1">
            <a:off x="3005098" y="3892720"/>
            <a:ext cx="22920" cy="2067710"/>
          </a:xfrm>
          <a:prstGeom prst="bentConnector3">
            <a:avLst>
              <a:gd name="adj1" fmla="val -792792"/>
            </a:avLst>
          </a:prstGeom>
          <a:ln>
            <a:solidFill>
              <a:srgbClr val="003D79"/>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2" name="Titolo 4">
            <a:extLst>
              <a:ext uri="{FF2B5EF4-FFF2-40B4-BE49-F238E27FC236}">
                <a16:creationId xmlns:a16="http://schemas.microsoft.com/office/drawing/2014/main" id="{BA0BA247-05FC-4B84-9191-478386904C8A}"/>
              </a:ext>
            </a:extLst>
          </p:cNvPr>
          <p:cNvSpPr txBox="1">
            <a:spLocks/>
          </p:cNvSpPr>
          <p:nvPr/>
        </p:nvSpPr>
        <p:spPr>
          <a:xfrm>
            <a:off x="372115" y="640111"/>
            <a:ext cx="8541396" cy="392289"/>
          </a:xfrm>
          <a:prstGeom prst="rect">
            <a:avLst/>
          </a:prstGeom>
        </p:spPr>
        <p:txBody>
          <a:bodyPr vert="horz" lIns="91440" tIns="0" rIns="91440" bIns="45720" rtlCol="0" anchor="t" anchorCtr="0">
            <a:noAutofit/>
          </a:bodyPr>
          <a:lstStyle>
            <a:lvl1pPr algn="l" defTabSz="457200" rtl="0" eaLnBrk="1" latinLnBrk="0" hangingPunct="1">
              <a:spcBef>
                <a:spcPct val="0"/>
              </a:spcBef>
              <a:buNone/>
              <a:defRPr sz="2000" b="1" kern="1200">
                <a:solidFill>
                  <a:srgbClr val="003D79"/>
                </a:solidFill>
                <a:latin typeface="Arial" panose="020B0604020202020204" pitchFamily="34" charset="0"/>
                <a:ea typeface="+mj-ea"/>
                <a:cs typeface="Arial" panose="020B0604020202020204" pitchFamily="34" charset="0"/>
              </a:defRPr>
            </a:lvl1pPr>
          </a:lstStyle>
          <a:p>
            <a:r>
              <a:rPr lang="en-US" dirty="0"/>
              <a:t>One-Stop-Shop Approach with a Wide Range of Proprietary Products</a:t>
            </a:r>
          </a:p>
        </p:txBody>
      </p:sp>
      <p:sp>
        <p:nvSpPr>
          <p:cNvPr id="58" name="Segnaposto testo 5">
            <a:extLst>
              <a:ext uri="{FF2B5EF4-FFF2-40B4-BE49-F238E27FC236}">
                <a16:creationId xmlns:a16="http://schemas.microsoft.com/office/drawing/2014/main" id="{2517AE97-7988-4204-A9B1-D5B8B7876A20}"/>
              </a:ext>
            </a:extLst>
          </p:cNvPr>
          <p:cNvSpPr txBox="1">
            <a:spLocks/>
          </p:cNvSpPr>
          <p:nvPr/>
        </p:nvSpPr>
        <p:spPr>
          <a:xfrm>
            <a:off x="494839" y="1078886"/>
            <a:ext cx="8884248" cy="324498"/>
          </a:xfrm>
          <a:prstGeom prst="rect">
            <a:avLst/>
          </a:prstGeom>
          <a:noFill/>
        </p:spPr>
        <p:txBody>
          <a:bodyPr vert="horz" wrap="square" lIns="108000" tIns="36000" rIns="108000" bIns="72000" rtlCol="0" anchor="t" anchorCtr="0">
            <a:noAutofit/>
          </a:bodyPr>
          <a:lstStyle>
            <a:lvl1pPr marL="0" indent="0" algn="l" defTabSz="457200" rtl="0" eaLnBrk="1" latinLnBrk="0" hangingPunct="1">
              <a:lnSpc>
                <a:spcPct val="100000"/>
              </a:lnSpc>
              <a:spcBef>
                <a:spcPct val="20000"/>
              </a:spcBef>
              <a:buFont typeface="Arial"/>
              <a:buNone/>
              <a:defRPr sz="1400" kern="1200">
                <a:solidFill>
                  <a:schemeClr val="tx2"/>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200" kern="1200">
                <a:solidFill>
                  <a:srgbClr val="7F7F7F"/>
                </a:solidFill>
                <a:latin typeface="+mn-lt"/>
                <a:ea typeface="+mn-ea"/>
                <a:cs typeface="+mn-cs"/>
              </a:defRPr>
            </a:lvl3pPr>
            <a:lvl4pPr marL="1371600" indent="0" algn="l" defTabSz="457200" rtl="0" eaLnBrk="1" latinLnBrk="0" hangingPunct="1">
              <a:spcBef>
                <a:spcPct val="20000"/>
              </a:spcBef>
              <a:buFont typeface="Arial"/>
              <a:buNone/>
              <a:defRPr sz="1200" kern="1200">
                <a:solidFill>
                  <a:srgbClr val="7F7F7F"/>
                </a:solidFill>
                <a:latin typeface="+mn-lt"/>
                <a:ea typeface="+mn-ea"/>
                <a:cs typeface="+mn-cs"/>
              </a:defRPr>
            </a:lvl4pPr>
            <a:lvl5pPr marL="1828800" indent="0" algn="l" defTabSz="457200" rtl="0" eaLnBrk="1" latinLnBrk="0" hangingPunct="1">
              <a:spcBef>
                <a:spcPct val="20000"/>
              </a:spcBef>
              <a:buFont typeface="Arial"/>
              <a:buNone/>
              <a:defRPr sz="12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i="1" dirty="0"/>
              <a:t>A unique, defensive and offensive platform of integrated HW and SW proprietary modules to gather, collect, analyze, protect or disrupt data and networks, and to extract and disseminate operational meaningful information</a:t>
            </a:r>
          </a:p>
        </p:txBody>
      </p:sp>
      <p:pic>
        <p:nvPicPr>
          <p:cNvPr id="56" name="Immagine 55"/>
          <p:cNvPicPr>
            <a:picLocks noChangeAspect="1"/>
          </p:cNvPicPr>
          <p:nvPr/>
        </p:nvPicPr>
        <p:blipFill rotWithShape="1">
          <a:blip r:embed="rId6"/>
          <a:srcRect l="8442" t="34074" r="9162" b="17407"/>
          <a:stretch/>
        </p:blipFill>
        <p:spPr>
          <a:xfrm>
            <a:off x="1451043" y="2558583"/>
            <a:ext cx="1117417" cy="370118"/>
          </a:xfrm>
          <a:prstGeom prst="rect">
            <a:avLst/>
          </a:prstGeom>
        </p:spPr>
      </p:pic>
      <p:pic>
        <p:nvPicPr>
          <p:cNvPr id="55" name="Immagine 54">
            <a:extLst>
              <a:ext uri="{FF2B5EF4-FFF2-40B4-BE49-F238E27FC236}">
                <a16:creationId xmlns:a16="http://schemas.microsoft.com/office/drawing/2014/main" id="{93C42C82-C318-4FC7-85F8-D8304A6D56DB}"/>
              </a:ext>
            </a:extLst>
          </p:cNvPr>
          <p:cNvPicPr>
            <a:picLocks noChangeAspect="1"/>
          </p:cNvPicPr>
          <p:nvPr/>
        </p:nvPicPr>
        <p:blipFill rotWithShape="1">
          <a:blip r:embed="rId7"/>
          <a:srcRect l="17501" t="45412" r="41053" b="11863"/>
          <a:stretch/>
        </p:blipFill>
        <p:spPr>
          <a:xfrm>
            <a:off x="1631395" y="4944877"/>
            <a:ext cx="709493" cy="480751"/>
          </a:xfrm>
          <a:prstGeom prst="rect">
            <a:avLst/>
          </a:prstGeom>
        </p:spPr>
      </p:pic>
      <p:pic>
        <p:nvPicPr>
          <p:cNvPr id="57" name="Immagine 56">
            <a:extLst>
              <a:ext uri="{FF2B5EF4-FFF2-40B4-BE49-F238E27FC236}">
                <a16:creationId xmlns:a16="http://schemas.microsoft.com/office/drawing/2014/main" id="{E9E3FA18-3253-4CA7-AA1A-5FBD1B9FFC0E}"/>
              </a:ext>
            </a:extLst>
          </p:cNvPr>
          <p:cNvPicPr>
            <a:picLocks noChangeAspect="1"/>
          </p:cNvPicPr>
          <p:nvPr/>
        </p:nvPicPr>
        <p:blipFill rotWithShape="1">
          <a:blip r:embed="rId8"/>
          <a:srcRect l="13852" t="47718" r="41532" b="12102"/>
          <a:stretch/>
        </p:blipFill>
        <p:spPr>
          <a:xfrm>
            <a:off x="3604764" y="4973637"/>
            <a:ext cx="888746" cy="462757"/>
          </a:xfrm>
          <a:prstGeom prst="rect">
            <a:avLst/>
          </a:prstGeom>
        </p:spPr>
      </p:pic>
      <p:pic>
        <p:nvPicPr>
          <p:cNvPr id="59" name="Immagine 58">
            <a:extLst>
              <a:ext uri="{FF2B5EF4-FFF2-40B4-BE49-F238E27FC236}">
                <a16:creationId xmlns:a16="http://schemas.microsoft.com/office/drawing/2014/main" id="{7821BBCD-17E0-46C6-92F0-45DE70A78520}"/>
              </a:ext>
            </a:extLst>
          </p:cNvPr>
          <p:cNvPicPr>
            <a:picLocks noChangeAspect="1"/>
          </p:cNvPicPr>
          <p:nvPr/>
        </p:nvPicPr>
        <p:blipFill rotWithShape="1">
          <a:blip r:embed="rId9"/>
          <a:srcRect l="13553" t="45688" r="41053" b="12239"/>
          <a:stretch/>
        </p:blipFill>
        <p:spPr>
          <a:xfrm>
            <a:off x="2672872" y="5578360"/>
            <a:ext cx="865910" cy="246619"/>
          </a:xfrm>
          <a:prstGeom prst="rect">
            <a:avLst/>
          </a:prstGeom>
        </p:spPr>
      </p:pic>
      <p:sp>
        <p:nvSpPr>
          <p:cNvPr id="60" name="Donut 39">
            <a:extLst>
              <a:ext uri="{FF2B5EF4-FFF2-40B4-BE49-F238E27FC236}">
                <a16:creationId xmlns:a16="http://schemas.microsoft.com/office/drawing/2014/main" id="{E26BED2A-10DD-455F-9702-032A12F3949D}"/>
              </a:ext>
            </a:extLst>
          </p:cNvPr>
          <p:cNvSpPr/>
          <p:nvPr/>
        </p:nvSpPr>
        <p:spPr>
          <a:xfrm>
            <a:off x="2413172" y="5584140"/>
            <a:ext cx="244206" cy="240018"/>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3D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Tree>
    <p:extLst>
      <p:ext uri="{BB962C8B-B14F-4D97-AF65-F5344CB8AC3E}">
        <p14:creationId xmlns:p14="http://schemas.microsoft.com/office/powerpoint/2010/main" val="13609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182977" y="1986435"/>
            <a:ext cx="2466578" cy="1324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2977831" y="716897"/>
            <a:ext cx="3180500" cy="1398160"/>
          </a:xfrm>
          <a:prstGeom prst="rect">
            <a:avLst/>
          </a:prstGeom>
        </p:spPr>
        <p:txBody>
          <a:bodyPr wrap="square" lIns="73997" tIns="36999" rIns="73997" bIns="36999">
            <a:spAutoFit/>
          </a:bodyPr>
          <a:lstStyle/>
          <a:p>
            <a:r>
              <a:rPr lang="it-IT" sz="2200" b="1" dirty="0">
                <a:solidFill>
                  <a:srgbClr val="F39200"/>
                </a:solidFill>
                <a:latin typeface="Arial "/>
                <a:cs typeface="Arial" panose="020B0604020202020204" pitchFamily="34" charset="0"/>
              </a:rPr>
              <a:t>QUIPO</a:t>
            </a:r>
          </a:p>
          <a:p>
            <a:r>
              <a:rPr lang="it-IT" sz="2200" b="1" dirty="0">
                <a:solidFill>
                  <a:srgbClr val="F39200"/>
                </a:solidFill>
                <a:latin typeface="Arial "/>
                <a:cs typeface="Arial" panose="020B0604020202020204" pitchFamily="34" charset="0"/>
              </a:rPr>
              <a:t>DECISION INTELLIGENCE</a:t>
            </a:r>
          </a:p>
          <a:p>
            <a:r>
              <a:rPr lang="en-US" sz="1000" i="1" dirty="0">
                <a:solidFill>
                  <a:srgbClr val="F39200"/>
                </a:solidFill>
                <a:latin typeface="Arial "/>
              </a:rPr>
              <a:t>The Right Information, At The Right Time,</a:t>
            </a:r>
          </a:p>
          <a:p>
            <a:r>
              <a:rPr lang="en-US" sz="1000" i="1" dirty="0">
                <a:solidFill>
                  <a:srgbClr val="F39200"/>
                </a:solidFill>
                <a:latin typeface="Arial "/>
              </a:rPr>
              <a:t>To The Right People, In The Right Way</a:t>
            </a:r>
            <a:endParaRPr lang="it-IT" sz="1000" dirty="0">
              <a:solidFill>
                <a:srgbClr val="F39200"/>
              </a:solidFill>
              <a:latin typeface="Arial "/>
              <a:cs typeface="Arial" panose="020B0604020202020204" pitchFamily="34" charset="0"/>
            </a:endParaRPr>
          </a:p>
        </p:txBody>
      </p:sp>
      <p:sp>
        <p:nvSpPr>
          <p:cNvPr id="18" name="Rettangolo 17"/>
          <p:cNvSpPr/>
          <p:nvPr/>
        </p:nvSpPr>
        <p:spPr>
          <a:xfrm>
            <a:off x="6341104" y="3429001"/>
            <a:ext cx="3308451" cy="2784146"/>
          </a:xfrm>
          <a:prstGeom prst="rect">
            <a:avLst/>
          </a:prstGeom>
          <a:solidFill>
            <a:srgbClr val="143C6A"/>
          </a:solidFill>
          <a:ln>
            <a:noFill/>
          </a:ln>
        </p:spPr>
        <p:style>
          <a:lnRef idx="2">
            <a:schemeClr val="accent1">
              <a:shade val="50000"/>
            </a:schemeClr>
          </a:lnRef>
          <a:fillRef idx="1">
            <a:schemeClr val="accent1"/>
          </a:fillRef>
          <a:effectRef idx="0">
            <a:schemeClr val="accent1"/>
          </a:effectRef>
          <a:fontRef idx="minor">
            <a:schemeClr val="lt1"/>
          </a:fontRef>
        </p:style>
        <p:txBody>
          <a:bodyPr lIns="73997" tIns="36999" rIns="73997" bIns="36999" rtlCol="0" anchor="ctr"/>
          <a:lstStyle/>
          <a:p>
            <a:pPr algn="ctr"/>
            <a:endParaRPr lang="it-IT" sz="1942" dirty="0"/>
          </a:p>
        </p:txBody>
      </p:sp>
      <p:sp>
        <p:nvSpPr>
          <p:cNvPr id="21" name="Rettangolo 20"/>
          <p:cNvSpPr/>
          <p:nvPr/>
        </p:nvSpPr>
        <p:spPr>
          <a:xfrm>
            <a:off x="2982733" y="2276924"/>
            <a:ext cx="3228717" cy="3712127"/>
          </a:xfrm>
          <a:prstGeom prst="rect">
            <a:avLst/>
          </a:prstGeom>
        </p:spPr>
        <p:txBody>
          <a:bodyPr wrap="square" lIns="73997" tIns="36999" rIns="73997" bIns="36999">
            <a:spAutoFit/>
          </a:bodyPr>
          <a:lstStyle/>
          <a:p>
            <a:pPr fontAlgn="base">
              <a:spcAft>
                <a:spcPts val="324"/>
              </a:spcAft>
            </a:pPr>
            <a:r>
              <a:rPr lang="en-US" sz="971" dirty="0">
                <a:solidFill>
                  <a:srgbClr val="143C6A"/>
                </a:solidFill>
                <a:latin typeface="Arial "/>
                <a:cs typeface="Arial" panose="020B0604020202020204" pitchFamily="34" charset="0"/>
              </a:rPr>
              <a:t>QUIPO is a </a:t>
            </a:r>
            <a:r>
              <a:rPr lang="en-US" sz="971" b="1" dirty="0">
                <a:solidFill>
                  <a:srgbClr val="143C6A"/>
                </a:solidFill>
                <a:latin typeface="Arial "/>
                <a:cs typeface="Arial" panose="020B0604020202020204" pitchFamily="34" charset="0"/>
              </a:rPr>
              <a:t>Decision Intelligence </a:t>
            </a:r>
            <a:r>
              <a:rPr lang="en-US" sz="971" dirty="0">
                <a:solidFill>
                  <a:srgbClr val="143C6A"/>
                </a:solidFill>
                <a:latin typeface="Arial "/>
                <a:cs typeface="Arial" panose="020B0604020202020204" pitchFamily="34" charset="0"/>
              </a:rPr>
              <a:t>platform based on AI algorithms that transforms </a:t>
            </a:r>
            <a:r>
              <a:rPr lang="en-US" sz="971" b="1" dirty="0">
                <a:solidFill>
                  <a:srgbClr val="143C6A"/>
                </a:solidFill>
                <a:latin typeface="Arial "/>
                <a:cs typeface="Arial" panose="020B0604020202020204" pitchFamily="34" charset="0"/>
              </a:rPr>
              <a:t>data into knowledge </a:t>
            </a:r>
            <a:r>
              <a:rPr lang="en-US" sz="971" dirty="0">
                <a:solidFill>
                  <a:srgbClr val="143C6A"/>
                </a:solidFill>
                <a:latin typeface="Arial "/>
                <a:cs typeface="Arial" panose="020B0604020202020204" pitchFamily="34" charset="0"/>
              </a:rPr>
              <a:t>and provides </a:t>
            </a:r>
            <a:r>
              <a:rPr lang="en-US" sz="971" b="1" dirty="0">
                <a:solidFill>
                  <a:srgbClr val="143C6A"/>
                </a:solidFill>
                <a:latin typeface="Arial "/>
                <a:cs typeface="Arial" panose="020B0604020202020204" pitchFamily="34" charset="0"/>
              </a:rPr>
              <a:t>Decision Support </a:t>
            </a:r>
            <a:r>
              <a:rPr lang="en-US" sz="971" dirty="0">
                <a:solidFill>
                  <a:srgbClr val="143C6A"/>
                </a:solidFill>
                <a:latin typeface="Arial "/>
                <a:cs typeface="Arial" panose="020B0604020202020204" pitchFamily="34" charset="0"/>
              </a:rPr>
              <a:t>and </a:t>
            </a:r>
            <a:r>
              <a:rPr lang="en-US" sz="971" b="1" dirty="0">
                <a:solidFill>
                  <a:srgbClr val="143C6A"/>
                </a:solidFill>
                <a:latin typeface="Arial "/>
                <a:cs typeface="Arial" panose="020B0604020202020204" pitchFamily="34" charset="0"/>
              </a:rPr>
              <a:t>Decision Augmentation </a:t>
            </a:r>
            <a:r>
              <a:rPr lang="en-US" sz="971" dirty="0">
                <a:solidFill>
                  <a:srgbClr val="143C6A"/>
                </a:solidFill>
                <a:latin typeface="Arial "/>
                <a:cs typeface="Arial" panose="020B0604020202020204" pitchFamily="34" charset="0"/>
              </a:rPr>
              <a:t>more and beyond</a:t>
            </a:r>
            <a:r>
              <a:rPr lang="en-US" sz="971" b="1" dirty="0">
                <a:solidFill>
                  <a:srgbClr val="143C6A"/>
                </a:solidFill>
                <a:latin typeface="Arial "/>
                <a:cs typeface="Arial" panose="020B0604020202020204" pitchFamily="34" charset="0"/>
              </a:rPr>
              <a:t> </a:t>
            </a:r>
            <a:r>
              <a:rPr lang="en-US" sz="971" dirty="0">
                <a:solidFill>
                  <a:srgbClr val="143C6A"/>
                </a:solidFill>
                <a:latin typeface="Arial "/>
                <a:cs typeface="Arial" panose="020B0604020202020204" pitchFamily="34" charset="0"/>
              </a:rPr>
              <a:t>traditional solutions based on conventional IT technologies</a:t>
            </a:r>
          </a:p>
          <a:p>
            <a:pPr algn="just" fontAlgn="base">
              <a:spcBef>
                <a:spcPts val="647"/>
              </a:spcBef>
              <a:spcAft>
                <a:spcPts val="324"/>
              </a:spcAft>
            </a:pPr>
            <a:r>
              <a:rPr lang="en-US" sz="1295" b="1" dirty="0">
                <a:solidFill>
                  <a:srgbClr val="F39200"/>
                </a:solidFill>
                <a:latin typeface="Arial "/>
                <a:cs typeface="Arial" panose="020B0604020202020204" pitchFamily="34" charset="0"/>
              </a:rPr>
              <a:t>Value drivers</a:t>
            </a:r>
            <a:endParaRPr lang="en-US" sz="1295" b="1" dirty="0">
              <a:solidFill>
                <a:srgbClr val="143C6A"/>
              </a:solidFill>
              <a:latin typeface="Arial "/>
              <a:cs typeface="Arial" panose="020B0604020202020204" pitchFamily="34" charset="0"/>
            </a:endParaRPr>
          </a:p>
          <a:p>
            <a:pPr algn="just" fontAlgn="base">
              <a:spcAft>
                <a:spcPts val="324"/>
              </a:spcAft>
            </a:pPr>
            <a:r>
              <a:rPr lang="en-US" sz="1000" b="1" dirty="0">
                <a:solidFill>
                  <a:srgbClr val="143C6A"/>
                </a:solidFill>
                <a:latin typeface="Arial" panose="020B0604020202020204" pitchFamily="34" charset="0"/>
                <a:cs typeface="Arial" panose="020B0604020202020204" pitchFamily="34" charset="0"/>
              </a:rPr>
              <a:t>Multilayer analysis in a unique solution</a:t>
            </a:r>
          </a:p>
          <a:p>
            <a:pPr algn="just" fontAlgn="base">
              <a:spcAft>
                <a:spcPts val="324"/>
              </a:spcAft>
            </a:pPr>
            <a:r>
              <a:rPr lang="en-GB" sz="1000" dirty="0">
                <a:solidFill>
                  <a:srgbClr val="143C6A"/>
                </a:solidFill>
                <a:latin typeface="Arial" panose="020B0604020202020204" pitchFamily="34" charset="0"/>
                <a:cs typeface="Arial" panose="020B0604020202020204" pitchFamily="34" charset="0"/>
              </a:rPr>
              <a:t>The integrated collection of multiple information assets (internal or external) enables the possibility to combine multiple analysis models (video tagging, audio tagging, semantic analysis, face recognition, location identification, feature detection, link analysis, etc.).</a:t>
            </a:r>
          </a:p>
          <a:p>
            <a:pPr algn="just" fontAlgn="base">
              <a:spcBef>
                <a:spcPts val="647"/>
              </a:spcBef>
              <a:spcAft>
                <a:spcPts val="324"/>
              </a:spcAft>
            </a:pPr>
            <a:r>
              <a:rPr lang="en-GB" sz="1000" b="1" dirty="0">
                <a:solidFill>
                  <a:srgbClr val="143C6A"/>
                </a:solidFill>
                <a:latin typeface="Arial" panose="020B0604020202020204" pitchFamily="34" charset="0"/>
                <a:cs typeface="Arial" panose="020B0604020202020204" pitchFamily="34" charset="0"/>
              </a:rPr>
              <a:t>Prompt Information from </a:t>
            </a:r>
            <a:r>
              <a:rPr lang="it-IT" sz="1000" b="1" dirty="0">
                <a:solidFill>
                  <a:srgbClr val="143C6A"/>
                </a:solidFill>
                <a:latin typeface="Arial" panose="020B0604020202020204" pitchFamily="34" charset="0"/>
                <a:cs typeface="Arial" panose="020B0604020202020204" pitchFamily="34" charset="0"/>
              </a:rPr>
              <a:t>large datasets</a:t>
            </a:r>
          </a:p>
          <a:p>
            <a:pPr algn="just">
              <a:spcAft>
                <a:spcPts val="324"/>
              </a:spcAft>
            </a:pPr>
            <a:r>
              <a:rPr lang="en-GB" sz="1000" dirty="0">
                <a:solidFill>
                  <a:srgbClr val="143C6A"/>
                </a:solidFill>
                <a:latin typeface="Arial" panose="020B0604020202020204" pitchFamily="34" charset="0"/>
                <a:cs typeface="Arial" panose="020B0604020202020204" pitchFamily="34" charset="0"/>
              </a:rPr>
              <a:t>More effective real time access to external and internal information minimizes reputational risks, and a fraud and product development mitigates costs</a:t>
            </a:r>
            <a:endParaRPr lang="it-IT" sz="1000" dirty="0">
              <a:solidFill>
                <a:srgbClr val="143C6A"/>
              </a:solidFill>
              <a:latin typeface="Arial" panose="020B0604020202020204" pitchFamily="34" charset="0"/>
              <a:cs typeface="Arial" panose="020B0604020202020204" pitchFamily="34" charset="0"/>
            </a:endParaRPr>
          </a:p>
          <a:p>
            <a:pPr algn="just" fontAlgn="base">
              <a:spcBef>
                <a:spcPts val="647"/>
              </a:spcBef>
              <a:spcAft>
                <a:spcPts val="324"/>
              </a:spcAft>
            </a:pPr>
            <a:r>
              <a:rPr lang="en-US" sz="1000" b="1" dirty="0">
                <a:solidFill>
                  <a:srgbClr val="143C6A"/>
                </a:solidFill>
                <a:latin typeface="Arial" panose="020B0604020202020204" pitchFamily="34" charset="0"/>
                <a:cs typeface="Arial" panose="020B0604020202020204" pitchFamily="34" charset="0"/>
              </a:rPr>
              <a:t>Unique platform for Better Intelligence</a:t>
            </a:r>
            <a:endParaRPr lang="it-IT" sz="1000" b="1" dirty="0">
              <a:solidFill>
                <a:srgbClr val="143C6A"/>
              </a:solidFill>
              <a:latin typeface="Arial" panose="020B0604020202020204" pitchFamily="34" charset="0"/>
              <a:cs typeface="Arial" panose="020B0604020202020204" pitchFamily="34" charset="0"/>
            </a:endParaRPr>
          </a:p>
          <a:p>
            <a:pPr algn="just">
              <a:spcAft>
                <a:spcPts val="324"/>
              </a:spcAft>
            </a:pPr>
            <a:r>
              <a:rPr lang="en-GB" sz="1000" dirty="0">
                <a:solidFill>
                  <a:srgbClr val="143C6A"/>
                </a:solidFill>
                <a:latin typeface="Arial" panose="020B0604020202020204" pitchFamily="34" charset="0"/>
                <a:cs typeface="Arial" panose="020B0604020202020204" pitchFamily="34" charset="0"/>
              </a:rPr>
              <a:t>A central platform, specifically designed to support the intelligence cycle, help the possibility to improve the analysis, dissemination and production possibilities </a:t>
            </a:r>
            <a:endParaRPr lang="en-US" sz="1000" dirty="0">
              <a:solidFill>
                <a:srgbClr val="143C6A"/>
              </a:solidFill>
              <a:latin typeface="Arial" panose="020B0604020202020204" pitchFamily="34" charset="0"/>
              <a:cs typeface="Arial" panose="020B0604020202020204" pitchFamily="34" charset="0"/>
            </a:endParaRPr>
          </a:p>
        </p:txBody>
      </p:sp>
      <p:sp>
        <p:nvSpPr>
          <p:cNvPr id="15" name="Rettangolo 14"/>
          <p:cNvSpPr/>
          <p:nvPr/>
        </p:nvSpPr>
        <p:spPr>
          <a:xfrm>
            <a:off x="6463535" y="3745936"/>
            <a:ext cx="3292470" cy="2334891"/>
          </a:xfrm>
          <a:prstGeom prst="rect">
            <a:avLst/>
          </a:prstGeom>
        </p:spPr>
        <p:txBody>
          <a:bodyPr wrap="square" lIns="73997" tIns="36999" rIns="73997" bIns="36999">
            <a:spAutoFit/>
          </a:bodyPr>
          <a:lstStyle/>
          <a:p>
            <a:pPr fontAlgn="base">
              <a:spcBef>
                <a:spcPts val="324"/>
              </a:spcBef>
              <a:spcAft>
                <a:spcPts val="324"/>
              </a:spcAft>
            </a:pPr>
            <a:r>
              <a:rPr lang="en-US" sz="1200" b="1" dirty="0">
                <a:solidFill>
                  <a:srgbClr val="F39200"/>
                </a:solidFill>
                <a:latin typeface="Arial "/>
                <a:cs typeface="Arial" panose="020B0604020202020204" pitchFamily="34" charset="0"/>
              </a:rPr>
              <a:t>How Is It Different?</a:t>
            </a:r>
            <a:endParaRPr lang="en-US" sz="1200" b="1" dirty="0">
              <a:solidFill>
                <a:srgbClr val="143C6A"/>
              </a:solidFill>
              <a:latin typeface="Arial "/>
              <a:cs typeface="Arial" panose="020B0604020202020204" pitchFamily="34" charset="0"/>
            </a:endParaRPr>
          </a:p>
          <a:p>
            <a:pPr marL="138746" indent="-138746">
              <a:spcBef>
                <a:spcPts val="324"/>
              </a:spcBef>
              <a:spcAft>
                <a:spcPts val="324"/>
              </a:spcAft>
              <a:buFont typeface="Arial" panose="020B0604020202020204" pitchFamily="34" charset="0"/>
              <a:buChar char="•"/>
            </a:pPr>
            <a:r>
              <a:rPr lang="en-US" sz="1000" dirty="0">
                <a:solidFill>
                  <a:schemeClr val="bg1"/>
                </a:solidFill>
                <a:latin typeface="Arial "/>
                <a:cs typeface="Arial" panose="020B0604020202020204" pitchFamily="34" charset="0"/>
              </a:rPr>
              <a:t>Fully </a:t>
            </a:r>
            <a:r>
              <a:rPr lang="en-US" sz="1000" b="1" dirty="0">
                <a:solidFill>
                  <a:srgbClr val="F39200"/>
                </a:solidFill>
                <a:latin typeface="Arial "/>
                <a:cs typeface="Arial" panose="020B0604020202020204" pitchFamily="34" charset="0"/>
              </a:rPr>
              <a:t>customizable software platform </a:t>
            </a:r>
            <a:r>
              <a:rPr lang="en-US" sz="1000" dirty="0">
                <a:solidFill>
                  <a:schemeClr val="bg1"/>
                </a:solidFill>
                <a:latin typeface="Arial "/>
                <a:cs typeface="Arial" panose="020B0604020202020204" pitchFamily="34" charset="0"/>
              </a:rPr>
              <a:t>specifically designed for the efficient </a:t>
            </a:r>
            <a:r>
              <a:rPr lang="en-US" sz="1000" b="1" dirty="0">
                <a:solidFill>
                  <a:srgbClr val="F39200"/>
                </a:solidFill>
                <a:latin typeface="Arial "/>
                <a:cs typeface="Arial" panose="020B0604020202020204" pitchFamily="34" charset="0"/>
              </a:rPr>
              <a:t>management of structured </a:t>
            </a:r>
            <a:r>
              <a:rPr lang="en-US" sz="1000" b="1" dirty="0">
                <a:solidFill>
                  <a:srgbClr val="F7941D"/>
                </a:solidFill>
                <a:latin typeface="Arial "/>
                <a:cs typeface="Arial" panose="020B0604020202020204" pitchFamily="34" charset="0"/>
              </a:rPr>
              <a:t>and unstructured data</a:t>
            </a:r>
            <a:endParaRPr lang="en-US" sz="1000" dirty="0">
              <a:solidFill>
                <a:schemeClr val="bg1"/>
              </a:solidFill>
              <a:latin typeface="Arial "/>
              <a:cs typeface="Arial" panose="020B0604020202020204" pitchFamily="34" charset="0"/>
            </a:endParaRPr>
          </a:p>
          <a:p>
            <a:pPr marL="138746" indent="-138746">
              <a:spcBef>
                <a:spcPts val="324"/>
              </a:spcBef>
              <a:spcAft>
                <a:spcPts val="324"/>
              </a:spcAft>
              <a:buFont typeface="Arial" panose="020B0604020202020204" pitchFamily="34" charset="0"/>
              <a:buChar char="•"/>
            </a:pPr>
            <a:r>
              <a:rPr lang="en-US" sz="1000" b="1" dirty="0">
                <a:solidFill>
                  <a:srgbClr val="F7941D"/>
                </a:solidFill>
                <a:latin typeface="Arial "/>
                <a:cs typeface="Arial" panose="020B0604020202020204" pitchFamily="34" charset="0"/>
              </a:rPr>
              <a:t>AI Technologies </a:t>
            </a:r>
            <a:r>
              <a:rPr lang="en-US" sz="1000" dirty="0">
                <a:solidFill>
                  <a:schemeClr val="bg1"/>
                </a:solidFill>
                <a:latin typeface="Arial "/>
                <a:cs typeface="Arial" panose="020B0604020202020204" pitchFamily="34" charset="0"/>
              </a:rPr>
              <a:t>to automate and augment the analysis activities. Different modules (semantic module, image tagging/face recognition modules, “anomalous </a:t>
            </a:r>
            <a:r>
              <a:rPr lang="en-US" sz="1000" dirty="0" err="1">
                <a:solidFill>
                  <a:schemeClr val="bg1"/>
                </a:solidFill>
                <a:latin typeface="Arial "/>
                <a:cs typeface="Arial" panose="020B0604020202020204" pitchFamily="34" charset="0"/>
              </a:rPr>
              <a:t>behaviour</a:t>
            </a:r>
            <a:r>
              <a:rPr lang="en-US" sz="1000" dirty="0">
                <a:solidFill>
                  <a:schemeClr val="bg1"/>
                </a:solidFill>
                <a:latin typeface="Arial "/>
                <a:cs typeface="Arial" panose="020B0604020202020204" pitchFamily="34" charset="0"/>
              </a:rPr>
              <a:t>” module) which works on machine learning, cognitive computing and deep learning</a:t>
            </a:r>
          </a:p>
          <a:p>
            <a:pPr marL="138746" indent="-138746">
              <a:spcBef>
                <a:spcPts val="324"/>
              </a:spcBef>
              <a:spcAft>
                <a:spcPts val="324"/>
              </a:spcAft>
              <a:buFont typeface="Arial" panose="020B0604020202020204" pitchFamily="34" charset="0"/>
              <a:buChar char="•"/>
            </a:pPr>
            <a:r>
              <a:rPr lang="en-US" sz="1000" b="1" dirty="0">
                <a:solidFill>
                  <a:srgbClr val="F39200"/>
                </a:solidFill>
                <a:latin typeface="Arial "/>
                <a:cs typeface="Arial" panose="020B0604020202020204" pitchFamily="34" charset="0"/>
              </a:rPr>
              <a:t>Multiyear experience in the intelligence domain and enterprises security </a:t>
            </a:r>
            <a:r>
              <a:rPr lang="en-US" sz="1000" dirty="0">
                <a:solidFill>
                  <a:schemeClr val="bg1"/>
                </a:solidFill>
                <a:latin typeface="Arial "/>
                <a:cs typeface="Arial" panose="020B0604020202020204" pitchFamily="34" charset="0"/>
              </a:rPr>
              <a:t>transformed into a platform that supports analysts from A to Z</a:t>
            </a:r>
          </a:p>
        </p:txBody>
      </p:sp>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0307" y="654100"/>
            <a:ext cx="2732968" cy="5549801"/>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3535" y="945322"/>
            <a:ext cx="2367291" cy="1331602"/>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E4579CBD-18FE-47C7-9F92-60A94B01241E}"/>
              </a:ext>
            </a:extLst>
          </p:cNvPr>
          <p:cNvPicPr>
            <a:picLocks noChangeAspect="1"/>
          </p:cNvPicPr>
          <p:nvPr/>
        </p:nvPicPr>
        <p:blipFill rotWithShape="1">
          <a:blip r:embed="rId5"/>
          <a:srcRect l="32660" t="82997" r="57746" b="13105"/>
          <a:stretch/>
        </p:blipFill>
        <p:spPr>
          <a:xfrm>
            <a:off x="179133" y="6364582"/>
            <a:ext cx="1836480" cy="419675"/>
          </a:xfrm>
          <a:prstGeom prst="rect">
            <a:avLst/>
          </a:prstGeom>
        </p:spPr>
      </p:pic>
      <p:pic>
        <p:nvPicPr>
          <p:cNvPr id="12" name="Immagine 11">
            <a:extLst>
              <a:ext uri="{FF2B5EF4-FFF2-40B4-BE49-F238E27FC236}">
                <a16:creationId xmlns:a16="http://schemas.microsoft.com/office/drawing/2014/main" id="{3EABFE5D-1FC9-4580-A161-392ED9ED65E6}"/>
              </a:ext>
            </a:extLst>
          </p:cNvPr>
          <p:cNvPicPr>
            <a:picLocks noChangeAspect="1"/>
          </p:cNvPicPr>
          <p:nvPr/>
        </p:nvPicPr>
        <p:blipFill>
          <a:blip r:embed="rId6"/>
          <a:stretch>
            <a:fillRect/>
          </a:stretch>
        </p:blipFill>
        <p:spPr>
          <a:xfrm>
            <a:off x="9063117" y="0"/>
            <a:ext cx="803196" cy="803196"/>
          </a:xfrm>
          <a:prstGeom prst="rect">
            <a:avLst/>
          </a:prstGeom>
        </p:spPr>
      </p:pic>
      <p:sp>
        <p:nvSpPr>
          <p:cNvPr id="16" name="Segnaposto numero diapositiva 4">
            <a:extLst>
              <a:ext uri="{FF2B5EF4-FFF2-40B4-BE49-F238E27FC236}">
                <a16:creationId xmlns:a16="http://schemas.microsoft.com/office/drawing/2014/main" id="{E7A9D96B-4728-4D79-BDDF-78B4C1B2DAA8}"/>
              </a:ext>
            </a:extLst>
          </p:cNvPr>
          <p:cNvSpPr txBox="1">
            <a:spLocks/>
          </p:cNvSpPr>
          <p:nvPr/>
        </p:nvSpPr>
        <p:spPr>
          <a:xfrm>
            <a:off x="9405730" y="6427748"/>
            <a:ext cx="460583" cy="29334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1ABC0B-6C4A-474B-B013-4D6B24F0DF1D}" type="slidenum">
              <a:rPr lang="it-IT" sz="900" smtClean="0">
                <a:latin typeface="Arial "/>
              </a:rPr>
              <a:pPr/>
              <a:t>7</a:t>
            </a:fld>
            <a:endParaRPr lang="it-IT" sz="900" dirty="0">
              <a:latin typeface="Arial "/>
            </a:endParaRPr>
          </a:p>
        </p:txBody>
      </p:sp>
    </p:spTree>
    <p:extLst>
      <p:ext uri="{BB962C8B-B14F-4D97-AF65-F5344CB8AC3E}">
        <p14:creationId xmlns:p14="http://schemas.microsoft.com/office/powerpoint/2010/main" val="240095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8307" y="609383"/>
            <a:ext cx="8739844" cy="864000"/>
          </a:xfrm>
        </p:spPr>
        <p:txBody>
          <a:bodyPr>
            <a:normAutofit/>
          </a:bodyPr>
          <a:lstStyle/>
          <a:p>
            <a:r>
              <a:rPr lang="it-IT" sz="2000" dirty="0">
                <a:latin typeface="Arial "/>
              </a:rPr>
              <a:t>QUIPO Data </a:t>
            </a:r>
            <a:r>
              <a:rPr lang="it-IT" sz="2000" dirty="0" err="1">
                <a:latin typeface="Arial "/>
              </a:rPr>
              <a:t>Centric</a:t>
            </a:r>
            <a:r>
              <a:rPr lang="it-IT" sz="2000" dirty="0">
                <a:latin typeface="Arial "/>
              </a:rPr>
              <a:t> Intelligence Architecture</a:t>
            </a:r>
          </a:p>
        </p:txBody>
      </p:sp>
      <p:pic>
        <p:nvPicPr>
          <p:cNvPr id="30" name="Immagine 29"/>
          <p:cNvPicPr>
            <a:picLocks noChangeAspect="1"/>
          </p:cNvPicPr>
          <p:nvPr/>
        </p:nvPicPr>
        <p:blipFill>
          <a:blip r:embed="rId2">
            <a:duotone>
              <a:srgbClr val="808080">
                <a:shade val="45000"/>
                <a:satMod val="135000"/>
              </a:srgbClr>
              <a:prstClr val="white"/>
            </a:duotone>
            <a:extLst>
              <a:ext uri="{28A0092B-C50C-407E-A947-70E740481C1C}">
                <a14:useLocalDpi xmlns:a14="http://schemas.microsoft.com/office/drawing/2010/main" val="0"/>
              </a:ext>
            </a:extLst>
          </a:blip>
          <a:stretch>
            <a:fillRect/>
          </a:stretch>
        </p:blipFill>
        <p:spPr>
          <a:xfrm>
            <a:off x="150167" y="1285222"/>
            <a:ext cx="3157730" cy="38543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1" name="Rettangolo arrotondato 30"/>
          <p:cNvSpPr/>
          <p:nvPr/>
        </p:nvSpPr>
        <p:spPr>
          <a:xfrm>
            <a:off x="285775" y="2566194"/>
            <a:ext cx="1527799" cy="256121"/>
          </a:xfrm>
          <a:prstGeom prst="roundRect">
            <a:avLst/>
          </a:prstGeom>
          <a:solidFill>
            <a:srgbClr val="143032"/>
          </a:solidFill>
          <a:ln w="3175" cap="flat" cmpd="sng" algn="ctr">
            <a:solidFill>
              <a:srgbClr val="7A7A7A"/>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100" kern="0" dirty="0">
                <a:solidFill>
                  <a:srgbClr val="FFFFFF"/>
                </a:solidFill>
                <a:latin typeface="Arial"/>
              </a:rPr>
              <a:t>Social Media</a:t>
            </a:r>
          </a:p>
        </p:txBody>
      </p:sp>
      <p:sp>
        <p:nvSpPr>
          <p:cNvPr id="32" name="Rettangolo arrotondato 31"/>
          <p:cNvSpPr/>
          <p:nvPr/>
        </p:nvSpPr>
        <p:spPr>
          <a:xfrm>
            <a:off x="285776" y="2871086"/>
            <a:ext cx="1527801" cy="256121"/>
          </a:xfrm>
          <a:prstGeom prst="roundRect">
            <a:avLst/>
          </a:prstGeom>
          <a:solidFill>
            <a:srgbClr val="143032"/>
          </a:solidFill>
          <a:ln w="3175" cap="flat" cmpd="sng" algn="ctr">
            <a:solidFill>
              <a:srgbClr val="7A7A7A"/>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100" kern="0" dirty="0">
                <a:solidFill>
                  <a:srgbClr val="FFFFFF"/>
                </a:solidFill>
                <a:latin typeface="Arial"/>
              </a:rPr>
              <a:t>Multimedia </a:t>
            </a:r>
            <a:r>
              <a:rPr lang="it-IT" sz="1100" kern="0" dirty="0" err="1">
                <a:solidFill>
                  <a:srgbClr val="FFFFFF"/>
                </a:solidFill>
                <a:latin typeface="Arial"/>
              </a:rPr>
              <a:t>Sources</a:t>
            </a:r>
            <a:endParaRPr lang="it-IT" sz="1100" kern="0" dirty="0">
              <a:solidFill>
                <a:srgbClr val="FFFFFF"/>
              </a:solidFill>
              <a:latin typeface="Arial"/>
            </a:endParaRPr>
          </a:p>
        </p:txBody>
      </p:sp>
      <p:sp>
        <p:nvSpPr>
          <p:cNvPr id="33" name="Rettangolo arrotondato 32"/>
          <p:cNvSpPr/>
          <p:nvPr/>
        </p:nvSpPr>
        <p:spPr>
          <a:xfrm>
            <a:off x="285774" y="3173216"/>
            <a:ext cx="1527802" cy="256121"/>
          </a:xfrm>
          <a:prstGeom prst="roundRect">
            <a:avLst/>
          </a:prstGeom>
          <a:solidFill>
            <a:srgbClr val="143032"/>
          </a:solidFill>
          <a:ln w="3175" cap="flat" cmpd="sng" algn="ctr">
            <a:solidFill>
              <a:srgbClr val="7A7A7A"/>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100" kern="0" dirty="0" err="1">
                <a:solidFill>
                  <a:srgbClr val="FFFFFF"/>
                </a:solidFill>
                <a:latin typeface="Arial"/>
              </a:rPr>
              <a:t>Threat</a:t>
            </a:r>
            <a:r>
              <a:rPr lang="it-IT" sz="1100" kern="0" dirty="0">
                <a:solidFill>
                  <a:srgbClr val="FFFFFF"/>
                </a:solidFill>
                <a:latin typeface="Arial"/>
              </a:rPr>
              <a:t> Reports</a:t>
            </a:r>
          </a:p>
        </p:txBody>
      </p:sp>
      <p:sp>
        <p:nvSpPr>
          <p:cNvPr id="34" name="Rettangolo arrotondato 33"/>
          <p:cNvSpPr/>
          <p:nvPr/>
        </p:nvSpPr>
        <p:spPr>
          <a:xfrm>
            <a:off x="285774" y="3817174"/>
            <a:ext cx="1527802" cy="256121"/>
          </a:xfrm>
          <a:prstGeom prst="roundRect">
            <a:avLst/>
          </a:prstGeom>
          <a:solidFill>
            <a:srgbClr val="143032"/>
          </a:solidFill>
          <a:ln w="3175" cap="flat" cmpd="sng" algn="ctr">
            <a:solidFill>
              <a:srgbClr val="7A7A7A"/>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100" kern="0" dirty="0">
                <a:solidFill>
                  <a:srgbClr val="FFFFFF"/>
                </a:solidFill>
                <a:latin typeface="Arial"/>
              </a:rPr>
              <a:t>Dark/Deep Web</a:t>
            </a:r>
          </a:p>
        </p:txBody>
      </p:sp>
      <p:sp>
        <p:nvSpPr>
          <p:cNvPr id="35" name="Rettangolo arrotondato 34"/>
          <p:cNvSpPr/>
          <p:nvPr/>
        </p:nvSpPr>
        <p:spPr>
          <a:xfrm>
            <a:off x="285774" y="2254352"/>
            <a:ext cx="1527802" cy="256121"/>
          </a:xfrm>
          <a:prstGeom prst="roundRect">
            <a:avLst/>
          </a:prstGeom>
          <a:solidFill>
            <a:srgbClr val="143032"/>
          </a:solidFill>
          <a:ln w="3175" cap="flat" cmpd="sng" algn="ctr">
            <a:solidFill>
              <a:srgbClr val="7A7A7A"/>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100" kern="0" dirty="0">
                <a:solidFill>
                  <a:srgbClr val="FFFFFF"/>
                </a:solidFill>
                <a:latin typeface="Arial"/>
              </a:rPr>
              <a:t>Open Web </a:t>
            </a:r>
            <a:r>
              <a:rPr lang="it-IT" sz="1100" kern="0" dirty="0" err="1">
                <a:solidFill>
                  <a:srgbClr val="FFFFFF"/>
                </a:solidFill>
                <a:latin typeface="Arial"/>
              </a:rPr>
              <a:t>Sources</a:t>
            </a:r>
            <a:endParaRPr lang="it-IT" sz="1100" kern="0" dirty="0">
              <a:solidFill>
                <a:srgbClr val="FFFFFF"/>
              </a:solidFill>
              <a:latin typeface="Arial"/>
            </a:endParaRPr>
          </a:p>
        </p:txBody>
      </p:sp>
      <p:sp>
        <p:nvSpPr>
          <p:cNvPr id="36" name="Rettangolo arrotondato 35"/>
          <p:cNvSpPr/>
          <p:nvPr/>
        </p:nvSpPr>
        <p:spPr>
          <a:xfrm>
            <a:off x="285774" y="3492590"/>
            <a:ext cx="1527802" cy="256121"/>
          </a:xfrm>
          <a:prstGeom prst="roundRect">
            <a:avLst/>
          </a:prstGeom>
          <a:solidFill>
            <a:srgbClr val="143032"/>
          </a:solidFill>
          <a:ln w="3175" cap="flat" cmpd="sng" algn="ctr">
            <a:solidFill>
              <a:srgbClr val="7A7A7A"/>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100" kern="0" dirty="0">
                <a:solidFill>
                  <a:srgbClr val="FFFFFF"/>
                </a:solidFill>
                <a:latin typeface="Arial"/>
              </a:rPr>
              <a:t>Internal Databases</a:t>
            </a:r>
          </a:p>
        </p:txBody>
      </p:sp>
      <p:sp>
        <p:nvSpPr>
          <p:cNvPr id="37" name="Freccia a destra 36"/>
          <p:cNvSpPr/>
          <p:nvPr/>
        </p:nvSpPr>
        <p:spPr>
          <a:xfrm rot="21221837">
            <a:off x="2631303" y="4153096"/>
            <a:ext cx="621500" cy="3884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sp>
        <p:nvSpPr>
          <p:cNvPr id="38" name="Freccia a destra 37"/>
          <p:cNvSpPr/>
          <p:nvPr/>
        </p:nvSpPr>
        <p:spPr>
          <a:xfrm rot="501695">
            <a:off x="2653748" y="1970099"/>
            <a:ext cx="621500" cy="3884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sp>
        <p:nvSpPr>
          <p:cNvPr id="39" name="Ovale 38"/>
          <p:cNvSpPr/>
          <p:nvPr/>
        </p:nvSpPr>
        <p:spPr>
          <a:xfrm>
            <a:off x="3348698" y="1957136"/>
            <a:ext cx="2719063" cy="2719063"/>
          </a:xfrm>
          <a:prstGeom prst="ellipse">
            <a:avLst/>
          </a:prstGeom>
          <a:solidFill>
            <a:srgbClr val="0A2342"/>
          </a:solidFill>
          <a:ln w="38100" cap="flat" cmpd="sng" algn="ctr">
            <a:solidFill>
              <a:srgbClr val="C3C3C3"/>
            </a:solidFill>
            <a:prstDash val="solid"/>
          </a:ln>
          <a:effectLst>
            <a:outerShdw blurRad="40000" dist="20000" dir="5400000" rotWithShape="0">
              <a:srgbClr val="000000">
                <a:alpha val="38000"/>
              </a:srgbClr>
            </a:outerShdw>
          </a:effectLst>
        </p:spPr>
        <p:txBody>
          <a:bodyPr rtlCol="0" anchor="ctr"/>
          <a:lstStyle/>
          <a:p>
            <a:pPr algn="ctr" defTabSz="986638">
              <a:defRPr/>
            </a:pPr>
            <a:endParaRPr lang="it-IT" sz="1942" kern="0">
              <a:solidFill>
                <a:srgbClr val="FFFFFF"/>
              </a:solidFill>
              <a:latin typeface="Arial"/>
            </a:endParaRPr>
          </a:p>
        </p:txBody>
      </p:sp>
      <p:pic>
        <p:nvPicPr>
          <p:cNvPr id="40" name="Immagine 39"/>
          <p:cNvPicPr>
            <a:picLocks noChangeAspect="1"/>
          </p:cNvPicPr>
          <p:nvPr/>
        </p:nvPicPr>
        <p:blipFill rotWithShape="1">
          <a:blip r:embed="rId3" cstate="print">
            <a:duotone>
              <a:srgbClr val="FFFFFF">
                <a:shade val="45000"/>
                <a:satMod val="135000"/>
              </a:srgbClr>
              <a:prstClr val="white"/>
            </a:duotone>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3348698" y="1964991"/>
            <a:ext cx="2719063" cy="1259195"/>
          </a:xfrm>
          <a:prstGeom prst="rect">
            <a:avLst/>
          </a:prstGeom>
          <a:ln>
            <a:noFill/>
          </a:ln>
          <a:effectLst>
            <a:softEdge rad="112500"/>
          </a:effectLst>
        </p:spPr>
      </p:pic>
      <p:pic>
        <p:nvPicPr>
          <p:cNvPr id="41" name="Immagine 40"/>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85849" y="2183333"/>
            <a:ext cx="1044761" cy="582656"/>
          </a:xfrm>
          <a:prstGeom prst="rect">
            <a:avLst/>
          </a:prstGeom>
        </p:spPr>
      </p:pic>
      <p:sp>
        <p:nvSpPr>
          <p:cNvPr id="42" name="CasellaDiTesto 41"/>
          <p:cNvSpPr txBox="1"/>
          <p:nvPr/>
        </p:nvSpPr>
        <p:spPr>
          <a:xfrm>
            <a:off x="3721598" y="2719135"/>
            <a:ext cx="1973263" cy="276999"/>
          </a:xfrm>
          <a:prstGeom prst="rect">
            <a:avLst/>
          </a:prstGeom>
          <a:noFill/>
        </p:spPr>
        <p:txBody>
          <a:bodyPr wrap="square" rtlCol="0">
            <a:spAutoFit/>
          </a:bodyPr>
          <a:lstStyle/>
          <a:p>
            <a:pPr algn="ctr" defTabSz="986638">
              <a:defRPr/>
            </a:pPr>
            <a:r>
              <a:rPr lang="it-IT" sz="1200" kern="0" dirty="0">
                <a:solidFill>
                  <a:schemeClr val="bg1"/>
                </a:solidFill>
                <a:effectLst>
                  <a:outerShdw blurRad="38100" dist="38100" dir="2700000" algn="tl">
                    <a:srgbClr val="000000">
                      <a:alpha val="43137"/>
                    </a:srgbClr>
                  </a:outerShdw>
                </a:effectLst>
                <a:latin typeface="Arial "/>
              </a:rPr>
              <a:t>AI Algorithms</a:t>
            </a:r>
          </a:p>
        </p:txBody>
      </p:sp>
      <p:sp>
        <p:nvSpPr>
          <p:cNvPr id="43" name="CasellaDiTesto 42"/>
          <p:cNvSpPr txBox="1"/>
          <p:nvPr/>
        </p:nvSpPr>
        <p:spPr>
          <a:xfrm>
            <a:off x="3724910" y="3141114"/>
            <a:ext cx="2361457" cy="1092607"/>
          </a:xfrm>
          <a:prstGeom prst="rect">
            <a:avLst/>
          </a:prstGeom>
          <a:noFill/>
        </p:spPr>
        <p:txBody>
          <a:bodyPr wrap="square" rtlCol="0">
            <a:spAutoFit/>
          </a:bodyPr>
          <a:lstStyle/>
          <a:p>
            <a:pPr marL="308324" indent="-308324" defTabSz="986638">
              <a:buFont typeface="Arial" panose="020B0604020202020204" pitchFamily="34" charset="0"/>
              <a:buChar char="•"/>
              <a:defRPr/>
            </a:pPr>
            <a:r>
              <a:rPr lang="it-IT" sz="1200" kern="0" dirty="0">
                <a:solidFill>
                  <a:srgbClr val="FFFFFF"/>
                </a:solidFill>
                <a:latin typeface="Arial "/>
              </a:rPr>
              <a:t>Semantic Analysis</a:t>
            </a:r>
          </a:p>
          <a:p>
            <a:pPr marL="308324" indent="-308324" defTabSz="986638">
              <a:buFont typeface="Arial" panose="020B0604020202020204" pitchFamily="34" charset="0"/>
              <a:buChar char="•"/>
              <a:defRPr/>
            </a:pPr>
            <a:r>
              <a:rPr lang="it-IT" sz="1200" kern="0" dirty="0">
                <a:solidFill>
                  <a:srgbClr val="FFFFFF"/>
                </a:solidFill>
                <a:latin typeface="Arial "/>
              </a:rPr>
              <a:t>Multimedia Analysis</a:t>
            </a:r>
          </a:p>
          <a:p>
            <a:pPr marL="308324" indent="-308324" defTabSz="986638">
              <a:spcAft>
                <a:spcPts val="647"/>
              </a:spcAft>
              <a:buFont typeface="Arial" panose="020B0604020202020204" pitchFamily="34" charset="0"/>
              <a:buChar char="•"/>
              <a:defRPr/>
            </a:pPr>
            <a:r>
              <a:rPr lang="it-IT" sz="1200" kern="0" dirty="0">
                <a:solidFill>
                  <a:srgbClr val="FFFFFF"/>
                </a:solidFill>
                <a:latin typeface="Arial "/>
              </a:rPr>
              <a:t>Link Analysis</a:t>
            </a:r>
          </a:p>
          <a:p>
            <a:pPr marL="308324" indent="-308324" defTabSz="986638">
              <a:buFont typeface="Arial" panose="020B0604020202020204" pitchFamily="34" charset="0"/>
              <a:buChar char="•"/>
              <a:defRPr/>
            </a:pPr>
            <a:r>
              <a:rPr lang="it-IT" sz="1200" kern="0" dirty="0">
                <a:solidFill>
                  <a:srgbClr val="FFFFFF"/>
                </a:solidFill>
                <a:latin typeface="Arial "/>
              </a:rPr>
              <a:t>Trend Analysis</a:t>
            </a:r>
          </a:p>
          <a:p>
            <a:pPr marL="308324" indent="-308324" defTabSz="986638">
              <a:buFont typeface="Arial" panose="020B0604020202020204" pitchFamily="34" charset="0"/>
              <a:buChar char="•"/>
              <a:defRPr/>
            </a:pPr>
            <a:r>
              <a:rPr lang="it-IT" sz="1200" kern="0" dirty="0" err="1">
                <a:solidFill>
                  <a:srgbClr val="FFFFFF"/>
                </a:solidFill>
                <a:latin typeface="Arial "/>
              </a:rPr>
              <a:t>What-If</a:t>
            </a:r>
            <a:r>
              <a:rPr lang="it-IT" sz="1200" kern="0" dirty="0">
                <a:solidFill>
                  <a:srgbClr val="FFFFFF"/>
                </a:solidFill>
                <a:latin typeface="Arial "/>
              </a:rPr>
              <a:t>  Analysis</a:t>
            </a:r>
          </a:p>
        </p:txBody>
      </p:sp>
      <p:sp>
        <p:nvSpPr>
          <p:cNvPr id="45" name="Freccia a destra 44"/>
          <p:cNvSpPr/>
          <p:nvPr/>
        </p:nvSpPr>
        <p:spPr>
          <a:xfrm>
            <a:off x="6332978" y="2192555"/>
            <a:ext cx="435279" cy="466125"/>
          </a:xfrm>
          <a:prstGeom prst="rightArrow">
            <a:avLst/>
          </a:prstGeom>
          <a:solidFill>
            <a:srgbClr val="00B050"/>
          </a:solidFill>
          <a:ln w="25400" cap="flat" cmpd="sng" algn="ctr">
            <a:solidFill>
              <a:srgbClr val="92D050"/>
            </a:solidFill>
            <a:prstDash val="solid"/>
          </a:ln>
          <a:effectLst/>
          <a:scene3d>
            <a:camera prst="orthographicFront">
              <a:rot lat="0" lon="0" rev="0"/>
            </a:camera>
            <a:lightRig rig="contrasting" dir="t">
              <a:rot lat="0" lon="0" rev="7800000"/>
            </a:lightRig>
          </a:scene3d>
          <a:sp3d/>
        </p:spPr>
        <p:txBody>
          <a:bodyPr rtlCol="0" anchor="ctr"/>
          <a:lstStyle/>
          <a:p>
            <a:pPr algn="ctr" defTabSz="986638"/>
            <a:endParaRPr lang="it-IT" sz="1942" kern="0">
              <a:solidFill>
                <a:srgbClr val="FFFFFF"/>
              </a:solidFill>
              <a:latin typeface="Arial"/>
            </a:endParaRPr>
          </a:p>
        </p:txBody>
      </p:sp>
      <p:sp>
        <p:nvSpPr>
          <p:cNvPr id="46" name="Freccia a destra 45"/>
          <p:cNvSpPr/>
          <p:nvPr/>
        </p:nvSpPr>
        <p:spPr>
          <a:xfrm>
            <a:off x="6332978" y="3798527"/>
            <a:ext cx="435279" cy="466125"/>
          </a:xfrm>
          <a:prstGeom prst="rightArrow">
            <a:avLst/>
          </a:prstGeom>
          <a:solidFill>
            <a:srgbClr val="00B050"/>
          </a:solidFill>
          <a:ln w="25400" cap="flat" cmpd="sng" algn="ctr">
            <a:solidFill>
              <a:srgbClr val="92D050"/>
            </a:solidFill>
            <a:prstDash val="solid"/>
          </a:ln>
          <a:effectLst/>
          <a:scene3d>
            <a:camera prst="orthographicFront">
              <a:rot lat="0" lon="0" rev="0"/>
            </a:camera>
            <a:lightRig rig="contrasting" dir="t">
              <a:rot lat="0" lon="0" rev="7800000"/>
            </a:lightRig>
          </a:scene3d>
          <a:sp3d/>
        </p:spPr>
        <p:txBody>
          <a:bodyPr rtlCol="0" anchor="ctr"/>
          <a:lstStyle/>
          <a:p>
            <a:pPr algn="ctr" defTabSz="986638"/>
            <a:endParaRPr lang="it-IT" sz="1942" kern="0">
              <a:solidFill>
                <a:srgbClr val="FFFFFF"/>
              </a:solidFill>
              <a:latin typeface="Arial"/>
            </a:endParaRPr>
          </a:p>
        </p:txBody>
      </p:sp>
      <p:sp>
        <p:nvSpPr>
          <p:cNvPr id="47" name="Freccia a destra 46"/>
          <p:cNvSpPr/>
          <p:nvPr/>
        </p:nvSpPr>
        <p:spPr>
          <a:xfrm>
            <a:off x="6336555" y="2719813"/>
            <a:ext cx="435279" cy="466125"/>
          </a:xfrm>
          <a:prstGeom prst="rightArrow">
            <a:avLst/>
          </a:prstGeom>
          <a:solidFill>
            <a:srgbClr val="00B050"/>
          </a:solidFill>
          <a:ln w="25400" cap="flat" cmpd="sng" algn="ctr">
            <a:solidFill>
              <a:srgbClr val="92D050"/>
            </a:solidFill>
            <a:prstDash val="solid"/>
          </a:ln>
          <a:effectLst/>
          <a:scene3d>
            <a:camera prst="orthographicFront">
              <a:rot lat="0" lon="0" rev="0"/>
            </a:camera>
            <a:lightRig rig="contrasting" dir="t">
              <a:rot lat="0" lon="0" rev="7800000"/>
            </a:lightRig>
          </a:scene3d>
          <a:sp3d/>
        </p:spPr>
        <p:txBody>
          <a:bodyPr rtlCol="0" anchor="ctr"/>
          <a:lstStyle/>
          <a:p>
            <a:pPr algn="ctr" defTabSz="986638">
              <a:defRPr/>
            </a:pPr>
            <a:endParaRPr lang="it-IT" sz="1942" kern="0">
              <a:solidFill>
                <a:srgbClr val="FFFFFF"/>
              </a:solidFill>
              <a:latin typeface="Arial"/>
            </a:endParaRPr>
          </a:p>
        </p:txBody>
      </p:sp>
      <p:sp>
        <p:nvSpPr>
          <p:cNvPr id="76" name="Rettangolo arrotondato 75"/>
          <p:cNvSpPr/>
          <p:nvPr/>
        </p:nvSpPr>
        <p:spPr>
          <a:xfrm>
            <a:off x="285774" y="4115424"/>
            <a:ext cx="1527802" cy="256121"/>
          </a:xfrm>
          <a:prstGeom prst="roundRect">
            <a:avLst/>
          </a:prstGeom>
          <a:solidFill>
            <a:srgbClr val="143032"/>
          </a:solidFill>
          <a:ln w="3175" cap="flat" cmpd="sng" algn="ctr">
            <a:solidFill>
              <a:srgbClr val="7A7A7A"/>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100" kern="0" dirty="0">
                <a:solidFill>
                  <a:srgbClr val="FFFFFF"/>
                </a:solidFill>
                <a:latin typeface="Arial"/>
              </a:rPr>
              <a:t>Threat </a:t>
            </a:r>
            <a:r>
              <a:rPr lang="it-IT" sz="1100" kern="0" dirty="0" err="1">
                <a:solidFill>
                  <a:srgbClr val="FFFFFF"/>
                </a:solidFill>
                <a:latin typeface="Arial"/>
              </a:rPr>
              <a:t>Actor</a:t>
            </a:r>
            <a:r>
              <a:rPr lang="it-IT" sz="1100" kern="0" dirty="0">
                <a:solidFill>
                  <a:srgbClr val="FFFFFF"/>
                </a:solidFill>
                <a:latin typeface="Arial"/>
              </a:rPr>
              <a:t> </a:t>
            </a:r>
            <a:r>
              <a:rPr lang="it-IT" sz="1100" kern="0" dirty="0" err="1">
                <a:solidFill>
                  <a:srgbClr val="FFFFFF"/>
                </a:solidFill>
                <a:latin typeface="Arial"/>
              </a:rPr>
              <a:t>Feeds</a:t>
            </a:r>
            <a:endParaRPr lang="it-IT" sz="1100" kern="0" dirty="0">
              <a:solidFill>
                <a:srgbClr val="FFFFFF"/>
              </a:solidFill>
              <a:latin typeface="Arial"/>
            </a:endParaRPr>
          </a:p>
        </p:txBody>
      </p:sp>
      <p:grpSp>
        <p:nvGrpSpPr>
          <p:cNvPr id="4" name="Gruppo 3"/>
          <p:cNvGrpSpPr/>
          <p:nvPr/>
        </p:nvGrpSpPr>
        <p:grpSpPr>
          <a:xfrm>
            <a:off x="450661" y="5139577"/>
            <a:ext cx="8964992" cy="762570"/>
            <a:chOff x="394855" y="4157099"/>
            <a:chExt cx="8308665" cy="706743"/>
          </a:xfrm>
        </p:grpSpPr>
        <p:sp>
          <p:nvSpPr>
            <p:cNvPr id="51" name="CasellaDiTesto 50"/>
            <p:cNvSpPr txBox="1"/>
            <p:nvPr/>
          </p:nvSpPr>
          <p:spPr>
            <a:xfrm>
              <a:off x="394855" y="4157099"/>
              <a:ext cx="2268000" cy="656062"/>
            </a:xfrm>
            <a:prstGeom prst="rect">
              <a:avLst/>
            </a:prstGeom>
            <a:noFill/>
          </p:spPr>
          <p:txBody>
            <a:bodyPr wrap="square" rtlCol="0">
              <a:spAutoFit/>
            </a:bodyPr>
            <a:lstStyle/>
            <a:p>
              <a:pPr algn="ctr" defTabSz="986638">
                <a:defRPr/>
              </a:pPr>
              <a:r>
                <a:rPr lang="it-IT" sz="2000" b="1" kern="0" dirty="0" err="1">
                  <a:solidFill>
                    <a:srgbClr val="002060"/>
                  </a:solidFill>
                  <a:latin typeface="Arial "/>
                </a:rPr>
                <a:t>Heterogeneus</a:t>
              </a:r>
              <a:r>
                <a:rPr lang="it-IT" sz="2000" b="1" kern="0" dirty="0">
                  <a:solidFill>
                    <a:srgbClr val="002060"/>
                  </a:solidFill>
                  <a:latin typeface="Arial "/>
                </a:rPr>
                <a:t> </a:t>
              </a:r>
              <a:br>
                <a:rPr lang="it-IT" sz="2000" b="1" kern="0" dirty="0">
                  <a:solidFill>
                    <a:srgbClr val="002060"/>
                  </a:solidFill>
                  <a:latin typeface="Arial "/>
                </a:rPr>
              </a:br>
              <a:r>
                <a:rPr lang="it-IT" sz="2000" b="1" kern="0" dirty="0">
                  <a:solidFill>
                    <a:srgbClr val="002060"/>
                  </a:solidFill>
                  <a:latin typeface="Arial "/>
                </a:rPr>
                <a:t>Data Collection</a:t>
              </a:r>
            </a:p>
          </p:txBody>
        </p:sp>
        <p:sp>
          <p:nvSpPr>
            <p:cNvPr id="55" name="CasellaDiTesto 54"/>
            <p:cNvSpPr txBox="1"/>
            <p:nvPr/>
          </p:nvSpPr>
          <p:spPr>
            <a:xfrm>
              <a:off x="3349293" y="4249432"/>
              <a:ext cx="2318294" cy="370818"/>
            </a:xfrm>
            <a:prstGeom prst="rect">
              <a:avLst/>
            </a:prstGeom>
            <a:noFill/>
          </p:spPr>
          <p:txBody>
            <a:bodyPr wrap="square" rtlCol="0">
              <a:spAutoFit/>
            </a:bodyPr>
            <a:lstStyle/>
            <a:p>
              <a:pPr algn="ctr" defTabSz="986638">
                <a:defRPr/>
              </a:pPr>
              <a:r>
                <a:rPr lang="it-IT" sz="2000" b="1" kern="0" dirty="0">
                  <a:solidFill>
                    <a:srgbClr val="002060"/>
                  </a:solidFill>
                  <a:latin typeface="Arial "/>
                </a:rPr>
                <a:t>Data Analysis</a:t>
              </a:r>
            </a:p>
          </p:txBody>
        </p:sp>
        <p:sp>
          <p:nvSpPr>
            <p:cNvPr id="66" name="CasellaDiTesto 65"/>
            <p:cNvSpPr txBox="1"/>
            <p:nvPr/>
          </p:nvSpPr>
          <p:spPr>
            <a:xfrm>
              <a:off x="6435520" y="4157099"/>
              <a:ext cx="2268000" cy="656062"/>
            </a:xfrm>
            <a:prstGeom prst="rect">
              <a:avLst/>
            </a:prstGeom>
            <a:noFill/>
          </p:spPr>
          <p:txBody>
            <a:bodyPr wrap="square" rtlCol="0">
              <a:spAutoFit/>
            </a:bodyPr>
            <a:lstStyle/>
            <a:p>
              <a:pPr algn="ctr" defTabSz="986638">
                <a:defRPr/>
              </a:pPr>
              <a:r>
                <a:rPr lang="it-IT" sz="2000" b="1" kern="0" dirty="0" err="1">
                  <a:solidFill>
                    <a:srgbClr val="002060"/>
                  </a:solidFill>
                  <a:latin typeface="Arial "/>
                </a:rPr>
                <a:t>Outcome</a:t>
              </a:r>
              <a:r>
                <a:rPr lang="it-IT" sz="2000" b="1" kern="0" dirty="0">
                  <a:solidFill>
                    <a:srgbClr val="002060"/>
                  </a:solidFill>
                  <a:latin typeface="Arial "/>
                </a:rPr>
                <a:t> </a:t>
              </a:r>
              <a:r>
                <a:rPr lang="it-IT" sz="2000" b="1" kern="0" dirty="0" err="1">
                  <a:solidFill>
                    <a:srgbClr val="002060"/>
                  </a:solidFill>
                  <a:latin typeface="Arial "/>
                </a:rPr>
                <a:t>Dissemination</a:t>
              </a:r>
              <a:endParaRPr lang="it-IT" sz="2000" b="1" kern="0" dirty="0">
                <a:solidFill>
                  <a:srgbClr val="002060"/>
                </a:solidFill>
                <a:latin typeface="Arial "/>
              </a:endParaRPr>
            </a:p>
          </p:txBody>
        </p:sp>
        <p:sp>
          <p:nvSpPr>
            <p:cNvPr id="69" name="Freccia a destra 68"/>
            <p:cNvSpPr/>
            <p:nvPr/>
          </p:nvSpPr>
          <p:spPr>
            <a:xfrm>
              <a:off x="2691245" y="4158242"/>
              <a:ext cx="575207" cy="705600"/>
            </a:xfrm>
            <a:prstGeom prst="rightArrow">
              <a:avLst/>
            </a:prstGeom>
            <a:solidFill>
              <a:schemeClr val="bg1">
                <a:lumMod val="50000"/>
              </a:schemeClr>
            </a:solidFill>
            <a:ln w="25400" cap="flat" cmpd="sng" algn="ctr">
              <a:solidFill>
                <a:srgbClr val="003D79"/>
              </a:solidFill>
              <a:prstDash val="solid"/>
            </a:ln>
            <a:effectLst/>
            <a:scene3d>
              <a:camera prst="orthographicFront">
                <a:rot lat="0" lon="0" rev="0"/>
              </a:camera>
              <a:lightRig rig="contrasting" dir="t">
                <a:rot lat="0" lon="0" rev="7800000"/>
              </a:lightRig>
            </a:scene3d>
            <a:sp3d/>
          </p:spPr>
          <p:txBody>
            <a:bodyPr rtlCol="0" anchor="ctr"/>
            <a:lstStyle/>
            <a:p>
              <a:pPr algn="ctr" defTabSz="986638">
                <a:defRPr/>
              </a:pPr>
              <a:endParaRPr lang="it-IT" sz="1942" kern="0">
                <a:solidFill>
                  <a:srgbClr val="FFFFFF"/>
                </a:solidFill>
                <a:latin typeface="Arial"/>
              </a:endParaRPr>
            </a:p>
          </p:txBody>
        </p:sp>
        <p:sp>
          <p:nvSpPr>
            <p:cNvPr id="79" name="Freccia a destra 78"/>
            <p:cNvSpPr/>
            <p:nvPr/>
          </p:nvSpPr>
          <p:spPr>
            <a:xfrm>
              <a:off x="5846682" y="4158242"/>
              <a:ext cx="576000" cy="705600"/>
            </a:xfrm>
            <a:prstGeom prst="rightArrow">
              <a:avLst/>
            </a:prstGeom>
            <a:solidFill>
              <a:schemeClr val="bg1">
                <a:lumMod val="50000"/>
              </a:schemeClr>
            </a:solidFill>
            <a:ln w="25400" cap="flat" cmpd="sng" algn="ctr">
              <a:solidFill>
                <a:srgbClr val="003D79"/>
              </a:solidFill>
              <a:prstDash val="solid"/>
            </a:ln>
            <a:effectLst/>
            <a:scene3d>
              <a:camera prst="orthographicFront">
                <a:rot lat="0" lon="0" rev="0"/>
              </a:camera>
              <a:lightRig rig="contrasting" dir="t">
                <a:rot lat="0" lon="0" rev="7800000"/>
              </a:lightRig>
            </a:scene3d>
            <a:sp3d/>
          </p:spPr>
          <p:txBody>
            <a:bodyPr rtlCol="0" anchor="ctr"/>
            <a:lstStyle/>
            <a:p>
              <a:pPr algn="ctr" defTabSz="986638">
                <a:defRPr/>
              </a:pPr>
              <a:endParaRPr lang="it-IT" sz="1942" kern="0">
                <a:solidFill>
                  <a:srgbClr val="FFFFFF"/>
                </a:solidFill>
                <a:latin typeface="Arial"/>
              </a:endParaRPr>
            </a:p>
          </p:txBody>
        </p:sp>
      </p:grpSp>
      <p:sp>
        <p:nvSpPr>
          <p:cNvPr id="44" name="Freccia a destra 43"/>
          <p:cNvSpPr/>
          <p:nvPr/>
        </p:nvSpPr>
        <p:spPr>
          <a:xfrm>
            <a:off x="6332978" y="3254780"/>
            <a:ext cx="435279" cy="466125"/>
          </a:xfrm>
          <a:prstGeom prst="rightArrow">
            <a:avLst/>
          </a:prstGeom>
          <a:solidFill>
            <a:srgbClr val="00B050"/>
          </a:solidFill>
          <a:ln w="25400" cap="flat" cmpd="sng" algn="ctr">
            <a:solidFill>
              <a:srgbClr val="92D050"/>
            </a:solidFill>
            <a:prstDash val="solid"/>
          </a:ln>
          <a:effectLst/>
          <a:scene3d>
            <a:camera prst="orthographicFront">
              <a:rot lat="0" lon="0" rev="0"/>
            </a:camera>
            <a:lightRig rig="contrasting" dir="t">
              <a:rot lat="0" lon="0" rev="7800000"/>
            </a:lightRig>
          </a:scene3d>
          <a:sp3d/>
        </p:spPr>
        <p:txBody>
          <a:bodyPr rtlCol="0" anchor="ctr"/>
          <a:lstStyle/>
          <a:p>
            <a:pPr algn="ctr" defTabSz="986638"/>
            <a:endParaRPr lang="it-IT" sz="1942" kern="0">
              <a:solidFill>
                <a:srgbClr val="FFFFFF"/>
              </a:solidFill>
              <a:latin typeface="Arial"/>
            </a:endParaRPr>
          </a:p>
        </p:txBody>
      </p:sp>
      <p:sp>
        <p:nvSpPr>
          <p:cNvPr id="53" name="Rettangolo arrotondato 52"/>
          <p:cNvSpPr/>
          <p:nvPr/>
        </p:nvSpPr>
        <p:spPr>
          <a:xfrm>
            <a:off x="7001624" y="2250820"/>
            <a:ext cx="2594763" cy="388438"/>
          </a:xfrm>
          <a:prstGeom prst="roundRect">
            <a:avLst/>
          </a:prstGeom>
          <a:solidFill>
            <a:srgbClr val="002060"/>
          </a:solidFill>
          <a:ln w="25400" cap="flat" cmpd="sng" algn="ctr">
            <a:solidFill>
              <a:srgbClr val="C3C3C3"/>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400" b="1" kern="0" dirty="0" err="1">
                <a:solidFill>
                  <a:srgbClr val="FFFFFF"/>
                </a:solidFill>
                <a:latin typeface="Arial"/>
              </a:rPr>
              <a:t>Actionable</a:t>
            </a:r>
            <a:r>
              <a:rPr lang="it-IT" sz="1400" b="1" kern="0" dirty="0">
                <a:solidFill>
                  <a:srgbClr val="FFFFFF"/>
                </a:solidFill>
                <a:latin typeface="Arial"/>
              </a:rPr>
              <a:t> Intelligence</a:t>
            </a:r>
          </a:p>
        </p:txBody>
      </p:sp>
      <p:sp>
        <p:nvSpPr>
          <p:cNvPr id="54" name="Rettangolo arrotondato 53"/>
          <p:cNvSpPr/>
          <p:nvPr/>
        </p:nvSpPr>
        <p:spPr>
          <a:xfrm>
            <a:off x="7001625" y="3856792"/>
            <a:ext cx="2594763" cy="388438"/>
          </a:xfrm>
          <a:prstGeom prst="roundRect">
            <a:avLst/>
          </a:prstGeom>
          <a:solidFill>
            <a:srgbClr val="002060"/>
          </a:solidFill>
          <a:ln w="25400" cap="flat" cmpd="sng" algn="ctr">
            <a:solidFill>
              <a:srgbClr val="C3C3C3"/>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400" b="1" kern="0" dirty="0">
                <a:solidFill>
                  <a:srgbClr val="FFFFFF"/>
                </a:solidFill>
                <a:latin typeface="Arial"/>
              </a:rPr>
              <a:t>AMICO </a:t>
            </a:r>
            <a:r>
              <a:rPr lang="it-IT" sz="1400" b="1" kern="0" dirty="0" err="1">
                <a:solidFill>
                  <a:srgbClr val="FFFFFF"/>
                </a:solidFill>
                <a:latin typeface="Arial"/>
              </a:rPr>
              <a:t>Dissemination</a:t>
            </a:r>
            <a:endParaRPr lang="it-IT" sz="1400" b="1" kern="0" dirty="0">
              <a:solidFill>
                <a:srgbClr val="FFFFFF"/>
              </a:solidFill>
              <a:latin typeface="Arial"/>
            </a:endParaRPr>
          </a:p>
        </p:txBody>
      </p:sp>
      <p:sp>
        <p:nvSpPr>
          <p:cNvPr id="56" name="Rettangolo arrotondato 55"/>
          <p:cNvSpPr/>
          <p:nvPr/>
        </p:nvSpPr>
        <p:spPr>
          <a:xfrm>
            <a:off x="7005200" y="2778079"/>
            <a:ext cx="2594763" cy="388438"/>
          </a:xfrm>
          <a:prstGeom prst="roundRect">
            <a:avLst/>
          </a:prstGeom>
          <a:solidFill>
            <a:srgbClr val="002060"/>
          </a:solidFill>
          <a:ln w="25400" cap="flat" cmpd="sng" algn="ctr">
            <a:solidFill>
              <a:srgbClr val="C3C3C3"/>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400" b="1" kern="0" dirty="0">
                <a:solidFill>
                  <a:srgbClr val="FFFFFF"/>
                </a:solidFill>
                <a:latin typeface="Arial"/>
              </a:rPr>
              <a:t>Automatic Alerting </a:t>
            </a:r>
          </a:p>
        </p:txBody>
      </p:sp>
      <p:sp>
        <p:nvSpPr>
          <p:cNvPr id="57" name="Rettangolo arrotondato 56"/>
          <p:cNvSpPr/>
          <p:nvPr/>
        </p:nvSpPr>
        <p:spPr>
          <a:xfrm>
            <a:off x="7001624" y="3297386"/>
            <a:ext cx="2594763" cy="427281"/>
          </a:xfrm>
          <a:prstGeom prst="roundRect">
            <a:avLst/>
          </a:prstGeom>
          <a:solidFill>
            <a:srgbClr val="002060"/>
          </a:solidFill>
          <a:ln w="25400" cap="flat" cmpd="sng" algn="ctr">
            <a:solidFill>
              <a:srgbClr val="C3C3C3"/>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86638">
              <a:defRPr/>
            </a:pPr>
            <a:r>
              <a:rPr lang="it-IT" sz="1400" b="1" kern="0" dirty="0" err="1">
                <a:solidFill>
                  <a:srgbClr val="FFFFFF"/>
                </a:solidFill>
                <a:latin typeface="Arial"/>
              </a:rPr>
              <a:t>Explanable</a:t>
            </a:r>
            <a:r>
              <a:rPr lang="it-IT" sz="1400" b="1" kern="0" dirty="0">
                <a:solidFill>
                  <a:srgbClr val="FFFFFF"/>
                </a:solidFill>
                <a:latin typeface="Arial"/>
              </a:rPr>
              <a:t> </a:t>
            </a:r>
            <a:r>
              <a:rPr lang="en-GB" sz="1400" b="1" kern="0" dirty="0">
                <a:solidFill>
                  <a:srgbClr val="FFFFFF"/>
                </a:solidFill>
                <a:latin typeface="Arial"/>
              </a:rPr>
              <a:t>Recommendations</a:t>
            </a:r>
          </a:p>
        </p:txBody>
      </p:sp>
      <p:sp>
        <p:nvSpPr>
          <p:cNvPr id="3" name="Segnaposto numero diapositiva 2">
            <a:extLst>
              <a:ext uri="{FF2B5EF4-FFF2-40B4-BE49-F238E27FC236}">
                <a16:creationId xmlns:a16="http://schemas.microsoft.com/office/drawing/2014/main" id="{EE559BFE-FDEC-4027-A00E-3124B3AA9B23}"/>
              </a:ext>
            </a:extLst>
          </p:cNvPr>
          <p:cNvSpPr>
            <a:spLocks noGrp="1"/>
          </p:cNvSpPr>
          <p:nvPr>
            <p:ph type="sldNum" sz="quarter" idx="12"/>
          </p:nvPr>
        </p:nvSpPr>
        <p:spPr/>
        <p:txBody>
          <a:bodyPr/>
          <a:lstStyle/>
          <a:p>
            <a:fld id="{7C1ABC0B-6C4A-474B-B013-4D6B24F0DF1D}" type="slidenum">
              <a:rPr lang="it-IT" smtClean="0"/>
              <a:t>8</a:t>
            </a:fld>
            <a:endParaRPr lang="it-IT"/>
          </a:p>
        </p:txBody>
      </p:sp>
    </p:spTree>
    <p:extLst>
      <p:ext uri="{BB962C8B-B14F-4D97-AF65-F5344CB8AC3E}">
        <p14:creationId xmlns:p14="http://schemas.microsoft.com/office/powerpoint/2010/main" val="3543619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2"/>
          <p:cNvSpPr>
            <a:spLocks noGrp="1"/>
          </p:cNvSpPr>
          <p:nvPr>
            <p:ph type="sldNum" sz="quarter" idx="10"/>
          </p:nvPr>
        </p:nvSpPr>
        <p:spPr/>
        <p:txBody>
          <a:bodyPr/>
          <a:lstStyle>
            <a:lvl1pPr>
              <a:defRPr>
                <a:solidFill>
                  <a:schemeClr val="bg1"/>
                </a:solidFill>
              </a:defRPr>
            </a:lvl1pPr>
          </a:lstStyle>
          <a:p>
            <a:fld id="{77CAE235-55BA-4F68-955B-FED6ABA021B9}" type="slidenum">
              <a:rPr lang="it-IT" smtClean="0"/>
              <a:pPr/>
              <a:t>9</a:t>
            </a:fld>
            <a:endParaRPr lang="it-IT" dirty="0"/>
          </a:p>
        </p:txBody>
      </p:sp>
      <p:sp>
        <p:nvSpPr>
          <p:cNvPr id="26" name="Titolo 2"/>
          <p:cNvSpPr>
            <a:spLocks noGrp="1"/>
          </p:cNvSpPr>
          <p:nvPr>
            <p:ph type="title"/>
          </p:nvPr>
        </p:nvSpPr>
        <p:spPr>
          <a:xfrm>
            <a:off x="106699" y="197302"/>
            <a:ext cx="8739844" cy="864000"/>
          </a:xfrm>
        </p:spPr>
        <p:txBody>
          <a:bodyPr>
            <a:normAutofit/>
          </a:bodyPr>
          <a:lstStyle/>
          <a:p>
            <a:r>
              <a:rPr lang="en-US" sz="2000" b="1" dirty="0">
                <a:latin typeface="Arial "/>
              </a:rPr>
              <a:t>QUIPO</a:t>
            </a:r>
            <a:r>
              <a:rPr lang="en-US" sz="2000" dirty="0">
                <a:latin typeface="Arial "/>
              </a:rPr>
              <a:t> Automation for Decision Augmentation</a:t>
            </a:r>
            <a:endParaRPr lang="it-IT" sz="2000" dirty="0">
              <a:latin typeface="Arial "/>
            </a:endParaRPr>
          </a:p>
        </p:txBody>
      </p:sp>
      <p:pic>
        <p:nvPicPr>
          <p:cNvPr id="16" name="Immagin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837" y="1590351"/>
            <a:ext cx="7418638" cy="4172984"/>
          </a:xfrm>
          <a:prstGeom prst="rect">
            <a:avLst/>
          </a:prstGeom>
          <a:ln>
            <a:noFill/>
          </a:ln>
          <a:effectLst>
            <a:outerShdw blurRad="190500" algn="tl" rotWithShape="0">
              <a:srgbClr val="000000">
                <a:alpha val="70000"/>
              </a:srgbClr>
            </a:outerShdw>
          </a:effectLst>
        </p:spPr>
      </p:pic>
      <p:cxnSp>
        <p:nvCxnSpPr>
          <p:cNvPr id="17" name="Connettore 4 16"/>
          <p:cNvCxnSpPr>
            <a:stCxn id="22" idx="1"/>
          </p:cNvCxnSpPr>
          <p:nvPr/>
        </p:nvCxnSpPr>
        <p:spPr>
          <a:xfrm rot="10800000" flipV="1">
            <a:off x="6171927" y="2072581"/>
            <a:ext cx="754451" cy="357454"/>
          </a:xfrm>
          <a:prstGeom prst="bentConnector3">
            <a:avLst>
              <a:gd name="adj1" fmla="val 100130"/>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Connettore 4 17"/>
          <p:cNvCxnSpPr>
            <a:stCxn id="23" idx="1"/>
          </p:cNvCxnSpPr>
          <p:nvPr/>
        </p:nvCxnSpPr>
        <p:spPr>
          <a:xfrm rot="10800000">
            <a:off x="7037972" y="3695427"/>
            <a:ext cx="602544" cy="7893"/>
          </a:xfrm>
          <a:prstGeom prst="bentConnector3">
            <a:avLst>
              <a:gd name="adj1" fmla="val 50000"/>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Connettore 4 18"/>
          <p:cNvCxnSpPr>
            <a:stCxn id="25" idx="1"/>
          </p:cNvCxnSpPr>
          <p:nvPr/>
        </p:nvCxnSpPr>
        <p:spPr>
          <a:xfrm rot="10800000">
            <a:off x="6561097" y="4918541"/>
            <a:ext cx="608522" cy="454712"/>
          </a:xfrm>
          <a:prstGeom prst="bentConnector3">
            <a:avLst>
              <a:gd name="adj1" fmla="val 98640"/>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Connettore 4 19"/>
          <p:cNvCxnSpPr>
            <a:stCxn id="27" idx="3"/>
          </p:cNvCxnSpPr>
          <p:nvPr/>
        </p:nvCxnSpPr>
        <p:spPr>
          <a:xfrm flipV="1">
            <a:off x="3999380" y="5316188"/>
            <a:ext cx="1151071" cy="256121"/>
          </a:xfrm>
          <a:prstGeom prst="bentConnector3">
            <a:avLst>
              <a:gd name="adj1" fmla="val 100000"/>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Connettore 4 20"/>
          <p:cNvCxnSpPr>
            <a:stCxn id="28" idx="3"/>
          </p:cNvCxnSpPr>
          <p:nvPr/>
        </p:nvCxnSpPr>
        <p:spPr>
          <a:xfrm>
            <a:off x="2848309" y="4082643"/>
            <a:ext cx="1215672" cy="406399"/>
          </a:xfrm>
          <a:prstGeom prst="bentConnector3">
            <a:avLst>
              <a:gd name="adj1" fmla="val 50000"/>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ttangolo arrotondato 21"/>
          <p:cNvSpPr/>
          <p:nvPr/>
        </p:nvSpPr>
        <p:spPr>
          <a:xfrm>
            <a:off x="6926377" y="1944521"/>
            <a:ext cx="1592605" cy="271906"/>
          </a:xfrm>
          <a:prstGeom prst="roundRect">
            <a:avLst/>
          </a:prstGeom>
          <a:solidFill>
            <a:schemeClr val="tx1">
              <a:lumMod val="95000"/>
              <a:lumOff val="5000"/>
              <a:alpha val="60000"/>
            </a:schemeClr>
          </a:solidFill>
          <a:ln w="3175">
            <a:solidFill>
              <a:schemeClr val="bg1">
                <a:lumMod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bg1"/>
                </a:solidFill>
                <a:latin typeface="Arial "/>
              </a:rPr>
              <a:t>Planning</a:t>
            </a:r>
          </a:p>
        </p:txBody>
      </p:sp>
      <p:sp>
        <p:nvSpPr>
          <p:cNvPr id="23" name="Rettangolo arrotondato 22"/>
          <p:cNvSpPr/>
          <p:nvPr/>
        </p:nvSpPr>
        <p:spPr>
          <a:xfrm>
            <a:off x="7640516" y="3567365"/>
            <a:ext cx="1469113" cy="271906"/>
          </a:xfrm>
          <a:prstGeom prst="roundRect">
            <a:avLst/>
          </a:prstGeom>
          <a:solidFill>
            <a:schemeClr val="tx1">
              <a:lumMod val="95000"/>
              <a:lumOff val="5000"/>
              <a:alpha val="60000"/>
            </a:schemeClr>
          </a:solidFill>
          <a:ln w="3175">
            <a:solidFill>
              <a:schemeClr val="bg1">
                <a:lumMod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bg1"/>
                </a:solidFill>
                <a:latin typeface="Arial "/>
              </a:rPr>
              <a:t>Data </a:t>
            </a:r>
            <a:r>
              <a:rPr lang="it-IT" sz="1100" dirty="0" err="1">
                <a:solidFill>
                  <a:schemeClr val="bg1"/>
                </a:solidFill>
                <a:latin typeface="Arial "/>
              </a:rPr>
              <a:t>Gathering</a:t>
            </a:r>
            <a:endParaRPr lang="it-IT" sz="1100" dirty="0">
              <a:solidFill>
                <a:schemeClr val="bg1"/>
              </a:solidFill>
              <a:latin typeface="Arial "/>
            </a:endParaRPr>
          </a:p>
        </p:txBody>
      </p:sp>
      <p:sp>
        <p:nvSpPr>
          <p:cNvPr id="25" name="Rettangolo arrotondato 24"/>
          <p:cNvSpPr/>
          <p:nvPr/>
        </p:nvSpPr>
        <p:spPr>
          <a:xfrm>
            <a:off x="7169619" y="5245191"/>
            <a:ext cx="1754909" cy="271906"/>
          </a:xfrm>
          <a:prstGeom prst="roundRect">
            <a:avLst/>
          </a:prstGeom>
          <a:solidFill>
            <a:schemeClr val="tx1">
              <a:lumMod val="95000"/>
              <a:lumOff val="5000"/>
              <a:alpha val="60000"/>
            </a:schemeClr>
          </a:solidFill>
          <a:ln w="3175">
            <a:solidFill>
              <a:schemeClr val="bg1">
                <a:lumMod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bg1"/>
                </a:solidFill>
                <a:latin typeface="Arial "/>
              </a:rPr>
              <a:t>Analysis / </a:t>
            </a:r>
            <a:r>
              <a:rPr lang="it-IT" sz="1100" dirty="0" err="1">
                <a:solidFill>
                  <a:schemeClr val="bg1"/>
                </a:solidFill>
                <a:latin typeface="Arial "/>
              </a:rPr>
              <a:t>Enrichment</a:t>
            </a:r>
            <a:endParaRPr lang="it-IT" sz="1100" dirty="0">
              <a:solidFill>
                <a:schemeClr val="bg1"/>
              </a:solidFill>
              <a:latin typeface="Arial "/>
            </a:endParaRPr>
          </a:p>
        </p:txBody>
      </p:sp>
      <p:sp>
        <p:nvSpPr>
          <p:cNvPr id="27" name="Rettangolo arrotondato 26"/>
          <p:cNvSpPr/>
          <p:nvPr/>
        </p:nvSpPr>
        <p:spPr>
          <a:xfrm>
            <a:off x="2530267" y="5444248"/>
            <a:ext cx="1469113" cy="271906"/>
          </a:xfrm>
          <a:prstGeom prst="roundRect">
            <a:avLst/>
          </a:prstGeom>
          <a:solidFill>
            <a:schemeClr val="tx1">
              <a:lumMod val="95000"/>
              <a:lumOff val="5000"/>
              <a:alpha val="60000"/>
            </a:schemeClr>
          </a:solidFill>
          <a:ln w="3175">
            <a:solidFill>
              <a:schemeClr val="bg1">
                <a:lumMod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bg1"/>
                </a:solidFill>
                <a:latin typeface="Arial "/>
              </a:rPr>
              <a:t>Production</a:t>
            </a:r>
          </a:p>
        </p:txBody>
      </p:sp>
      <p:sp>
        <p:nvSpPr>
          <p:cNvPr id="28" name="Rettangolo arrotondato 27"/>
          <p:cNvSpPr/>
          <p:nvPr/>
        </p:nvSpPr>
        <p:spPr>
          <a:xfrm>
            <a:off x="1379196" y="3954582"/>
            <a:ext cx="1469113" cy="271906"/>
          </a:xfrm>
          <a:prstGeom prst="roundRect">
            <a:avLst/>
          </a:prstGeom>
          <a:solidFill>
            <a:schemeClr val="tx1">
              <a:lumMod val="95000"/>
              <a:lumOff val="5000"/>
              <a:alpha val="60000"/>
            </a:schemeClr>
          </a:solidFill>
          <a:ln w="3175">
            <a:solidFill>
              <a:schemeClr val="bg1">
                <a:lumMod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err="1">
                <a:solidFill>
                  <a:schemeClr val="bg1"/>
                </a:solidFill>
                <a:latin typeface="Arial "/>
              </a:rPr>
              <a:t>Dissemination</a:t>
            </a:r>
            <a:endParaRPr lang="it-IT" sz="1100" dirty="0">
              <a:solidFill>
                <a:schemeClr val="bg1"/>
              </a:solidFill>
              <a:latin typeface="Arial "/>
            </a:endParaRPr>
          </a:p>
        </p:txBody>
      </p:sp>
      <p:sp>
        <p:nvSpPr>
          <p:cNvPr id="29" name="Ovale 28"/>
          <p:cNvSpPr/>
          <p:nvPr/>
        </p:nvSpPr>
        <p:spPr>
          <a:xfrm>
            <a:off x="6104654" y="2384169"/>
            <a:ext cx="116531" cy="116531"/>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sp>
        <p:nvSpPr>
          <p:cNvPr id="30" name="Ovale 29"/>
          <p:cNvSpPr/>
          <p:nvPr/>
        </p:nvSpPr>
        <p:spPr>
          <a:xfrm>
            <a:off x="6975961" y="3643452"/>
            <a:ext cx="116531" cy="116531"/>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sp>
        <p:nvSpPr>
          <p:cNvPr id="31" name="Ovale 30"/>
          <p:cNvSpPr/>
          <p:nvPr/>
        </p:nvSpPr>
        <p:spPr>
          <a:xfrm>
            <a:off x="6493329" y="4847011"/>
            <a:ext cx="116531" cy="116531"/>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sp>
        <p:nvSpPr>
          <p:cNvPr id="34" name="Ovale 33"/>
          <p:cNvSpPr/>
          <p:nvPr/>
        </p:nvSpPr>
        <p:spPr>
          <a:xfrm>
            <a:off x="5101686" y="5257922"/>
            <a:ext cx="116531" cy="116531"/>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sp>
        <p:nvSpPr>
          <p:cNvPr id="35" name="Ovale 34"/>
          <p:cNvSpPr/>
          <p:nvPr/>
        </p:nvSpPr>
        <p:spPr>
          <a:xfrm>
            <a:off x="3999379" y="4462259"/>
            <a:ext cx="116531" cy="116531"/>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sp>
        <p:nvSpPr>
          <p:cNvPr id="37" name="Rettangolo 36"/>
          <p:cNvSpPr/>
          <p:nvPr/>
        </p:nvSpPr>
        <p:spPr>
          <a:xfrm>
            <a:off x="1252417" y="1593239"/>
            <a:ext cx="857814" cy="2515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42"/>
          </a:p>
        </p:txBody>
      </p:sp>
      <p:pic>
        <p:nvPicPr>
          <p:cNvPr id="24" name="Immagine 2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275909" y="1633516"/>
            <a:ext cx="634945" cy="194219"/>
          </a:xfrm>
          <a:prstGeom prst="rect">
            <a:avLst/>
          </a:prstGeom>
        </p:spPr>
      </p:pic>
    </p:spTree>
    <p:extLst>
      <p:ext uri="{BB962C8B-B14F-4D97-AF65-F5344CB8AC3E}">
        <p14:creationId xmlns:p14="http://schemas.microsoft.com/office/powerpoint/2010/main" val="1989257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10.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4SZZINPJltOd4ToL10YcLQ"/>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UPSLIDESLIDESITEMSTART" val="Key to success"/>
  <p:tag name="UPSLIDESLIDELIBITEMNAME" val="Key to success"/>
  <p:tag name="UPSLIDESLIDELIBITEMLASTCREATOR" val="blowry2"/>
  <p:tag name="UPSLIDESLIDELIBITEMEDITIONDATE" val="636625233094144069"/>
  <p:tag name="UPSLIDESLIDELIBITEMINSERTIONID" val="ac13927e-b0ba-44ae-8e41-93e97043dc48"/>
  <p:tag name="UPSLIDESLIDELIBRARYITEMPARTINDEX" val="1"/>
  <p:tag name="UPSLIDESLIDELIBRARYITEMID" val="Key to success_636625269094144069_1877606675"/>
  <p:tag name="UPSLIDESTOREDSLIDELOCATION" val="\\itmilfsr01\upslide\v6.3 library\powerpoint\talkbook\01. Layouts\Infographic style.pptlib"/>
</p:tagLst>
</file>

<file path=ppt/tags/tag8.xml><?xml version="1.0" encoding="utf-8"?>
<p:tagLst xmlns:a="http://schemas.openxmlformats.org/drawingml/2006/main" xmlns:r="http://schemas.openxmlformats.org/officeDocument/2006/relationships" xmlns:p="http://schemas.openxmlformats.org/presentationml/2006/main">
  <p:tag name="NAME" val="Reminder28/07/2016 10:55:40833312551"/>
  <p:tag name="TOCTEMPLATESHAPENAME" val="SecElseSubSec"/>
</p:tagLst>
</file>

<file path=ppt/tags/tag9.xml><?xml version="1.0" encoding="utf-8"?>
<p:tagLst xmlns:a="http://schemas.openxmlformats.org/drawingml/2006/main" xmlns:r="http://schemas.openxmlformats.org/officeDocument/2006/relationships" xmlns:p="http://schemas.openxmlformats.org/presentationml/2006/main">
  <p:tag name="NAME" val="CustomIcon"/>
</p:tagLst>
</file>

<file path=ppt/theme/theme1.xml><?xml version="1.0" encoding="utf-8"?>
<a:theme xmlns:a="http://schemas.openxmlformats.org/drawingml/2006/main" name="EQUITA02">
  <a:themeElements>
    <a:clrScheme name="EQUITA">
      <a:dk1>
        <a:sysClr val="windowText" lastClr="000000"/>
      </a:dk1>
      <a:lt1>
        <a:sysClr val="window" lastClr="FFFFFF"/>
      </a:lt1>
      <a:dk2>
        <a:srgbClr val="18467E"/>
      </a:dk2>
      <a:lt2>
        <a:srgbClr val="4581BC"/>
      </a:lt2>
      <a:accent1>
        <a:srgbClr val="CADEED"/>
      </a:accent1>
      <a:accent2>
        <a:srgbClr val="4E7C7B"/>
      </a:accent2>
      <a:accent3>
        <a:srgbClr val="8FCEB7"/>
      </a:accent3>
      <a:accent4>
        <a:srgbClr val="C3E2D3"/>
      </a:accent4>
      <a:accent5>
        <a:srgbClr val="727272"/>
      </a:accent5>
      <a:accent6>
        <a:srgbClr val="CCCCCC"/>
      </a:accent6>
      <a:hlink>
        <a:srgbClr val="92B4D6"/>
      </a:hlink>
      <a:folHlink>
        <a:srgbClr val="637D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zione standard1" id="{52F06D00-03CF-45B5-9D02-36C026E37D97}" vid="{55569795-017E-4A56-B8D7-DFA87F3DE8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edes">
    <a:dk1>
      <a:srgbClr val="18284E"/>
    </a:dk1>
    <a:lt1>
      <a:sysClr val="window" lastClr="FFFFFF"/>
    </a:lt1>
    <a:dk2>
      <a:srgbClr val="27496F"/>
    </a:dk2>
    <a:lt2>
      <a:srgbClr val="C8C0B3"/>
    </a:lt2>
    <a:accent1>
      <a:srgbClr val="18284E"/>
    </a:accent1>
    <a:accent2>
      <a:srgbClr val="BABABA"/>
    </a:accent2>
    <a:accent3>
      <a:srgbClr val="595959"/>
    </a:accent3>
    <a:accent4>
      <a:srgbClr val="C8C0B3"/>
    </a:accent4>
    <a:accent5>
      <a:srgbClr val="958A75"/>
    </a:accent5>
    <a:accent6>
      <a:srgbClr val="27496F"/>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edes">
    <a:dk1>
      <a:srgbClr val="18284E"/>
    </a:dk1>
    <a:lt1>
      <a:sysClr val="window" lastClr="FFFFFF"/>
    </a:lt1>
    <a:dk2>
      <a:srgbClr val="27496F"/>
    </a:dk2>
    <a:lt2>
      <a:srgbClr val="C8C0B3"/>
    </a:lt2>
    <a:accent1>
      <a:srgbClr val="18284E"/>
    </a:accent1>
    <a:accent2>
      <a:srgbClr val="BABABA"/>
    </a:accent2>
    <a:accent3>
      <a:srgbClr val="595959"/>
    </a:accent3>
    <a:accent4>
      <a:srgbClr val="C8C0B3"/>
    </a:accent4>
    <a:accent5>
      <a:srgbClr val="958A75"/>
    </a:accent5>
    <a:accent6>
      <a:srgbClr val="27496F"/>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edes">
    <a:dk1>
      <a:srgbClr val="18284E"/>
    </a:dk1>
    <a:lt1>
      <a:sysClr val="window" lastClr="FFFFFF"/>
    </a:lt1>
    <a:dk2>
      <a:srgbClr val="27496F"/>
    </a:dk2>
    <a:lt2>
      <a:srgbClr val="C8C0B3"/>
    </a:lt2>
    <a:accent1>
      <a:srgbClr val="18284E"/>
    </a:accent1>
    <a:accent2>
      <a:srgbClr val="BABABA"/>
    </a:accent2>
    <a:accent3>
      <a:srgbClr val="595959"/>
    </a:accent3>
    <a:accent4>
      <a:srgbClr val="C8C0B3"/>
    </a:accent4>
    <a:accent5>
      <a:srgbClr val="958A75"/>
    </a:accent5>
    <a:accent6>
      <a:srgbClr val="27496F"/>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
    <a:dk1>
      <a:srgbClr val="000000"/>
    </a:dk1>
    <a:lt1>
      <a:srgbClr val="FFFFFF"/>
    </a:lt1>
    <a:dk2>
      <a:srgbClr val="003D79"/>
    </a:dk2>
    <a:lt2>
      <a:srgbClr val="003D79"/>
    </a:lt2>
    <a:accent1>
      <a:srgbClr val="7EAFD4"/>
    </a:accent1>
    <a:accent2>
      <a:srgbClr val="F7941D"/>
    </a:accent2>
    <a:accent3>
      <a:srgbClr val="ABAEAF"/>
    </a:accent3>
    <a:accent4>
      <a:srgbClr val="1997CA"/>
    </a:accent4>
    <a:accent5>
      <a:srgbClr val="1070A9"/>
    </a:accent5>
    <a:accent6>
      <a:srgbClr val="339933"/>
    </a:accent6>
    <a:hlink>
      <a:srgbClr val="7EAFD4"/>
    </a:hlink>
    <a:folHlink>
      <a:srgbClr val="1997C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Equita CI</Template>
  <TotalTime>106</TotalTime>
  <Words>4513</Words>
  <Application>Microsoft Office PowerPoint</Application>
  <PresentationFormat>Personalizzato</PresentationFormat>
  <Paragraphs>397</Paragraphs>
  <Slides>30</Slides>
  <Notes>5</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1</vt:i4>
      </vt:variant>
      <vt:variant>
        <vt:lpstr>Titoli diapositive</vt:lpstr>
      </vt:variant>
      <vt:variant>
        <vt:i4>30</vt:i4>
      </vt:variant>
    </vt:vector>
  </HeadingPairs>
  <TitlesOfParts>
    <vt:vector size="44" baseType="lpstr">
      <vt:lpstr>맑은 고딕</vt:lpstr>
      <vt:lpstr>Arial</vt:lpstr>
      <vt:lpstr>Arial </vt:lpstr>
      <vt:lpstr>Calibri</vt:lpstr>
      <vt:lpstr>Franklin Gothic Medium</vt:lpstr>
      <vt:lpstr>Gotham Rounded</vt:lpstr>
      <vt:lpstr>Lato</vt:lpstr>
      <vt:lpstr>Lato Black</vt:lpstr>
      <vt:lpstr>Poppins</vt:lpstr>
      <vt:lpstr>Times New Roman</vt:lpstr>
      <vt:lpstr>Verdana</vt:lpstr>
      <vt:lpstr>Wingdings</vt:lpstr>
      <vt:lpstr>EQUITA02</vt:lpstr>
      <vt:lpstr>think-cell Slide</vt:lpstr>
      <vt:lpstr>Presentazione standard di PowerPoint</vt:lpstr>
      <vt:lpstr>AGENDA</vt:lpstr>
      <vt:lpstr>CY4GATE at a Glance</vt:lpstr>
      <vt:lpstr>Presentazione standard di PowerPoint</vt:lpstr>
      <vt:lpstr>Markets </vt:lpstr>
      <vt:lpstr>Presentazione standard di PowerPoint</vt:lpstr>
      <vt:lpstr>Presentazione standard di PowerPoint</vt:lpstr>
      <vt:lpstr>QUIPO Data Centric Intelligence Architecture</vt:lpstr>
      <vt:lpstr>QUIPO Automation for Decision Augmentation</vt:lpstr>
      <vt:lpstr>AMICO ‘Advanced Multimedia Information COckpit’</vt:lpstr>
      <vt:lpstr>Presentazione standard di PowerPoint</vt:lpstr>
      <vt:lpstr>Presentazione standard di PowerPoint</vt:lpstr>
      <vt:lpstr>RTA Solution Architecture</vt:lpstr>
      <vt:lpstr>RTA: Augmented Incident Management Process</vt:lpstr>
      <vt:lpstr>Presentazione standard di PowerPoint</vt:lpstr>
      <vt:lpstr>Presentazione standard di PowerPoint</vt:lpstr>
      <vt:lpstr>Presentazione standard di PowerPoint</vt:lpstr>
      <vt:lpstr>Presentazione standard di PowerPoint</vt:lpstr>
      <vt:lpstr>Presentazione standard di PowerPoint</vt:lpstr>
      <vt:lpstr>1H 2021 Financial Highlights</vt:lpstr>
      <vt:lpstr>Revenues Breakdown 1H 2021</vt:lpstr>
      <vt:lpstr>Investments </vt:lpstr>
      <vt:lpstr>BP 2021 - 2023 </vt:lpstr>
      <vt:lpstr>Presentazione standard di PowerPoint</vt:lpstr>
      <vt:lpstr>Presentazione standard di PowerPoint</vt:lpstr>
      <vt:lpstr>Strategic Plan fueled by both Organic and External Growth</vt:lpstr>
      <vt:lpstr>M&amp;A Target: RCS LAB</vt:lpstr>
      <vt:lpstr>Presentazione standard di PowerPoint</vt:lpstr>
      <vt:lpstr>CONTACTS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Borzumati</dc:creator>
  <cp:lastModifiedBy>Michele Lauro</cp:lastModifiedBy>
  <cp:revision>1813</cp:revision>
  <cp:lastPrinted>2020-03-06T15:39:06Z</cp:lastPrinted>
  <dcterms:created xsi:type="dcterms:W3CDTF">2017-09-25T08:07:34Z</dcterms:created>
  <dcterms:modified xsi:type="dcterms:W3CDTF">2022-01-19T14:11:09Z</dcterms:modified>
</cp:coreProperties>
</file>